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65" r:id="rId1"/>
  </p:sldMasterIdLst>
  <p:notesMasterIdLst>
    <p:notesMasterId r:id="rId103"/>
  </p:notesMasterIdLst>
  <p:handoutMasterIdLst>
    <p:handoutMasterId r:id="rId104"/>
  </p:handoutMasterIdLst>
  <p:sldIdLst>
    <p:sldId id="2740" r:id="rId2"/>
    <p:sldId id="2944" r:id="rId3"/>
    <p:sldId id="2883" r:id="rId4"/>
    <p:sldId id="2915" r:id="rId5"/>
    <p:sldId id="2919" r:id="rId6"/>
    <p:sldId id="2980" r:id="rId7"/>
    <p:sldId id="2870" r:id="rId8"/>
    <p:sldId id="2054" r:id="rId9"/>
    <p:sldId id="2052" r:id="rId10"/>
    <p:sldId id="2916" r:id="rId11"/>
    <p:sldId id="2939" r:id="rId12"/>
    <p:sldId id="2888" r:id="rId13"/>
    <p:sldId id="2917" r:id="rId14"/>
    <p:sldId id="2866" r:id="rId15"/>
    <p:sldId id="2918" r:id="rId16"/>
    <p:sldId id="2792" r:id="rId17"/>
    <p:sldId id="2920" r:id="rId18"/>
    <p:sldId id="2055" r:id="rId19"/>
    <p:sldId id="2940" r:id="rId20"/>
    <p:sldId id="2941" r:id="rId21"/>
    <p:sldId id="2056" r:id="rId22"/>
    <p:sldId id="2942" r:id="rId23"/>
    <p:sldId id="2791" r:id="rId24"/>
    <p:sldId id="2890" r:id="rId25"/>
    <p:sldId id="2891" r:id="rId26"/>
    <p:sldId id="2816" r:id="rId27"/>
    <p:sldId id="2921" r:id="rId28"/>
    <p:sldId id="2943" r:id="rId29"/>
    <p:sldId id="2987" r:id="rId30"/>
    <p:sldId id="2809" r:id="rId31"/>
    <p:sldId id="2982" r:id="rId32"/>
    <p:sldId id="1863" r:id="rId33"/>
    <p:sldId id="2865" r:id="rId34"/>
    <p:sldId id="2710" r:id="rId35"/>
    <p:sldId id="2818" r:id="rId36"/>
    <p:sldId id="2981" r:id="rId37"/>
    <p:sldId id="2989" r:id="rId38"/>
    <p:sldId id="2990" r:id="rId39"/>
    <p:sldId id="2992" r:id="rId40"/>
    <p:sldId id="2802" r:id="rId41"/>
    <p:sldId id="2993" r:id="rId42"/>
    <p:sldId id="2994" r:id="rId43"/>
    <p:sldId id="2991" r:id="rId44"/>
    <p:sldId id="2983" r:id="rId45"/>
    <p:sldId id="2045" r:id="rId46"/>
    <p:sldId id="2984" r:id="rId47"/>
    <p:sldId id="2985" r:id="rId48"/>
    <p:sldId id="2945" r:id="rId49"/>
    <p:sldId id="2986" r:id="rId50"/>
    <p:sldId id="2951" r:id="rId51"/>
    <p:sldId id="2956" r:id="rId52"/>
    <p:sldId id="2957" r:id="rId53"/>
    <p:sldId id="2857" r:id="rId54"/>
    <p:sldId id="2896" r:id="rId55"/>
    <p:sldId id="2906" r:id="rId56"/>
    <p:sldId id="2422" r:id="rId57"/>
    <p:sldId id="2625" r:id="rId58"/>
    <p:sldId id="2626" r:id="rId59"/>
    <p:sldId id="1855" r:id="rId60"/>
    <p:sldId id="2897" r:id="rId61"/>
    <p:sldId id="2904" r:id="rId62"/>
    <p:sldId id="2903" r:id="rId63"/>
    <p:sldId id="2793" r:id="rId64"/>
    <p:sldId id="2713" r:id="rId65"/>
    <p:sldId id="2893" r:id="rId66"/>
    <p:sldId id="2725" r:id="rId67"/>
    <p:sldId id="2753" r:id="rId68"/>
    <p:sldId id="2947" r:id="rId69"/>
    <p:sldId id="2924" r:id="rId70"/>
    <p:sldId id="2914" r:id="rId71"/>
    <p:sldId id="2928" r:id="rId72"/>
    <p:sldId id="2929" r:id="rId73"/>
    <p:sldId id="2930" r:id="rId74"/>
    <p:sldId id="2975" r:id="rId75"/>
    <p:sldId id="2976" r:id="rId76"/>
    <p:sldId id="2934" r:id="rId77"/>
    <p:sldId id="2935" r:id="rId78"/>
    <p:sldId id="2758" r:id="rId79"/>
    <p:sldId id="2076" r:id="rId80"/>
    <p:sldId id="2977" r:id="rId81"/>
    <p:sldId id="2908" r:id="rId82"/>
    <p:sldId id="2923" r:id="rId83"/>
    <p:sldId id="2931" r:id="rId84"/>
    <p:sldId id="2909" r:id="rId85"/>
    <p:sldId id="2926" r:id="rId86"/>
    <p:sldId id="2925" r:id="rId87"/>
    <p:sldId id="2936" r:id="rId88"/>
    <p:sldId id="2937" r:id="rId89"/>
    <p:sldId id="2978" r:id="rId90"/>
    <p:sldId id="2877" r:id="rId91"/>
    <p:sldId id="2754" r:id="rId92"/>
    <p:sldId id="2863" r:id="rId93"/>
    <p:sldId id="2864" r:id="rId94"/>
    <p:sldId id="2872" r:id="rId95"/>
    <p:sldId id="2860" r:id="rId96"/>
    <p:sldId id="2057" r:id="rId97"/>
    <p:sldId id="2660" r:id="rId98"/>
    <p:sldId id="2974" r:id="rId99"/>
    <p:sldId id="2415" r:id="rId100"/>
    <p:sldId id="2701" r:id="rId101"/>
    <p:sldId id="2798" r:id="rId10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753F"/>
    <a:srgbClr val="F37440"/>
    <a:srgbClr val="2C895B"/>
    <a:srgbClr val="F3E9D5"/>
    <a:srgbClr val="738260"/>
    <a:srgbClr val="788965"/>
    <a:srgbClr val="D0D0D0"/>
    <a:srgbClr val="D3D3D3"/>
    <a:srgbClr val="D8D8D8"/>
    <a:srgbClr val="DCDC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9DCAF9ED-07DC-4A11-8D7F-57B35C25682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496"/>
    <p:restoredTop sz="96256"/>
  </p:normalViewPr>
  <p:slideViewPr>
    <p:cSldViewPr snapToGrid="0" snapToObjects="1">
      <p:cViewPr>
        <p:scale>
          <a:sx n="131" d="100"/>
          <a:sy n="131" d="100"/>
        </p:scale>
        <p:origin x="2296" y="1400"/>
      </p:cViewPr>
      <p:guideLst>
        <p:guide orient="horz" pos="2136"/>
        <p:guide pos="3840"/>
      </p:guideLst>
    </p:cSldViewPr>
  </p:slideViewPr>
  <p:outlineViewPr>
    <p:cViewPr>
      <p:scale>
        <a:sx n="33" d="100"/>
        <a:sy n="33" d="100"/>
      </p:scale>
      <p:origin x="0" y="-17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notesViewPr>
    <p:cSldViewPr snapToGrid="0" snapToObjects="1">
      <p:cViewPr varScale="1">
        <p:scale>
          <a:sx n="143" d="100"/>
          <a:sy n="143" d="100"/>
        </p:scale>
        <p:origin x="6760" y="2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theme" Target="theme/theme1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notesMaster" Target="notesMasters/notesMaster1.xml"/><Relationship Id="rId108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A87AE45-7D9C-AF4B-9127-07A37BCC0B4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Arial Regular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1D4BF13-FEF8-6847-BD1B-D751112DA7D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869856-63EF-664B-B6D1-4347CEFEB312}" type="datetimeFigureOut">
              <a:rPr lang="en-US" smtClean="0">
                <a:latin typeface="Arial Regular"/>
              </a:rPr>
              <a:t>11/10/22</a:t>
            </a:fld>
            <a:endParaRPr lang="en-US">
              <a:latin typeface="Arial Regular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4FBDD7-16D6-054A-8A98-281A3B7C508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>
              <a:latin typeface="Arial Regular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2406F2-82FA-EB49-BDED-F186357D5D1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DCF472-C139-3E41-873F-842C077DA286}" type="slidenum">
              <a:rPr lang="en-US" smtClean="0">
                <a:latin typeface="Arial Regular"/>
              </a:rPr>
              <a:t>‹#›</a:t>
            </a:fld>
            <a:endParaRPr lang="en-US">
              <a:latin typeface="Arial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06829261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rial Regular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rial Regular"/>
              </a:defRPr>
            </a:lvl1pPr>
          </a:lstStyle>
          <a:p>
            <a:fld id="{C7103FDF-5845-2441-8890-D723FF5A85D0}" type="datetimeFigureOut">
              <a:rPr lang="en-US" smtClean="0"/>
              <a:pPr/>
              <a:t>11/10/22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rial Regular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rial Regular"/>
              </a:defRPr>
            </a:lvl1pPr>
          </a:lstStyle>
          <a:p>
            <a:fld id="{FFDCFA53-E6C0-FD4E-82A8-4284543D796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00106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9565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1960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8220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0937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3592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0528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ainframes Before Amazon Web Cloud Computing">
            <a:extLst>
              <a:ext uri="{FF2B5EF4-FFF2-40B4-BE49-F238E27FC236}">
                <a16:creationId xmlns:a16="http://schemas.microsoft.com/office/drawing/2014/main" id="{BA3EFA0F-3F42-C308-BDE0-F792346F51C6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03" r="-341"/>
          <a:stretch/>
        </p:blipFill>
        <p:spPr bwMode="auto">
          <a:xfrm>
            <a:off x="0" y="0"/>
            <a:ext cx="123063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15282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 + Description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CE69F076-E5A4-8649-9256-A017674C48B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6741" y="3683276"/>
            <a:ext cx="3273315" cy="3719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Subhead Title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02A41B34-1B59-0E48-A253-A7B35CA14A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C1FF28EB-1C03-C244-8DB5-F43F19BFAAE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208199" y="3683276"/>
            <a:ext cx="3273315" cy="3719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Subhead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C4A33F0C-2A4A-C44C-8AED-C993C2AD447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829657" y="3683276"/>
            <a:ext cx="3273426" cy="3719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Subhead Title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C4FAB04-B57D-404F-994F-1800028DAD8F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586741" y="2052471"/>
            <a:ext cx="2422978" cy="162511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8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Drag image here or click the icon to prompt image insert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AFCC7F69-FFA1-3542-890F-D40A1F2C95C1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207246" y="2052471"/>
            <a:ext cx="2422978" cy="162511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800">
                <a:solidFill>
                  <a:schemeClr val="accent2"/>
                </a:solidFill>
              </a:defRPr>
            </a:lvl1pPr>
          </a:lstStyle>
          <a:p>
            <a:r>
              <a:rPr lang="en-US"/>
              <a:t>Drag image here or click the icon to prompt image insert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0835A66D-ABBD-FD48-B00D-86E260F0114B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7829657" y="2052471"/>
            <a:ext cx="2422978" cy="162511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800">
                <a:solidFill>
                  <a:schemeClr val="accent2"/>
                </a:solidFill>
              </a:defRPr>
            </a:lvl1pPr>
          </a:lstStyle>
          <a:p>
            <a:r>
              <a:rPr lang="en-US"/>
              <a:t>Drag image here or click the icon to prompt image insert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496DDA35-21BC-254F-BE07-6B2D68F127A2}"/>
              </a:ext>
            </a:extLst>
          </p:cNvPr>
          <p:cNvSpPr>
            <a:spLocks noGrp="1"/>
          </p:cNvSpPr>
          <p:nvPr>
            <p:ph sz="quarter" idx="27"/>
          </p:nvPr>
        </p:nvSpPr>
        <p:spPr>
          <a:xfrm>
            <a:off x="587375" y="4060920"/>
            <a:ext cx="3273425" cy="2149379"/>
          </a:xfrm>
        </p:spPr>
        <p:txBody>
          <a:bodyPr/>
          <a:lstStyle>
            <a:lvl1pPr marL="230188" indent="-230188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1800">
                <a:solidFill>
                  <a:schemeClr val="accent2"/>
                </a:solidFill>
              </a:defRPr>
            </a:lvl1pPr>
            <a:lvl2pPr marL="461963" indent="-222250">
              <a:lnSpc>
                <a:spcPct val="90000"/>
              </a:lnSpc>
              <a:spcBef>
                <a:spcPts val="500"/>
              </a:spcBef>
              <a:tabLst/>
              <a:defRPr sz="1800">
                <a:solidFill>
                  <a:schemeClr val="accent2"/>
                </a:solidFill>
              </a:defRPr>
            </a:lvl2pPr>
            <a:lvl3pPr marL="690563" indent="-177800">
              <a:lnSpc>
                <a:spcPct val="90000"/>
              </a:lnSpc>
              <a:spcBef>
                <a:spcPts val="500"/>
              </a:spcBef>
              <a:tabLst/>
              <a:defRPr>
                <a:solidFill>
                  <a:schemeClr val="accent2"/>
                </a:solidFill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F779E0CB-EA55-D645-8276-3397462D86F4}"/>
              </a:ext>
            </a:extLst>
          </p:cNvPr>
          <p:cNvSpPr>
            <a:spLocks noGrp="1"/>
          </p:cNvSpPr>
          <p:nvPr>
            <p:ph sz="quarter" idx="28"/>
          </p:nvPr>
        </p:nvSpPr>
        <p:spPr>
          <a:xfrm>
            <a:off x="4208089" y="4060920"/>
            <a:ext cx="3273425" cy="2149379"/>
          </a:xfrm>
        </p:spPr>
        <p:txBody>
          <a:bodyPr/>
          <a:lstStyle>
            <a:lvl1pPr marL="230188" indent="-230188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1800">
                <a:solidFill>
                  <a:schemeClr val="accent2"/>
                </a:solidFill>
              </a:defRPr>
            </a:lvl1pPr>
            <a:lvl2pPr marL="461963" indent="-222250">
              <a:lnSpc>
                <a:spcPct val="90000"/>
              </a:lnSpc>
              <a:spcBef>
                <a:spcPts val="500"/>
              </a:spcBef>
              <a:tabLst/>
              <a:defRPr sz="1800">
                <a:solidFill>
                  <a:schemeClr val="accent2"/>
                </a:solidFill>
              </a:defRPr>
            </a:lvl2pPr>
            <a:lvl3pPr marL="690563" indent="-177800">
              <a:lnSpc>
                <a:spcPct val="90000"/>
              </a:lnSpc>
              <a:spcBef>
                <a:spcPts val="500"/>
              </a:spcBef>
              <a:tabLst/>
              <a:defRPr>
                <a:solidFill>
                  <a:schemeClr val="accent2"/>
                </a:solidFill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B76E58CC-E290-3741-9EE5-12B900DC062A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7829658" y="4060920"/>
            <a:ext cx="3273425" cy="2149379"/>
          </a:xfrm>
        </p:spPr>
        <p:txBody>
          <a:bodyPr/>
          <a:lstStyle>
            <a:lvl1pPr marL="230188" indent="-230188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1800">
                <a:solidFill>
                  <a:schemeClr val="accent2"/>
                </a:solidFill>
              </a:defRPr>
            </a:lvl1pPr>
            <a:lvl2pPr marL="461963" indent="-222250">
              <a:lnSpc>
                <a:spcPct val="90000"/>
              </a:lnSpc>
              <a:spcBef>
                <a:spcPts val="500"/>
              </a:spcBef>
              <a:tabLst/>
              <a:defRPr sz="1800">
                <a:solidFill>
                  <a:schemeClr val="accent2"/>
                </a:solidFill>
              </a:defRPr>
            </a:lvl2pPr>
            <a:lvl3pPr marL="690563" indent="-177800">
              <a:lnSpc>
                <a:spcPct val="90000"/>
              </a:lnSpc>
              <a:spcBef>
                <a:spcPts val="500"/>
              </a:spcBef>
              <a:tabLst/>
              <a:defRPr>
                <a:solidFill>
                  <a:schemeClr val="accent2"/>
                </a:solidFill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BF0A7E6C-F96D-174D-AA27-A836523FA9D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740" y="1120581"/>
            <a:ext cx="10516342" cy="4796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25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Subtitle Placeholder</a:t>
            </a:r>
          </a:p>
        </p:txBody>
      </p:sp>
    </p:spTree>
    <p:extLst>
      <p:ext uri="{BB962C8B-B14F-4D97-AF65-F5344CB8AC3E}">
        <p14:creationId xmlns:p14="http://schemas.microsoft.com/office/powerpoint/2010/main" val="21300557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ep process char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uppieren 6">
            <a:extLst>
              <a:ext uri="{FF2B5EF4-FFF2-40B4-BE49-F238E27FC236}">
                <a16:creationId xmlns:a16="http://schemas.microsoft.com/office/drawing/2014/main" id="{0E350D8E-F3C0-CA4B-AAEA-810E02ADAD8E}"/>
              </a:ext>
            </a:extLst>
          </p:cNvPr>
          <p:cNvGrpSpPr/>
          <p:nvPr userDrawn="1"/>
        </p:nvGrpSpPr>
        <p:grpSpPr>
          <a:xfrm>
            <a:off x="587877" y="2056686"/>
            <a:ext cx="10480915" cy="4148046"/>
            <a:chOff x="540000" y="1618968"/>
            <a:chExt cx="11263321" cy="4457700"/>
          </a:xfrm>
        </p:grpSpPr>
        <p:grpSp>
          <p:nvGrpSpPr>
            <p:cNvPr id="72" name="TIMELINE">
              <a:extLst>
                <a:ext uri="{FF2B5EF4-FFF2-40B4-BE49-F238E27FC236}">
                  <a16:creationId xmlns:a16="http://schemas.microsoft.com/office/drawing/2014/main" id="{C1D6EE86-9A6C-0F45-BE85-2AFA67CD214C}"/>
                </a:ext>
              </a:extLst>
            </p:cNvPr>
            <p:cNvGrpSpPr/>
            <p:nvPr/>
          </p:nvGrpSpPr>
          <p:grpSpPr bwMode="gray">
            <a:xfrm>
              <a:off x="540000" y="3591297"/>
              <a:ext cx="11263321" cy="520049"/>
              <a:chOff x="540000" y="3400125"/>
              <a:chExt cx="11263321" cy="520049"/>
            </a:xfrm>
          </p:grpSpPr>
          <p:sp>
            <p:nvSpPr>
              <p:cNvPr id="79" name="Arrow 1">
                <a:extLst>
                  <a:ext uri="{FF2B5EF4-FFF2-40B4-BE49-F238E27FC236}">
                    <a16:creationId xmlns:a16="http://schemas.microsoft.com/office/drawing/2014/main" id="{6CBC12B2-7E56-1845-BB60-CFBF61363775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540000" y="3400126"/>
                <a:ext cx="2088517" cy="520048"/>
              </a:xfrm>
              <a:prstGeom prst="homePlate">
                <a:avLst>
                  <a:gd name="adj" fmla="val 36314"/>
                </a:avLst>
              </a:prstGeom>
              <a:solidFill>
                <a:schemeClr val="tx1">
                  <a:lumMod val="20000"/>
                  <a:lumOff val="80000"/>
                </a:schemeClr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lIns="216000" tIns="108000" rIns="108000" bIns="108000" anchor="ctr">
                <a:noAutofit/>
              </a:bodyPr>
              <a:lstStyle/>
              <a:p>
                <a:pPr defTabSz="601266" eaLnBrk="0" hangingPunct="0"/>
                <a:r>
                  <a:rPr lang="en-US" sz="1500" b="1">
                    <a:solidFill>
                      <a:schemeClr val="tx2"/>
                    </a:solidFill>
                    <a:cs typeface="Arial" charset="0"/>
                  </a:rPr>
                  <a:t>STEP 1</a:t>
                </a:r>
              </a:p>
            </p:txBody>
          </p:sp>
          <p:sp>
            <p:nvSpPr>
              <p:cNvPr id="80" name="Arrow 2">
                <a:extLst>
                  <a:ext uri="{FF2B5EF4-FFF2-40B4-BE49-F238E27FC236}">
                    <a16:creationId xmlns:a16="http://schemas.microsoft.com/office/drawing/2014/main" id="{B4A6569F-2922-DF4A-B892-DEACBC595652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2374960" y="3400126"/>
                <a:ext cx="2088517" cy="520048"/>
              </a:xfrm>
              <a:prstGeom prst="chevron">
                <a:avLst>
                  <a:gd name="adj" fmla="val 35094"/>
                </a:avLst>
              </a:prstGeom>
              <a:solidFill>
                <a:schemeClr val="tx1">
                  <a:lumMod val="40000"/>
                  <a:lumOff val="60000"/>
                </a:schemeClr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lIns="216000" tIns="108000" rIns="108000" bIns="108000" anchor="ctr">
                <a:noAutofit/>
              </a:bodyPr>
              <a:lstStyle/>
              <a:p>
                <a:pPr defTabSz="601266" eaLnBrk="0" hangingPunct="0"/>
                <a:r>
                  <a:rPr lang="en-US" sz="1500" b="1">
                    <a:solidFill>
                      <a:schemeClr val="tx2"/>
                    </a:solidFill>
                    <a:cs typeface="Arial" charset="0"/>
                  </a:rPr>
                  <a:t>STEP 2</a:t>
                </a:r>
              </a:p>
            </p:txBody>
          </p:sp>
          <p:sp>
            <p:nvSpPr>
              <p:cNvPr id="81" name="Arrow 3">
                <a:extLst>
                  <a:ext uri="{FF2B5EF4-FFF2-40B4-BE49-F238E27FC236}">
                    <a16:creationId xmlns:a16="http://schemas.microsoft.com/office/drawing/2014/main" id="{46B5FD33-6012-3B48-AD49-306382B33E7B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4209922" y="3400126"/>
                <a:ext cx="2088517" cy="520048"/>
              </a:xfrm>
              <a:prstGeom prst="chevron">
                <a:avLst>
                  <a:gd name="adj" fmla="val 35094"/>
                </a:avLst>
              </a:prstGeom>
              <a:solidFill>
                <a:schemeClr val="tx1">
                  <a:lumMod val="60000"/>
                  <a:lumOff val="40000"/>
                </a:schemeClr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lIns="216000" tIns="108000" rIns="108000" bIns="108000" anchor="ctr">
                <a:noAutofit/>
              </a:bodyPr>
              <a:lstStyle/>
              <a:p>
                <a:pPr defTabSz="601266" eaLnBrk="0" hangingPunct="0"/>
                <a:r>
                  <a:rPr lang="en-US" sz="1500" b="1">
                    <a:solidFill>
                      <a:schemeClr val="tx2"/>
                    </a:solidFill>
                    <a:cs typeface="Arial" charset="0"/>
                  </a:rPr>
                  <a:t>STEP 3</a:t>
                </a:r>
              </a:p>
            </p:txBody>
          </p:sp>
          <p:sp>
            <p:nvSpPr>
              <p:cNvPr id="82" name="Arrow 4">
                <a:extLst>
                  <a:ext uri="{FF2B5EF4-FFF2-40B4-BE49-F238E27FC236}">
                    <a16:creationId xmlns:a16="http://schemas.microsoft.com/office/drawing/2014/main" id="{4BBD97CF-C378-C447-97A9-6453F083952B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6044882" y="3400126"/>
                <a:ext cx="2088517" cy="520048"/>
              </a:xfrm>
              <a:prstGeom prst="chevron">
                <a:avLst>
                  <a:gd name="adj" fmla="val 35094"/>
                </a:avLst>
              </a:prstGeom>
              <a:solidFill>
                <a:schemeClr val="tx1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lIns="216000" tIns="108000" rIns="108000" bIns="108000" anchor="ctr">
                <a:noAutofit/>
              </a:bodyPr>
              <a:lstStyle/>
              <a:p>
                <a:pPr defTabSz="601266" eaLnBrk="0" hangingPunct="0"/>
                <a:r>
                  <a:rPr lang="en-US" sz="1500" b="1">
                    <a:solidFill>
                      <a:schemeClr val="bg1"/>
                    </a:solidFill>
                    <a:cs typeface="Arial" charset="0"/>
                  </a:rPr>
                  <a:t>STEP 4</a:t>
                </a:r>
              </a:p>
            </p:txBody>
          </p:sp>
          <p:sp>
            <p:nvSpPr>
              <p:cNvPr id="83" name="Arrow 5">
                <a:extLst>
                  <a:ext uri="{FF2B5EF4-FFF2-40B4-BE49-F238E27FC236}">
                    <a16:creationId xmlns:a16="http://schemas.microsoft.com/office/drawing/2014/main" id="{4E377499-6375-3D42-B65B-67CCC1FE4075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7879844" y="3400126"/>
                <a:ext cx="2088517" cy="520048"/>
              </a:xfrm>
              <a:prstGeom prst="chevron">
                <a:avLst>
                  <a:gd name="adj" fmla="val 35094"/>
                </a:avLst>
              </a:prstGeom>
              <a:solidFill>
                <a:schemeClr val="tx1">
                  <a:lumMod val="75000"/>
                </a:schemeClr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lIns="216000" tIns="108000" rIns="108000" bIns="108000" anchor="ctr">
                <a:noAutofit/>
              </a:bodyPr>
              <a:lstStyle/>
              <a:p>
                <a:pPr defTabSz="601266" eaLnBrk="0" hangingPunct="0"/>
                <a:r>
                  <a:rPr lang="en-US" sz="1500" b="1">
                    <a:solidFill>
                      <a:schemeClr val="bg1"/>
                    </a:solidFill>
                    <a:cs typeface="Arial" charset="0"/>
                  </a:rPr>
                  <a:t>STEP 5</a:t>
                </a:r>
              </a:p>
            </p:txBody>
          </p:sp>
          <p:sp>
            <p:nvSpPr>
              <p:cNvPr id="84" name="Arrow 6">
                <a:extLst>
                  <a:ext uri="{FF2B5EF4-FFF2-40B4-BE49-F238E27FC236}">
                    <a16:creationId xmlns:a16="http://schemas.microsoft.com/office/drawing/2014/main" id="{F89FBF72-02DE-CB41-B801-D1CD5371B605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9714804" y="3400125"/>
                <a:ext cx="2088517" cy="520048"/>
              </a:xfrm>
              <a:prstGeom prst="chevron">
                <a:avLst>
                  <a:gd name="adj" fmla="val 35094"/>
                </a:avLst>
              </a:prstGeom>
              <a:solidFill>
                <a:schemeClr val="tx2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lIns="216000" tIns="108000" rIns="108000" bIns="108000" anchor="ctr">
                <a:noAutofit/>
              </a:bodyPr>
              <a:lstStyle/>
              <a:p>
                <a:pPr defTabSz="601266" eaLnBrk="0" hangingPunct="0"/>
                <a:r>
                  <a:rPr lang="en-US" sz="1500" b="1">
                    <a:solidFill>
                      <a:schemeClr val="bg1"/>
                    </a:solidFill>
                    <a:cs typeface="Arial" charset="0"/>
                  </a:rPr>
                  <a:t>STEP 6</a:t>
                </a:r>
              </a:p>
            </p:txBody>
          </p:sp>
        </p:grpSp>
        <p:sp>
          <p:nvSpPr>
            <p:cNvPr id="73" name="Line">
              <a:extLst>
                <a:ext uri="{FF2B5EF4-FFF2-40B4-BE49-F238E27FC236}">
                  <a16:creationId xmlns:a16="http://schemas.microsoft.com/office/drawing/2014/main" id="{B61DAF7C-F5FA-CA4D-9673-327185B46F53}"/>
                </a:ext>
              </a:extLst>
            </p:cNvPr>
            <p:cNvSpPr>
              <a:spLocks noChangeShapeType="1"/>
            </p:cNvSpPr>
            <p:nvPr/>
          </p:nvSpPr>
          <p:spPr bwMode="gray">
            <a:xfrm flipV="1">
              <a:off x="540000" y="1618968"/>
              <a:ext cx="0" cy="1704203"/>
            </a:xfrm>
            <a:prstGeom prst="lin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lIns="0" tIns="0" rIns="0" bIns="0">
              <a:noAutofit/>
            </a:bodyPr>
            <a:lstStyle/>
            <a:p>
              <a:endParaRPr lang="en-US" sz="1050">
                <a:solidFill>
                  <a:schemeClr val="accent4"/>
                </a:solidFill>
              </a:endParaRPr>
            </a:p>
          </p:txBody>
        </p:sp>
        <p:sp>
          <p:nvSpPr>
            <p:cNvPr id="74" name="Line">
              <a:extLst>
                <a:ext uri="{FF2B5EF4-FFF2-40B4-BE49-F238E27FC236}">
                  <a16:creationId xmlns:a16="http://schemas.microsoft.com/office/drawing/2014/main" id="{E9B19F07-92B6-5C42-ABB9-F674CE75A242}"/>
                </a:ext>
              </a:extLst>
            </p:cNvPr>
            <p:cNvSpPr>
              <a:spLocks noChangeShapeType="1"/>
            </p:cNvSpPr>
            <p:nvPr/>
          </p:nvSpPr>
          <p:spPr bwMode="gray">
            <a:xfrm flipV="1">
              <a:off x="2374962" y="4381572"/>
              <a:ext cx="0" cy="1695096"/>
            </a:xfrm>
            <a:prstGeom prst="lin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lIns="0" tIns="0" rIns="0" bIns="0">
              <a:noAutofit/>
            </a:bodyPr>
            <a:lstStyle/>
            <a:p>
              <a:endParaRPr lang="en-US" sz="1050">
                <a:solidFill>
                  <a:schemeClr val="accent4"/>
                </a:solidFill>
              </a:endParaRPr>
            </a:p>
          </p:txBody>
        </p:sp>
        <p:sp>
          <p:nvSpPr>
            <p:cNvPr id="75" name="Line">
              <a:extLst>
                <a:ext uri="{FF2B5EF4-FFF2-40B4-BE49-F238E27FC236}">
                  <a16:creationId xmlns:a16="http://schemas.microsoft.com/office/drawing/2014/main" id="{35FCBCBC-F2B9-3543-A9DD-F8CD7B74C5D1}"/>
                </a:ext>
              </a:extLst>
            </p:cNvPr>
            <p:cNvSpPr>
              <a:spLocks noChangeShapeType="1"/>
            </p:cNvSpPr>
            <p:nvPr/>
          </p:nvSpPr>
          <p:spPr bwMode="gray">
            <a:xfrm flipV="1">
              <a:off x="4209922" y="1618969"/>
              <a:ext cx="0" cy="1704202"/>
            </a:xfrm>
            <a:prstGeom prst="lin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lIns="0" tIns="0" rIns="0" bIns="0">
              <a:noAutofit/>
            </a:bodyPr>
            <a:lstStyle/>
            <a:p>
              <a:endParaRPr lang="en-US" sz="1050">
                <a:solidFill>
                  <a:schemeClr val="accent4"/>
                </a:solidFill>
              </a:endParaRPr>
            </a:p>
          </p:txBody>
        </p:sp>
        <p:sp>
          <p:nvSpPr>
            <p:cNvPr id="76" name="Line">
              <a:extLst>
                <a:ext uri="{FF2B5EF4-FFF2-40B4-BE49-F238E27FC236}">
                  <a16:creationId xmlns:a16="http://schemas.microsoft.com/office/drawing/2014/main" id="{68DD63D8-FB93-F845-B7A1-AC1EF3EADD6F}"/>
                </a:ext>
              </a:extLst>
            </p:cNvPr>
            <p:cNvSpPr>
              <a:spLocks noChangeShapeType="1"/>
            </p:cNvSpPr>
            <p:nvPr userDrawn="1"/>
          </p:nvSpPr>
          <p:spPr bwMode="gray">
            <a:xfrm flipV="1">
              <a:off x="7879844" y="1618969"/>
              <a:ext cx="0" cy="1704202"/>
            </a:xfrm>
            <a:prstGeom prst="lin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lIns="0" tIns="0" rIns="0" bIns="0">
              <a:noAutofit/>
            </a:bodyPr>
            <a:lstStyle/>
            <a:p>
              <a:endParaRPr lang="en-US" sz="1050">
                <a:solidFill>
                  <a:schemeClr val="accent4"/>
                </a:solidFill>
              </a:endParaRPr>
            </a:p>
          </p:txBody>
        </p:sp>
        <p:sp>
          <p:nvSpPr>
            <p:cNvPr id="77" name="Line">
              <a:extLst>
                <a:ext uri="{FF2B5EF4-FFF2-40B4-BE49-F238E27FC236}">
                  <a16:creationId xmlns:a16="http://schemas.microsoft.com/office/drawing/2014/main" id="{20FC4EF6-A10C-9A46-B66D-5AE14AA1F8B9}"/>
                </a:ext>
              </a:extLst>
            </p:cNvPr>
            <p:cNvSpPr>
              <a:spLocks noChangeShapeType="1"/>
            </p:cNvSpPr>
            <p:nvPr/>
          </p:nvSpPr>
          <p:spPr bwMode="gray">
            <a:xfrm flipV="1">
              <a:off x="6044883" y="4381572"/>
              <a:ext cx="0" cy="1695096"/>
            </a:xfrm>
            <a:prstGeom prst="lin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lIns="0" tIns="0" rIns="0" bIns="0">
              <a:noAutofit/>
            </a:bodyPr>
            <a:lstStyle/>
            <a:p>
              <a:endParaRPr lang="en-US" sz="1050">
                <a:solidFill>
                  <a:schemeClr val="accent4"/>
                </a:solidFill>
              </a:endParaRPr>
            </a:p>
          </p:txBody>
        </p:sp>
        <p:sp>
          <p:nvSpPr>
            <p:cNvPr id="78" name="Line">
              <a:extLst>
                <a:ext uri="{FF2B5EF4-FFF2-40B4-BE49-F238E27FC236}">
                  <a16:creationId xmlns:a16="http://schemas.microsoft.com/office/drawing/2014/main" id="{B53E7C68-5F8A-074A-8FEF-5E5D36086A2B}"/>
                </a:ext>
              </a:extLst>
            </p:cNvPr>
            <p:cNvSpPr>
              <a:spLocks noChangeShapeType="1"/>
            </p:cNvSpPr>
            <p:nvPr/>
          </p:nvSpPr>
          <p:spPr bwMode="gray">
            <a:xfrm flipV="1">
              <a:off x="9714804" y="4381572"/>
              <a:ext cx="0" cy="1695096"/>
            </a:xfrm>
            <a:prstGeom prst="lin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lIns="0" tIns="0" rIns="0" bIns="0">
              <a:noAutofit/>
            </a:bodyPr>
            <a:lstStyle/>
            <a:p>
              <a:endParaRPr lang="en-US" sz="1050">
                <a:solidFill>
                  <a:schemeClr val="accent4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effectLst/>
              </a:defRPr>
            </a:lvl1pPr>
          </a:lstStyle>
          <a:p>
            <a:r>
              <a:rPr lang="en-US" dirty="0"/>
              <a:t>Page Title Placeholder 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107375-C0EA-E340-A9AC-A77865E20F6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7877" y="2057400"/>
            <a:ext cx="1943438" cy="1416050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>
              <a:lnSpc>
                <a:spcPct val="90000"/>
              </a:lnSpc>
              <a:spcAft>
                <a:spcPts val="750"/>
              </a:spcAft>
              <a:buNone/>
              <a:defRPr sz="1600" b="0">
                <a:solidFill>
                  <a:srgbClr val="737373"/>
                </a:solidFill>
              </a:defRPr>
            </a:lvl1pPr>
            <a:lvl2pPr marL="457200" indent="0">
              <a:buNone/>
              <a:defRPr sz="1600"/>
            </a:lvl2pPr>
          </a:lstStyle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2000" b="1" dirty="0">
                <a:solidFill>
                  <a:srgbClr val="3C3C3B"/>
                </a:solidFill>
              </a:rPr>
              <a:t>Description</a:t>
            </a:r>
          </a:p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1600" dirty="0">
                <a:solidFill>
                  <a:srgbClr val="3C3C3B"/>
                </a:solidFill>
              </a:rPr>
              <a:t>This is a placeholder text. </a:t>
            </a:r>
          </a:p>
        </p:txBody>
      </p:sp>
      <p:sp>
        <p:nvSpPr>
          <p:cNvPr id="65" name="Text Placeholder 3">
            <a:extLst>
              <a:ext uri="{FF2B5EF4-FFF2-40B4-BE49-F238E27FC236}">
                <a16:creationId xmlns:a16="http://schemas.microsoft.com/office/drawing/2014/main" id="{6F15CF82-2CD0-2E4F-B34F-AC86E00A5A1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04177" y="2057400"/>
            <a:ext cx="1943438" cy="1416050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>
              <a:lnSpc>
                <a:spcPct val="90000"/>
              </a:lnSpc>
              <a:spcAft>
                <a:spcPts val="750"/>
              </a:spcAft>
              <a:buNone/>
              <a:defRPr sz="1600" b="0">
                <a:solidFill>
                  <a:srgbClr val="737373"/>
                </a:solidFill>
              </a:defRPr>
            </a:lvl1pPr>
            <a:lvl2pPr marL="457200" indent="0">
              <a:buNone/>
              <a:defRPr sz="1600"/>
            </a:lvl2pPr>
          </a:lstStyle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2000" b="1" dirty="0">
                <a:solidFill>
                  <a:srgbClr val="3C3C3B"/>
                </a:solidFill>
              </a:rPr>
              <a:t>Description</a:t>
            </a:r>
          </a:p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1600" dirty="0">
                <a:solidFill>
                  <a:srgbClr val="3C3C3B"/>
                </a:solidFill>
              </a:rPr>
              <a:t>This is a placeholder text. </a:t>
            </a:r>
          </a:p>
        </p:txBody>
      </p:sp>
      <p:sp>
        <p:nvSpPr>
          <p:cNvPr id="66" name="Text Placeholder 3">
            <a:extLst>
              <a:ext uri="{FF2B5EF4-FFF2-40B4-BE49-F238E27FC236}">
                <a16:creationId xmlns:a16="http://schemas.microsoft.com/office/drawing/2014/main" id="{F4B466D3-DE16-C74A-9FA5-31292178F93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420477" y="2057400"/>
            <a:ext cx="1943438" cy="1416050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>
              <a:lnSpc>
                <a:spcPct val="90000"/>
              </a:lnSpc>
              <a:spcAft>
                <a:spcPts val="750"/>
              </a:spcAft>
              <a:buNone/>
              <a:defRPr sz="1600" b="0">
                <a:solidFill>
                  <a:srgbClr val="737373"/>
                </a:solidFill>
              </a:defRPr>
            </a:lvl1pPr>
            <a:lvl2pPr marL="457200" indent="0">
              <a:buNone/>
              <a:defRPr sz="1600"/>
            </a:lvl2pPr>
          </a:lstStyle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2000" b="1" dirty="0">
                <a:solidFill>
                  <a:srgbClr val="3C3C3B"/>
                </a:solidFill>
              </a:rPr>
              <a:t>Description</a:t>
            </a:r>
          </a:p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1600" dirty="0">
                <a:solidFill>
                  <a:srgbClr val="3C3C3B"/>
                </a:solidFill>
              </a:rPr>
              <a:t>This is a placeholder text. </a:t>
            </a:r>
          </a:p>
        </p:txBody>
      </p:sp>
      <p:sp>
        <p:nvSpPr>
          <p:cNvPr id="67" name="Text Placeholder 3">
            <a:extLst>
              <a:ext uri="{FF2B5EF4-FFF2-40B4-BE49-F238E27FC236}">
                <a16:creationId xmlns:a16="http://schemas.microsoft.com/office/drawing/2014/main" id="{AD72481F-6EA1-0D47-A9D4-5D946615D33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315077" y="4762500"/>
            <a:ext cx="1943438" cy="1416050"/>
          </a:xfrm>
          <a:prstGeom prst="rect">
            <a:avLst/>
          </a:prstGeom>
        </p:spPr>
        <p:txBody>
          <a:bodyPr vert="horz" anchor="b">
            <a:noAutofit/>
          </a:bodyPr>
          <a:lstStyle>
            <a:lvl1pPr marL="0" indent="0">
              <a:lnSpc>
                <a:spcPct val="90000"/>
              </a:lnSpc>
              <a:spcAft>
                <a:spcPts val="750"/>
              </a:spcAft>
              <a:buNone/>
              <a:defRPr sz="1600" b="0">
                <a:solidFill>
                  <a:srgbClr val="737373"/>
                </a:solidFill>
              </a:defRPr>
            </a:lvl1pPr>
            <a:lvl2pPr marL="457200" indent="0">
              <a:buNone/>
              <a:defRPr sz="1600"/>
            </a:lvl2pPr>
          </a:lstStyle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2000" b="1" dirty="0">
                <a:solidFill>
                  <a:srgbClr val="3C3C3B"/>
                </a:solidFill>
              </a:rPr>
              <a:t>Description</a:t>
            </a:r>
          </a:p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1600" dirty="0">
                <a:solidFill>
                  <a:srgbClr val="3C3C3B"/>
                </a:solidFill>
              </a:rPr>
              <a:t>This is a placeholder text. </a:t>
            </a:r>
          </a:p>
        </p:txBody>
      </p:sp>
      <p:sp>
        <p:nvSpPr>
          <p:cNvPr id="68" name="Text Placeholder 3">
            <a:extLst>
              <a:ext uri="{FF2B5EF4-FFF2-40B4-BE49-F238E27FC236}">
                <a16:creationId xmlns:a16="http://schemas.microsoft.com/office/drawing/2014/main" id="{3052959B-018D-4545-8E2B-93429D9EB3F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31377" y="4762500"/>
            <a:ext cx="1943438" cy="1416050"/>
          </a:xfrm>
          <a:prstGeom prst="rect">
            <a:avLst/>
          </a:prstGeom>
        </p:spPr>
        <p:txBody>
          <a:bodyPr vert="horz" anchor="b">
            <a:noAutofit/>
          </a:bodyPr>
          <a:lstStyle>
            <a:lvl1pPr marL="0" indent="0">
              <a:lnSpc>
                <a:spcPct val="90000"/>
              </a:lnSpc>
              <a:spcAft>
                <a:spcPts val="750"/>
              </a:spcAft>
              <a:buNone/>
              <a:defRPr sz="1600" b="0">
                <a:solidFill>
                  <a:srgbClr val="737373"/>
                </a:solidFill>
              </a:defRPr>
            </a:lvl1pPr>
            <a:lvl2pPr marL="457200" indent="0">
              <a:buNone/>
              <a:defRPr sz="1600"/>
            </a:lvl2pPr>
          </a:lstStyle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2000" b="1" dirty="0">
                <a:solidFill>
                  <a:srgbClr val="3C3C3B"/>
                </a:solidFill>
              </a:rPr>
              <a:t>Description</a:t>
            </a:r>
          </a:p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1600" dirty="0">
                <a:solidFill>
                  <a:srgbClr val="3C3C3B"/>
                </a:solidFill>
              </a:rPr>
              <a:t>This is a placeholder text. </a:t>
            </a:r>
          </a:p>
        </p:txBody>
      </p:sp>
      <p:sp>
        <p:nvSpPr>
          <p:cNvPr id="69" name="Text Placeholder 3">
            <a:extLst>
              <a:ext uri="{FF2B5EF4-FFF2-40B4-BE49-F238E27FC236}">
                <a16:creationId xmlns:a16="http://schemas.microsoft.com/office/drawing/2014/main" id="{639A20CE-0D6D-EA4E-997F-B0B0A659F90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147677" y="4762500"/>
            <a:ext cx="1943438" cy="1416050"/>
          </a:xfrm>
          <a:prstGeom prst="rect">
            <a:avLst/>
          </a:prstGeom>
        </p:spPr>
        <p:txBody>
          <a:bodyPr vert="horz" anchor="b">
            <a:noAutofit/>
          </a:bodyPr>
          <a:lstStyle>
            <a:lvl1pPr marL="0" indent="0">
              <a:lnSpc>
                <a:spcPct val="90000"/>
              </a:lnSpc>
              <a:spcAft>
                <a:spcPts val="750"/>
              </a:spcAft>
              <a:buNone/>
              <a:defRPr sz="1600" b="0">
                <a:solidFill>
                  <a:srgbClr val="737373"/>
                </a:solidFill>
              </a:defRPr>
            </a:lvl1pPr>
            <a:lvl2pPr marL="457200" indent="0">
              <a:buNone/>
              <a:defRPr sz="1600"/>
            </a:lvl2pPr>
          </a:lstStyle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2000" b="1" dirty="0">
                <a:solidFill>
                  <a:srgbClr val="3C3C3B"/>
                </a:solidFill>
              </a:rPr>
              <a:t>Description</a:t>
            </a:r>
          </a:p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1600" dirty="0">
                <a:solidFill>
                  <a:srgbClr val="3C3C3B"/>
                </a:solidFill>
              </a:rPr>
              <a:t>This is a placeholder text. </a:t>
            </a:r>
          </a:p>
        </p:txBody>
      </p:sp>
      <p:sp>
        <p:nvSpPr>
          <p:cNvPr id="85" name="Text Placeholder 12">
            <a:extLst>
              <a:ext uri="{FF2B5EF4-FFF2-40B4-BE49-F238E27FC236}">
                <a16:creationId xmlns:a16="http://schemas.microsoft.com/office/drawing/2014/main" id="{03E96EA5-1DA7-594B-95A9-739E8D4F5F0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740" y="1120581"/>
            <a:ext cx="10516342" cy="4796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25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Subtitle Placeholder</a:t>
            </a:r>
          </a:p>
        </p:txBody>
      </p:sp>
    </p:spTree>
    <p:extLst>
      <p:ext uri="{BB962C8B-B14F-4D97-AF65-F5344CB8AC3E}">
        <p14:creationId xmlns:p14="http://schemas.microsoft.com/office/powerpoint/2010/main" val="40852881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C7F7CF2-A577-2546-9316-0CC2160E4A6F}"/>
              </a:ext>
            </a:extLst>
          </p:cNvPr>
          <p:cNvSpPr/>
          <p:nvPr userDrawn="1"/>
        </p:nvSpPr>
        <p:spPr>
          <a:xfrm>
            <a:off x="10345571" y="6308522"/>
            <a:ext cx="1214651" cy="3275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FF2EC81-72AE-A74F-A934-235E12C98EA9}"/>
              </a:ext>
            </a:extLst>
          </p:cNvPr>
          <p:cNvSpPr/>
          <p:nvPr userDrawn="1"/>
        </p:nvSpPr>
        <p:spPr>
          <a:xfrm>
            <a:off x="439386" y="6377048"/>
            <a:ext cx="415389" cy="3087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5231912-DD3F-DA41-B87E-CFF4C88B787B}"/>
              </a:ext>
            </a:extLst>
          </p:cNvPr>
          <p:cNvSpPr/>
          <p:nvPr/>
        </p:nvSpPr>
        <p:spPr>
          <a:xfrm>
            <a:off x="311727" y="310394"/>
            <a:ext cx="11565346" cy="6235879"/>
          </a:xfrm>
          <a:prstGeom prst="rect">
            <a:avLst/>
          </a:prstGeom>
          <a:solidFill>
            <a:srgbClr val="3949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EA93CFA-D12D-1748-9E4C-3BBC9D29AA4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00774" y="5441338"/>
            <a:ext cx="1787250" cy="33935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D0299BF-3553-784B-AB74-5F461FA0CDB4}"/>
              </a:ext>
            </a:extLst>
          </p:cNvPr>
          <p:cNvSpPr txBox="1"/>
          <p:nvPr/>
        </p:nvSpPr>
        <p:spPr>
          <a:xfrm>
            <a:off x="-1" y="3148520"/>
            <a:ext cx="121888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0">
                <a:solidFill>
                  <a:schemeClr val="accent1"/>
                </a:solidFill>
              </a:rPr>
              <a:t>Thank you.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2A0EDCA-D6E9-4749-ADC1-6D9106036384}"/>
              </a:ext>
            </a:extLst>
          </p:cNvPr>
          <p:cNvSpPr txBox="1"/>
          <p:nvPr/>
        </p:nvSpPr>
        <p:spPr>
          <a:xfrm>
            <a:off x="-3200" y="5992626"/>
            <a:ext cx="12195200" cy="294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©2018 Teradata</a:t>
            </a:r>
            <a:endParaRPr lang="en-US" sz="1000" b="1">
              <a:solidFill>
                <a:schemeClr val="bg2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5A011A7-DFB2-DB44-9E1C-CC59AB0FCB81}"/>
              </a:ext>
            </a:extLst>
          </p:cNvPr>
          <p:cNvSpPr/>
          <p:nvPr userDrawn="1"/>
        </p:nvSpPr>
        <p:spPr>
          <a:xfrm>
            <a:off x="311727" y="310394"/>
            <a:ext cx="11565346" cy="6235879"/>
          </a:xfrm>
          <a:prstGeom prst="rect">
            <a:avLst/>
          </a:prstGeom>
          <a:solidFill>
            <a:srgbClr val="3949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E0CA0D1-A0A5-134A-8AB5-0B7C7F583103}"/>
              </a:ext>
            </a:extLst>
          </p:cNvPr>
          <p:cNvSpPr txBox="1"/>
          <p:nvPr userDrawn="1"/>
        </p:nvSpPr>
        <p:spPr>
          <a:xfrm>
            <a:off x="-1" y="3148520"/>
            <a:ext cx="121888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>
                <a:solidFill>
                  <a:schemeClr val="accent1"/>
                </a:solidFill>
              </a:rPr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40280665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egu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0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 sz="1867"/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0" y="3035047"/>
            <a:ext cx="12192000" cy="787908"/>
          </a:xfrm>
          <a:solidFill>
            <a:schemeClr val="accent1">
              <a:alpha val="90000"/>
            </a:schemeClr>
          </a:solidFill>
        </p:spPr>
        <p:txBody>
          <a:bodyPr wrap="square" lIns="182880" tIns="182880" rIns="182880" bIns="182880" anchor="ctr" anchorCtr="0">
            <a:spAutoFit/>
          </a:bodyPr>
          <a:lstStyle>
            <a:lvl1pPr marL="0" indent="0" algn="ctr">
              <a:lnSpc>
                <a:spcPct val="85000"/>
              </a:lnSpc>
              <a:spcBef>
                <a:spcPts val="267"/>
              </a:spcBef>
              <a:spcAft>
                <a:spcPts val="267"/>
              </a:spcAft>
              <a:buFont typeface="Arial" panose="020B0604020202020204" pitchFamily="34" charset="0"/>
              <a:buChar char="​"/>
              <a:tabLst/>
              <a:defRPr sz="3200" b="1">
                <a:solidFill>
                  <a:schemeClr val="bg1"/>
                </a:solidFill>
              </a:defRPr>
            </a:lvl1pPr>
            <a:lvl2pPr marL="0" indent="0" algn="ctr">
              <a:lnSpc>
                <a:spcPct val="85000"/>
              </a:lnSpc>
              <a:spcBef>
                <a:spcPts val="0"/>
              </a:spcBef>
              <a:spcAft>
                <a:spcPts val="267"/>
              </a:spcAft>
              <a:buFont typeface="Arial" panose="020B0604020202020204" pitchFamily="34" charset="0"/>
              <a:buChar char="​"/>
              <a:defRPr sz="2400" b="1">
                <a:solidFill>
                  <a:schemeClr val="bg1"/>
                </a:solidFill>
              </a:defRPr>
            </a:lvl2pPr>
            <a:lvl3pPr marL="0" indent="0" algn="ctr">
              <a:lnSpc>
                <a:spcPct val="85000"/>
              </a:lnSpc>
              <a:spcBef>
                <a:spcPts val="800"/>
              </a:spcBef>
              <a:spcAft>
                <a:spcPts val="267"/>
              </a:spcAft>
              <a:buFont typeface="Arial" panose="020B0604020202020204" pitchFamily="34" charset="0"/>
              <a:buChar char="​"/>
              <a:defRPr sz="1867" b="1">
                <a:solidFill>
                  <a:schemeClr val="bg1"/>
                </a:solidFill>
              </a:defRPr>
            </a:lvl3pPr>
            <a:lvl4pPr marL="0" indent="0" algn="ctr">
              <a:lnSpc>
                <a:spcPct val="85000"/>
              </a:lnSpc>
              <a:spcBef>
                <a:spcPts val="267"/>
              </a:spcBef>
              <a:spcAft>
                <a:spcPts val="267"/>
              </a:spcAft>
              <a:buFont typeface="Arial" panose="020B0604020202020204" pitchFamily="34" charset="0"/>
              <a:buChar char="​"/>
              <a:defRPr sz="1867" b="0">
                <a:solidFill>
                  <a:schemeClr val="bg1"/>
                </a:solidFill>
              </a:defRPr>
            </a:lvl4pPr>
            <a:lvl5pPr marL="0" indent="0" algn="ctr">
              <a:lnSpc>
                <a:spcPct val="85000"/>
              </a:lnSpc>
              <a:spcBef>
                <a:spcPts val="267"/>
              </a:spcBef>
              <a:spcAft>
                <a:spcPts val="267"/>
              </a:spcAft>
              <a:buFont typeface="Arial" panose="020B0604020202020204" pitchFamily="34" charset="0"/>
              <a:buChar char="​"/>
              <a:defRPr sz="1867" b="0">
                <a:solidFill>
                  <a:schemeClr val="bg1"/>
                </a:solidFill>
              </a:defRPr>
            </a:lvl5pPr>
            <a:lvl6pPr marL="0" indent="0" algn="ctr">
              <a:lnSpc>
                <a:spcPct val="85000"/>
              </a:lnSpc>
              <a:spcBef>
                <a:spcPts val="267"/>
              </a:spcBef>
              <a:spcAft>
                <a:spcPts val="267"/>
              </a:spcAft>
              <a:buFont typeface="Arial" panose="020B0604020202020204" pitchFamily="34" charset="0"/>
              <a:buChar char="​"/>
              <a:defRPr sz="1867" b="0">
                <a:solidFill>
                  <a:schemeClr val="bg1"/>
                </a:solidFill>
              </a:defRPr>
            </a:lvl6pPr>
            <a:lvl7pPr marL="0" indent="0" algn="ctr">
              <a:lnSpc>
                <a:spcPct val="85000"/>
              </a:lnSpc>
              <a:spcBef>
                <a:spcPts val="267"/>
              </a:spcBef>
              <a:spcAft>
                <a:spcPts val="267"/>
              </a:spcAft>
              <a:buFont typeface="Arial" panose="020B0604020202020204" pitchFamily="34" charset="0"/>
              <a:buChar char="​"/>
              <a:defRPr sz="1867" b="0">
                <a:solidFill>
                  <a:schemeClr val="bg1"/>
                </a:solidFill>
              </a:defRPr>
            </a:lvl7pPr>
            <a:lvl8pPr marL="0" indent="0" algn="ctr">
              <a:lnSpc>
                <a:spcPct val="85000"/>
              </a:lnSpc>
              <a:spcBef>
                <a:spcPts val="267"/>
              </a:spcBef>
              <a:spcAft>
                <a:spcPts val="267"/>
              </a:spcAft>
              <a:buFont typeface="Arial" panose="020B0604020202020204" pitchFamily="34" charset="0"/>
              <a:buChar char="​"/>
              <a:defRPr sz="1867" b="0">
                <a:solidFill>
                  <a:schemeClr val="bg1"/>
                </a:solidFill>
              </a:defRPr>
            </a:lvl8pPr>
            <a:lvl9pPr marL="0" indent="0" algn="ctr">
              <a:lnSpc>
                <a:spcPct val="85000"/>
              </a:lnSpc>
              <a:spcBef>
                <a:spcPts val="267"/>
              </a:spcBef>
              <a:spcAft>
                <a:spcPts val="267"/>
              </a:spcAft>
              <a:buFont typeface="Arial" panose="020B0604020202020204" pitchFamily="34" charset="0"/>
              <a:buChar char="​"/>
              <a:defRPr sz="1867" b="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84361870"/>
      </p:ext>
    </p:extLst>
  </p:cSld>
  <p:clrMapOvr>
    <a:masterClrMapping/>
  </p:clrMapOvr>
  <p:transition spd="med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454273"/>
            <a:ext cx="4114800" cy="16927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2647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FB5B278-83B7-3046-8766-F3AC294D9E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5421" y="119999"/>
            <a:ext cx="10515600" cy="715294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ECB34F34-D933-FF46-BAD3-AA030BFB1D74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87375" y="973015"/>
            <a:ext cx="6988175" cy="5237285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440810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B206701-FB2B-2243-9AF5-4D541356F370}"/>
              </a:ext>
            </a:extLst>
          </p:cNvPr>
          <p:cNvSpPr/>
          <p:nvPr userDrawn="1"/>
        </p:nvSpPr>
        <p:spPr>
          <a:xfrm>
            <a:off x="10345571" y="6308522"/>
            <a:ext cx="1214651" cy="3275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19C70DF3-C46A-0C4F-9EE9-A292209A1592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587375" y="1600200"/>
            <a:ext cx="6988175" cy="4610100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  <a:lvl2pPr>
              <a:defRPr>
                <a:solidFill>
                  <a:schemeClr val="accent2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6987433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2D2736-BFBA-BB47-995A-EF5AB50AE88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355013" y="293688"/>
            <a:ext cx="3532187" cy="625475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1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Drag image here or click the icon to prompt image insert</a:t>
            </a:r>
          </a:p>
        </p:txBody>
      </p:sp>
    </p:spTree>
    <p:extLst>
      <p:ext uri="{BB962C8B-B14F-4D97-AF65-F5344CB8AC3E}">
        <p14:creationId xmlns:p14="http://schemas.microsoft.com/office/powerpoint/2010/main" val="7937278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EBE8CA-3E13-334A-A201-6659DA8D8161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87375" y="914400"/>
            <a:ext cx="11331909" cy="5295900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  <a:lvl2pPr>
              <a:defRPr>
                <a:solidFill>
                  <a:schemeClr val="accent2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6577" y="79997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</a:p>
        </p:txBody>
      </p:sp>
    </p:spTree>
    <p:extLst>
      <p:ext uri="{BB962C8B-B14F-4D97-AF65-F5344CB8AC3E}">
        <p14:creationId xmlns:p14="http://schemas.microsoft.com/office/powerpoint/2010/main" val="41953137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+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378D16A-296F-504C-9993-61D859544475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87375" y="1254369"/>
            <a:ext cx="5007082" cy="4955931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  <a:lvl2pPr>
              <a:defRPr>
                <a:solidFill>
                  <a:schemeClr val="accent2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D724D81-F1E9-6F46-B84C-B7FD3F439A5C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096000" y="1301262"/>
            <a:ext cx="5007082" cy="4908479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  <a:lvl2pPr>
              <a:defRPr>
                <a:solidFill>
                  <a:schemeClr val="accent2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482022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94294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Line Header +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A6B53C7-6C8A-EF4D-991C-96328DBE6FA9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85788" y="1301262"/>
            <a:ext cx="11066950" cy="4909039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  <a:lvl2pPr>
              <a:defRPr>
                <a:solidFill>
                  <a:schemeClr val="accent2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788" y="130703"/>
            <a:ext cx="11020058" cy="1033991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br>
              <a:rPr lang="en-US" dirty="0"/>
            </a:br>
            <a:r>
              <a:rPr lang="en-US" dirty="0"/>
              <a:t>Multiple Line Header Sample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693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Line Header + 2 Columns +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4876AF9-4E67-6742-A567-9D6633A6E7E0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6095999" y="1383322"/>
            <a:ext cx="5010912" cy="482697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388B4DA-5AC5-7B4B-BB18-DF4B84C53092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85788" y="1383323"/>
            <a:ext cx="5010912" cy="482697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1311" y="130704"/>
            <a:ext cx="10515600" cy="1033991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br>
              <a:rPr lang="en-US" dirty="0"/>
            </a:br>
            <a:r>
              <a:rPr lang="en-US" dirty="0"/>
              <a:t>Multiple Line Header Sample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42872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9ACDF3-7909-7F4D-9ED4-6F2AFF5FE89F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587375" y="1729154"/>
            <a:ext cx="3273425" cy="4481146"/>
          </a:xfrm>
        </p:spPr>
        <p:txBody>
          <a:bodyPr/>
          <a:lstStyle>
            <a:lvl1pPr marL="230188" indent="-230188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1800">
                <a:solidFill>
                  <a:schemeClr val="accent2"/>
                </a:solidFill>
              </a:defRPr>
            </a:lvl1pPr>
            <a:lvl2pPr marL="461963" indent="-222250">
              <a:lnSpc>
                <a:spcPct val="90000"/>
              </a:lnSpc>
              <a:spcBef>
                <a:spcPts val="500"/>
              </a:spcBef>
              <a:tabLst/>
              <a:defRPr sz="1800">
                <a:solidFill>
                  <a:schemeClr val="accent2"/>
                </a:solidFill>
              </a:defRPr>
            </a:lvl2pPr>
            <a:lvl3pPr marL="690563" indent="-177800">
              <a:lnSpc>
                <a:spcPct val="90000"/>
              </a:lnSpc>
              <a:spcBef>
                <a:spcPts val="500"/>
              </a:spcBef>
              <a:tabLst/>
              <a:defRPr>
                <a:solidFill>
                  <a:schemeClr val="accent2"/>
                </a:solidFill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02A41B34-1B59-0E48-A253-A7B35CA14A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71B82E3-D306-D645-8BF6-703EE52D6634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4208144" y="1729154"/>
            <a:ext cx="3273425" cy="4481146"/>
          </a:xfrm>
        </p:spPr>
        <p:txBody>
          <a:bodyPr/>
          <a:lstStyle>
            <a:lvl1pPr marL="230188" indent="-230188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1800">
                <a:solidFill>
                  <a:schemeClr val="accent2"/>
                </a:solidFill>
              </a:defRPr>
            </a:lvl1pPr>
            <a:lvl2pPr marL="461963" indent="-222250">
              <a:lnSpc>
                <a:spcPct val="90000"/>
              </a:lnSpc>
              <a:spcBef>
                <a:spcPts val="500"/>
              </a:spcBef>
              <a:tabLst/>
              <a:defRPr sz="1800">
                <a:solidFill>
                  <a:schemeClr val="accent2"/>
                </a:solidFill>
              </a:defRPr>
            </a:lvl2pPr>
            <a:lvl3pPr marL="690563" indent="-177800">
              <a:lnSpc>
                <a:spcPct val="90000"/>
              </a:lnSpc>
              <a:spcBef>
                <a:spcPts val="500"/>
              </a:spcBef>
              <a:tabLst/>
              <a:defRPr>
                <a:solidFill>
                  <a:schemeClr val="accent2"/>
                </a:solidFill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0256D42C-B49D-8445-B1DA-DD261C5504EC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7829657" y="1729154"/>
            <a:ext cx="3273425" cy="4481146"/>
          </a:xfrm>
        </p:spPr>
        <p:txBody>
          <a:bodyPr/>
          <a:lstStyle>
            <a:lvl1pPr marL="230188" indent="-230188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1800">
                <a:solidFill>
                  <a:schemeClr val="accent2"/>
                </a:solidFill>
              </a:defRPr>
            </a:lvl1pPr>
            <a:lvl2pPr marL="461963" indent="-222250">
              <a:lnSpc>
                <a:spcPct val="90000"/>
              </a:lnSpc>
              <a:spcBef>
                <a:spcPts val="500"/>
              </a:spcBef>
              <a:tabLst/>
              <a:defRPr sz="1800">
                <a:solidFill>
                  <a:schemeClr val="accent2"/>
                </a:solidFill>
              </a:defRPr>
            </a:lvl2pPr>
            <a:lvl3pPr marL="690563" indent="-177800">
              <a:lnSpc>
                <a:spcPct val="90000"/>
              </a:lnSpc>
              <a:spcBef>
                <a:spcPts val="500"/>
              </a:spcBef>
              <a:tabLst/>
              <a:defRPr>
                <a:solidFill>
                  <a:schemeClr val="accent2"/>
                </a:solidFill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EDBF9AF2-FEB3-7349-9371-958557A5E5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7375" y="1303491"/>
            <a:ext cx="3273315" cy="3719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Subhead Title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6213987E-622A-AB46-832A-1833AAF9D73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08254" y="1303491"/>
            <a:ext cx="3273315" cy="3719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Subhead Title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1B69AF3B-2FA6-3642-B6BE-BC6255BD16B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829133" y="1303491"/>
            <a:ext cx="3273315" cy="3719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Subhead Title</a:t>
            </a:r>
          </a:p>
        </p:txBody>
      </p:sp>
    </p:spTree>
    <p:extLst>
      <p:ext uri="{BB962C8B-B14F-4D97-AF65-F5344CB8AC3E}">
        <p14:creationId xmlns:p14="http://schemas.microsoft.com/office/powerpoint/2010/main" val="29175341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0F56FA7-97CD-CC44-A8FE-03ECA54A4B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750" y="212738"/>
            <a:ext cx="11049203" cy="71529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AB083E24-8154-9543-A6CC-28C5F5B3C69F}"/>
              </a:ext>
            </a:extLst>
          </p:cNvPr>
          <p:cNvSpPr txBox="1">
            <a:spLocks/>
          </p:cNvSpPr>
          <p:nvPr/>
        </p:nvSpPr>
        <p:spPr>
          <a:xfrm>
            <a:off x="87720" y="6540193"/>
            <a:ext cx="328449" cy="251607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50" b="0" i="0" kern="1200" smtClean="0"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898C9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C9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898C9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898C9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sz="1250" b="0" i="0" kern="1200"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    </a:t>
            </a:r>
            <a:endParaRPr lang="en-US" sz="1000">
              <a:solidFill>
                <a:schemeClr val="tx2"/>
              </a:solidFill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45ADBA48-0344-6447-B080-904752F0BE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7482" y="1131277"/>
            <a:ext cx="10971472" cy="53156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830761E-1058-AE46-808B-05F1BF8A8B23}"/>
              </a:ext>
            </a:extLst>
          </p:cNvPr>
          <p:cNvSpPr/>
          <p:nvPr userDrawn="1"/>
        </p:nvSpPr>
        <p:spPr>
          <a:xfrm>
            <a:off x="165451" y="6593503"/>
            <a:ext cx="171522" cy="1692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fld id="{233707B4-AEDC-BC43-B2A3-31B9137B1060}" type="slidenum">
              <a:rPr lang="en-US" sz="1100" smtClean="0">
                <a:solidFill>
                  <a:schemeClr val="accent1"/>
                </a:solidFill>
              </a:rPr>
              <a:pPr/>
              <a:t>‹#›</a:t>
            </a:fld>
            <a:endParaRPr lang="en-US" sz="11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0533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68" r:id="rId2"/>
    <p:sldLayoutId id="2147483769" r:id="rId3"/>
    <p:sldLayoutId id="2147483774" r:id="rId4"/>
    <p:sldLayoutId id="2147483794" r:id="rId5"/>
    <p:sldLayoutId id="2147483773" r:id="rId6"/>
    <p:sldLayoutId id="2147483795" r:id="rId7"/>
    <p:sldLayoutId id="2147483796" r:id="rId8"/>
    <p:sldLayoutId id="2147483778" r:id="rId9"/>
    <p:sldLayoutId id="2147483779" r:id="rId10"/>
    <p:sldLayoutId id="2147483790" r:id="rId11"/>
    <p:sldLayoutId id="2147483793" r:id="rId12"/>
    <p:sldLayoutId id="2147483797" r:id="rId13"/>
    <p:sldLayoutId id="2147483798" r:id="rId14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100" b="1" i="0" kern="1200">
          <a:solidFill>
            <a:schemeClr val="accent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34950" indent="-23495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tabLst/>
        <a:defRPr sz="2100" kern="1200">
          <a:solidFill>
            <a:schemeClr val="accent2"/>
          </a:solidFill>
          <a:latin typeface="+mn-lt"/>
          <a:ea typeface="+mn-ea"/>
          <a:cs typeface="+mn-cs"/>
        </a:defRPr>
      </a:lvl1pPr>
      <a:lvl2pPr marL="577850" indent="-223838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tabLst/>
        <a:defRPr sz="1900" kern="1200">
          <a:solidFill>
            <a:schemeClr val="accent2"/>
          </a:solidFill>
          <a:latin typeface="+mn-lt"/>
          <a:ea typeface="+mn-ea"/>
          <a:cs typeface="+mn-cs"/>
        </a:defRPr>
      </a:lvl2pPr>
      <a:lvl3pPr marL="914400" indent="-23336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700" kern="1200">
          <a:solidFill>
            <a:schemeClr val="accent2"/>
          </a:solidFill>
          <a:latin typeface="+mn-lt"/>
          <a:ea typeface="+mn-ea"/>
          <a:cs typeface="+mn-cs"/>
        </a:defRPr>
      </a:lvl3pPr>
      <a:lvl4pPr marL="1260475" indent="-23336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700" kern="1200">
          <a:solidFill>
            <a:schemeClr val="accent2"/>
          </a:solidFill>
          <a:latin typeface="+mn-lt"/>
          <a:ea typeface="+mn-ea"/>
          <a:cs typeface="+mn-cs"/>
        </a:defRPr>
      </a:lvl4pPr>
      <a:lvl5pPr marL="1603375" indent="-2222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700" kern="1200">
          <a:solidFill>
            <a:schemeClr val="accent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3" pos="360">
          <p15:clr>
            <a:srgbClr val="F26B43"/>
          </p15:clr>
        </p15:guide>
        <p15:guide id="24" orient="horz" pos="408">
          <p15:clr>
            <a:srgbClr val="F26B43"/>
          </p15:clr>
        </p15:guide>
        <p15:guide id="25" orient="horz" pos="1008">
          <p15:clr>
            <a:srgbClr val="F26B43"/>
          </p15:clr>
        </p15:guide>
        <p15:guide id="26" orient="horz" pos="3912">
          <p15:clr>
            <a:srgbClr val="F26B43"/>
          </p15:clr>
        </p15:guide>
        <p15:guide id="27" orient="horz" pos="1296">
          <p15:clr>
            <a:srgbClr val="F26B43"/>
          </p15:clr>
        </p15:guide>
        <p15:guide id="28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tiff"/><Relationship Id="rId4" Type="http://schemas.openxmlformats.org/officeDocument/2006/relationships/image" Target="../media/image5.tiff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8.tif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6" Type="http://schemas.openxmlformats.org/officeDocument/2006/relationships/tags" Target="../tags/tag26.xml"/><Relationship Id="rId21" Type="http://schemas.openxmlformats.org/officeDocument/2006/relationships/tags" Target="../tags/tag21.xml"/><Relationship Id="rId42" Type="http://schemas.openxmlformats.org/officeDocument/2006/relationships/tags" Target="../tags/tag42.xml"/><Relationship Id="rId47" Type="http://schemas.openxmlformats.org/officeDocument/2006/relationships/tags" Target="../tags/tag47.xml"/><Relationship Id="rId63" Type="http://schemas.openxmlformats.org/officeDocument/2006/relationships/tags" Target="../tags/tag63.xml"/><Relationship Id="rId68" Type="http://schemas.openxmlformats.org/officeDocument/2006/relationships/tags" Target="../tags/tag68.xml"/><Relationship Id="rId2" Type="http://schemas.openxmlformats.org/officeDocument/2006/relationships/tags" Target="../tags/tag2.xml"/><Relationship Id="rId16" Type="http://schemas.openxmlformats.org/officeDocument/2006/relationships/tags" Target="../tags/tag16.xml"/><Relationship Id="rId29" Type="http://schemas.openxmlformats.org/officeDocument/2006/relationships/tags" Target="../tags/tag29.xml"/><Relationship Id="rId11" Type="http://schemas.openxmlformats.org/officeDocument/2006/relationships/tags" Target="../tags/tag11.xml"/><Relationship Id="rId24" Type="http://schemas.openxmlformats.org/officeDocument/2006/relationships/tags" Target="../tags/tag24.xml"/><Relationship Id="rId32" Type="http://schemas.openxmlformats.org/officeDocument/2006/relationships/tags" Target="../tags/tag32.xml"/><Relationship Id="rId37" Type="http://schemas.openxmlformats.org/officeDocument/2006/relationships/tags" Target="../tags/tag37.xml"/><Relationship Id="rId40" Type="http://schemas.openxmlformats.org/officeDocument/2006/relationships/tags" Target="../tags/tag40.xml"/><Relationship Id="rId45" Type="http://schemas.openxmlformats.org/officeDocument/2006/relationships/tags" Target="../tags/tag45.xml"/><Relationship Id="rId53" Type="http://schemas.openxmlformats.org/officeDocument/2006/relationships/tags" Target="../tags/tag53.xml"/><Relationship Id="rId58" Type="http://schemas.openxmlformats.org/officeDocument/2006/relationships/tags" Target="../tags/tag58.xml"/><Relationship Id="rId66" Type="http://schemas.openxmlformats.org/officeDocument/2006/relationships/tags" Target="../tags/tag66.xml"/><Relationship Id="rId74" Type="http://schemas.openxmlformats.org/officeDocument/2006/relationships/tags" Target="../tags/tag74.xml"/><Relationship Id="rId5" Type="http://schemas.openxmlformats.org/officeDocument/2006/relationships/tags" Target="../tags/tag5.xml"/><Relationship Id="rId61" Type="http://schemas.openxmlformats.org/officeDocument/2006/relationships/tags" Target="../tags/tag61.xml"/><Relationship Id="rId19" Type="http://schemas.openxmlformats.org/officeDocument/2006/relationships/tags" Target="../tags/tag19.xml"/><Relationship Id="rId14" Type="http://schemas.openxmlformats.org/officeDocument/2006/relationships/tags" Target="../tags/tag14.xml"/><Relationship Id="rId22" Type="http://schemas.openxmlformats.org/officeDocument/2006/relationships/tags" Target="../tags/tag22.xml"/><Relationship Id="rId27" Type="http://schemas.openxmlformats.org/officeDocument/2006/relationships/tags" Target="../tags/tag27.xml"/><Relationship Id="rId30" Type="http://schemas.openxmlformats.org/officeDocument/2006/relationships/tags" Target="../tags/tag30.xml"/><Relationship Id="rId35" Type="http://schemas.openxmlformats.org/officeDocument/2006/relationships/tags" Target="../tags/tag35.xml"/><Relationship Id="rId43" Type="http://schemas.openxmlformats.org/officeDocument/2006/relationships/tags" Target="../tags/tag43.xml"/><Relationship Id="rId48" Type="http://schemas.openxmlformats.org/officeDocument/2006/relationships/tags" Target="../tags/tag48.xml"/><Relationship Id="rId56" Type="http://schemas.openxmlformats.org/officeDocument/2006/relationships/tags" Target="../tags/tag56.xml"/><Relationship Id="rId64" Type="http://schemas.openxmlformats.org/officeDocument/2006/relationships/tags" Target="../tags/tag64.xml"/><Relationship Id="rId69" Type="http://schemas.openxmlformats.org/officeDocument/2006/relationships/tags" Target="../tags/tag69.xml"/><Relationship Id="rId8" Type="http://schemas.openxmlformats.org/officeDocument/2006/relationships/tags" Target="../tags/tag8.xml"/><Relationship Id="rId51" Type="http://schemas.openxmlformats.org/officeDocument/2006/relationships/tags" Target="../tags/tag51.xml"/><Relationship Id="rId72" Type="http://schemas.openxmlformats.org/officeDocument/2006/relationships/tags" Target="../tags/tag72.xml"/><Relationship Id="rId3" Type="http://schemas.openxmlformats.org/officeDocument/2006/relationships/tags" Target="../tags/tag3.xml"/><Relationship Id="rId12" Type="http://schemas.openxmlformats.org/officeDocument/2006/relationships/tags" Target="../tags/tag12.xml"/><Relationship Id="rId17" Type="http://schemas.openxmlformats.org/officeDocument/2006/relationships/tags" Target="../tags/tag17.xml"/><Relationship Id="rId25" Type="http://schemas.openxmlformats.org/officeDocument/2006/relationships/tags" Target="../tags/tag25.xml"/><Relationship Id="rId33" Type="http://schemas.openxmlformats.org/officeDocument/2006/relationships/tags" Target="../tags/tag33.xml"/><Relationship Id="rId38" Type="http://schemas.openxmlformats.org/officeDocument/2006/relationships/tags" Target="../tags/tag38.xml"/><Relationship Id="rId46" Type="http://schemas.openxmlformats.org/officeDocument/2006/relationships/tags" Target="../tags/tag46.xml"/><Relationship Id="rId59" Type="http://schemas.openxmlformats.org/officeDocument/2006/relationships/tags" Target="../tags/tag59.xml"/><Relationship Id="rId67" Type="http://schemas.openxmlformats.org/officeDocument/2006/relationships/tags" Target="../tags/tag67.xml"/><Relationship Id="rId20" Type="http://schemas.openxmlformats.org/officeDocument/2006/relationships/tags" Target="../tags/tag20.xml"/><Relationship Id="rId41" Type="http://schemas.openxmlformats.org/officeDocument/2006/relationships/tags" Target="../tags/tag41.xml"/><Relationship Id="rId54" Type="http://schemas.openxmlformats.org/officeDocument/2006/relationships/tags" Target="../tags/tag54.xml"/><Relationship Id="rId62" Type="http://schemas.openxmlformats.org/officeDocument/2006/relationships/tags" Target="../tags/tag62.xml"/><Relationship Id="rId70" Type="http://schemas.openxmlformats.org/officeDocument/2006/relationships/tags" Target="../tags/tag70.xml"/><Relationship Id="rId75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5" Type="http://schemas.openxmlformats.org/officeDocument/2006/relationships/tags" Target="../tags/tag15.xml"/><Relationship Id="rId23" Type="http://schemas.openxmlformats.org/officeDocument/2006/relationships/tags" Target="../tags/tag23.xml"/><Relationship Id="rId28" Type="http://schemas.openxmlformats.org/officeDocument/2006/relationships/tags" Target="../tags/tag28.xml"/><Relationship Id="rId36" Type="http://schemas.openxmlformats.org/officeDocument/2006/relationships/tags" Target="../tags/tag36.xml"/><Relationship Id="rId49" Type="http://schemas.openxmlformats.org/officeDocument/2006/relationships/tags" Target="../tags/tag49.xml"/><Relationship Id="rId57" Type="http://schemas.openxmlformats.org/officeDocument/2006/relationships/tags" Target="../tags/tag57.xml"/><Relationship Id="rId10" Type="http://schemas.openxmlformats.org/officeDocument/2006/relationships/tags" Target="../tags/tag10.xml"/><Relationship Id="rId31" Type="http://schemas.openxmlformats.org/officeDocument/2006/relationships/tags" Target="../tags/tag31.xml"/><Relationship Id="rId44" Type="http://schemas.openxmlformats.org/officeDocument/2006/relationships/tags" Target="../tags/tag44.xml"/><Relationship Id="rId52" Type="http://schemas.openxmlformats.org/officeDocument/2006/relationships/tags" Target="../tags/tag52.xml"/><Relationship Id="rId60" Type="http://schemas.openxmlformats.org/officeDocument/2006/relationships/tags" Target="../tags/tag60.xml"/><Relationship Id="rId65" Type="http://schemas.openxmlformats.org/officeDocument/2006/relationships/tags" Target="../tags/tag65.xml"/><Relationship Id="rId73" Type="http://schemas.openxmlformats.org/officeDocument/2006/relationships/tags" Target="../tags/tag73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3" Type="http://schemas.openxmlformats.org/officeDocument/2006/relationships/tags" Target="../tags/tag13.xml"/><Relationship Id="rId18" Type="http://schemas.openxmlformats.org/officeDocument/2006/relationships/tags" Target="../tags/tag18.xml"/><Relationship Id="rId39" Type="http://schemas.openxmlformats.org/officeDocument/2006/relationships/tags" Target="../tags/tag39.xml"/><Relationship Id="rId34" Type="http://schemas.openxmlformats.org/officeDocument/2006/relationships/tags" Target="../tags/tag34.xml"/><Relationship Id="rId50" Type="http://schemas.openxmlformats.org/officeDocument/2006/relationships/tags" Target="../tags/tag50.xml"/><Relationship Id="rId55" Type="http://schemas.openxmlformats.org/officeDocument/2006/relationships/tags" Target="../tags/tag55.xml"/><Relationship Id="rId7" Type="http://schemas.openxmlformats.org/officeDocument/2006/relationships/tags" Target="../tags/tag7.xml"/><Relationship Id="rId71" Type="http://schemas.openxmlformats.org/officeDocument/2006/relationships/tags" Target="../tags/tag71.xml"/></Relationships>
</file>

<file path=ppt/slides/_rels/slide57.xml.rels><?xml version="1.0" encoding="UTF-8" standalone="yes"?>
<Relationships xmlns="http://schemas.openxmlformats.org/package/2006/relationships"><Relationship Id="rId13" Type="http://schemas.openxmlformats.org/officeDocument/2006/relationships/tags" Target="../tags/tag87.xml"/><Relationship Id="rId18" Type="http://schemas.openxmlformats.org/officeDocument/2006/relationships/tags" Target="../tags/tag92.xml"/><Relationship Id="rId26" Type="http://schemas.openxmlformats.org/officeDocument/2006/relationships/tags" Target="../tags/tag100.xml"/><Relationship Id="rId39" Type="http://schemas.openxmlformats.org/officeDocument/2006/relationships/tags" Target="../tags/tag113.xml"/><Relationship Id="rId21" Type="http://schemas.openxmlformats.org/officeDocument/2006/relationships/tags" Target="../tags/tag95.xml"/><Relationship Id="rId34" Type="http://schemas.openxmlformats.org/officeDocument/2006/relationships/tags" Target="../tags/tag108.xml"/><Relationship Id="rId42" Type="http://schemas.openxmlformats.org/officeDocument/2006/relationships/tags" Target="../tags/tag116.xml"/><Relationship Id="rId7" Type="http://schemas.openxmlformats.org/officeDocument/2006/relationships/tags" Target="../tags/tag81.xml"/><Relationship Id="rId2" Type="http://schemas.openxmlformats.org/officeDocument/2006/relationships/tags" Target="../tags/tag76.xml"/><Relationship Id="rId16" Type="http://schemas.openxmlformats.org/officeDocument/2006/relationships/tags" Target="../tags/tag90.xml"/><Relationship Id="rId20" Type="http://schemas.openxmlformats.org/officeDocument/2006/relationships/tags" Target="../tags/tag94.xml"/><Relationship Id="rId29" Type="http://schemas.openxmlformats.org/officeDocument/2006/relationships/tags" Target="../tags/tag103.xml"/><Relationship Id="rId41" Type="http://schemas.openxmlformats.org/officeDocument/2006/relationships/tags" Target="../tags/tag115.xml"/><Relationship Id="rId1" Type="http://schemas.openxmlformats.org/officeDocument/2006/relationships/tags" Target="../tags/tag75.xml"/><Relationship Id="rId6" Type="http://schemas.openxmlformats.org/officeDocument/2006/relationships/tags" Target="../tags/tag80.xml"/><Relationship Id="rId11" Type="http://schemas.openxmlformats.org/officeDocument/2006/relationships/tags" Target="../tags/tag85.xml"/><Relationship Id="rId24" Type="http://schemas.openxmlformats.org/officeDocument/2006/relationships/tags" Target="../tags/tag98.xml"/><Relationship Id="rId32" Type="http://schemas.openxmlformats.org/officeDocument/2006/relationships/tags" Target="../tags/tag106.xml"/><Relationship Id="rId37" Type="http://schemas.openxmlformats.org/officeDocument/2006/relationships/tags" Target="../tags/tag111.xml"/><Relationship Id="rId40" Type="http://schemas.openxmlformats.org/officeDocument/2006/relationships/tags" Target="../tags/tag114.xml"/><Relationship Id="rId5" Type="http://schemas.openxmlformats.org/officeDocument/2006/relationships/tags" Target="../tags/tag79.xml"/><Relationship Id="rId15" Type="http://schemas.openxmlformats.org/officeDocument/2006/relationships/tags" Target="../tags/tag89.xml"/><Relationship Id="rId23" Type="http://schemas.openxmlformats.org/officeDocument/2006/relationships/tags" Target="../tags/tag97.xml"/><Relationship Id="rId28" Type="http://schemas.openxmlformats.org/officeDocument/2006/relationships/tags" Target="../tags/tag102.xml"/><Relationship Id="rId36" Type="http://schemas.openxmlformats.org/officeDocument/2006/relationships/tags" Target="../tags/tag110.xml"/><Relationship Id="rId10" Type="http://schemas.openxmlformats.org/officeDocument/2006/relationships/tags" Target="../tags/tag84.xml"/><Relationship Id="rId19" Type="http://schemas.openxmlformats.org/officeDocument/2006/relationships/tags" Target="../tags/tag93.xml"/><Relationship Id="rId31" Type="http://schemas.openxmlformats.org/officeDocument/2006/relationships/tags" Target="../tags/tag105.xml"/><Relationship Id="rId44" Type="http://schemas.openxmlformats.org/officeDocument/2006/relationships/slideLayout" Target="../slideLayouts/slideLayout2.xml"/><Relationship Id="rId4" Type="http://schemas.openxmlformats.org/officeDocument/2006/relationships/tags" Target="../tags/tag78.xml"/><Relationship Id="rId9" Type="http://schemas.openxmlformats.org/officeDocument/2006/relationships/tags" Target="../tags/tag83.xml"/><Relationship Id="rId14" Type="http://schemas.openxmlformats.org/officeDocument/2006/relationships/tags" Target="../tags/tag88.xml"/><Relationship Id="rId22" Type="http://schemas.openxmlformats.org/officeDocument/2006/relationships/tags" Target="../tags/tag96.xml"/><Relationship Id="rId27" Type="http://schemas.openxmlformats.org/officeDocument/2006/relationships/tags" Target="../tags/tag101.xml"/><Relationship Id="rId30" Type="http://schemas.openxmlformats.org/officeDocument/2006/relationships/tags" Target="../tags/tag104.xml"/><Relationship Id="rId35" Type="http://schemas.openxmlformats.org/officeDocument/2006/relationships/tags" Target="../tags/tag109.xml"/><Relationship Id="rId43" Type="http://schemas.openxmlformats.org/officeDocument/2006/relationships/tags" Target="../tags/tag117.xml"/><Relationship Id="rId8" Type="http://schemas.openxmlformats.org/officeDocument/2006/relationships/tags" Target="../tags/tag82.xml"/><Relationship Id="rId3" Type="http://schemas.openxmlformats.org/officeDocument/2006/relationships/tags" Target="../tags/tag77.xml"/><Relationship Id="rId12" Type="http://schemas.openxmlformats.org/officeDocument/2006/relationships/tags" Target="../tags/tag86.xml"/><Relationship Id="rId17" Type="http://schemas.openxmlformats.org/officeDocument/2006/relationships/tags" Target="../tags/tag91.xml"/><Relationship Id="rId25" Type="http://schemas.openxmlformats.org/officeDocument/2006/relationships/tags" Target="../tags/tag99.xml"/><Relationship Id="rId33" Type="http://schemas.openxmlformats.org/officeDocument/2006/relationships/tags" Target="../tags/tag107.xml"/><Relationship Id="rId38" Type="http://schemas.openxmlformats.org/officeDocument/2006/relationships/tags" Target="../tags/tag112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tags" Target="../tags/tag125.xml"/><Relationship Id="rId13" Type="http://schemas.openxmlformats.org/officeDocument/2006/relationships/tags" Target="../tags/tag130.xml"/><Relationship Id="rId18" Type="http://schemas.openxmlformats.org/officeDocument/2006/relationships/tags" Target="../tags/tag135.xml"/><Relationship Id="rId26" Type="http://schemas.openxmlformats.org/officeDocument/2006/relationships/tags" Target="../tags/tag143.xml"/><Relationship Id="rId3" Type="http://schemas.openxmlformats.org/officeDocument/2006/relationships/tags" Target="../tags/tag120.xml"/><Relationship Id="rId21" Type="http://schemas.openxmlformats.org/officeDocument/2006/relationships/tags" Target="../tags/tag138.xml"/><Relationship Id="rId7" Type="http://schemas.openxmlformats.org/officeDocument/2006/relationships/tags" Target="../tags/tag124.xml"/><Relationship Id="rId12" Type="http://schemas.openxmlformats.org/officeDocument/2006/relationships/tags" Target="../tags/tag129.xml"/><Relationship Id="rId17" Type="http://schemas.openxmlformats.org/officeDocument/2006/relationships/tags" Target="../tags/tag134.xml"/><Relationship Id="rId25" Type="http://schemas.openxmlformats.org/officeDocument/2006/relationships/tags" Target="../tags/tag142.xml"/><Relationship Id="rId2" Type="http://schemas.openxmlformats.org/officeDocument/2006/relationships/tags" Target="../tags/tag119.xml"/><Relationship Id="rId16" Type="http://schemas.openxmlformats.org/officeDocument/2006/relationships/tags" Target="../tags/tag133.xml"/><Relationship Id="rId20" Type="http://schemas.openxmlformats.org/officeDocument/2006/relationships/tags" Target="../tags/tag137.xml"/><Relationship Id="rId1" Type="http://schemas.openxmlformats.org/officeDocument/2006/relationships/tags" Target="../tags/tag118.xml"/><Relationship Id="rId6" Type="http://schemas.openxmlformats.org/officeDocument/2006/relationships/tags" Target="../tags/tag123.xml"/><Relationship Id="rId11" Type="http://schemas.openxmlformats.org/officeDocument/2006/relationships/tags" Target="../tags/tag128.xml"/><Relationship Id="rId24" Type="http://schemas.openxmlformats.org/officeDocument/2006/relationships/tags" Target="../tags/tag141.xml"/><Relationship Id="rId5" Type="http://schemas.openxmlformats.org/officeDocument/2006/relationships/tags" Target="../tags/tag122.xml"/><Relationship Id="rId15" Type="http://schemas.openxmlformats.org/officeDocument/2006/relationships/tags" Target="../tags/tag132.xml"/><Relationship Id="rId23" Type="http://schemas.openxmlformats.org/officeDocument/2006/relationships/tags" Target="../tags/tag140.xml"/><Relationship Id="rId28" Type="http://schemas.openxmlformats.org/officeDocument/2006/relationships/slideLayout" Target="../slideLayouts/slideLayout2.xml"/><Relationship Id="rId10" Type="http://schemas.openxmlformats.org/officeDocument/2006/relationships/tags" Target="../tags/tag127.xml"/><Relationship Id="rId19" Type="http://schemas.openxmlformats.org/officeDocument/2006/relationships/tags" Target="../tags/tag136.xml"/><Relationship Id="rId4" Type="http://schemas.openxmlformats.org/officeDocument/2006/relationships/tags" Target="../tags/tag121.xml"/><Relationship Id="rId9" Type="http://schemas.openxmlformats.org/officeDocument/2006/relationships/tags" Target="../tags/tag126.xml"/><Relationship Id="rId14" Type="http://schemas.openxmlformats.org/officeDocument/2006/relationships/tags" Target="../tags/tag131.xml"/><Relationship Id="rId22" Type="http://schemas.openxmlformats.org/officeDocument/2006/relationships/tags" Target="../tags/tag139.xml"/><Relationship Id="rId27" Type="http://schemas.openxmlformats.org/officeDocument/2006/relationships/tags" Target="../tags/tag14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26" Type="http://schemas.openxmlformats.org/officeDocument/2006/relationships/tags" Target="../tags/tag170.xml"/><Relationship Id="rId21" Type="http://schemas.openxmlformats.org/officeDocument/2006/relationships/tags" Target="../tags/tag165.xml"/><Relationship Id="rId42" Type="http://schemas.openxmlformats.org/officeDocument/2006/relationships/tags" Target="../tags/tag186.xml"/><Relationship Id="rId47" Type="http://schemas.openxmlformats.org/officeDocument/2006/relationships/tags" Target="../tags/tag191.xml"/><Relationship Id="rId63" Type="http://schemas.openxmlformats.org/officeDocument/2006/relationships/tags" Target="../tags/tag207.xml"/><Relationship Id="rId68" Type="http://schemas.openxmlformats.org/officeDocument/2006/relationships/tags" Target="../tags/tag212.xml"/><Relationship Id="rId2" Type="http://schemas.openxmlformats.org/officeDocument/2006/relationships/tags" Target="../tags/tag146.xml"/><Relationship Id="rId16" Type="http://schemas.openxmlformats.org/officeDocument/2006/relationships/tags" Target="../tags/tag160.xml"/><Relationship Id="rId29" Type="http://schemas.openxmlformats.org/officeDocument/2006/relationships/tags" Target="../tags/tag173.xml"/><Relationship Id="rId11" Type="http://schemas.openxmlformats.org/officeDocument/2006/relationships/tags" Target="../tags/tag155.xml"/><Relationship Id="rId24" Type="http://schemas.openxmlformats.org/officeDocument/2006/relationships/tags" Target="../tags/tag168.xml"/><Relationship Id="rId32" Type="http://schemas.openxmlformats.org/officeDocument/2006/relationships/tags" Target="../tags/tag176.xml"/><Relationship Id="rId37" Type="http://schemas.openxmlformats.org/officeDocument/2006/relationships/tags" Target="../tags/tag181.xml"/><Relationship Id="rId40" Type="http://schemas.openxmlformats.org/officeDocument/2006/relationships/tags" Target="../tags/tag184.xml"/><Relationship Id="rId45" Type="http://schemas.openxmlformats.org/officeDocument/2006/relationships/tags" Target="../tags/tag189.xml"/><Relationship Id="rId53" Type="http://schemas.openxmlformats.org/officeDocument/2006/relationships/tags" Target="../tags/tag197.xml"/><Relationship Id="rId58" Type="http://schemas.openxmlformats.org/officeDocument/2006/relationships/tags" Target="../tags/tag202.xml"/><Relationship Id="rId66" Type="http://schemas.openxmlformats.org/officeDocument/2006/relationships/tags" Target="../tags/tag210.xml"/><Relationship Id="rId74" Type="http://schemas.openxmlformats.org/officeDocument/2006/relationships/tags" Target="../tags/tag218.xml"/><Relationship Id="rId5" Type="http://schemas.openxmlformats.org/officeDocument/2006/relationships/tags" Target="../tags/tag149.xml"/><Relationship Id="rId61" Type="http://schemas.openxmlformats.org/officeDocument/2006/relationships/tags" Target="../tags/tag205.xml"/><Relationship Id="rId19" Type="http://schemas.openxmlformats.org/officeDocument/2006/relationships/tags" Target="../tags/tag163.xml"/><Relationship Id="rId14" Type="http://schemas.openxmlformats.org/officeDocument/2006/relationships/tags" Target="../tags/tag158.xml"/><Relationship Id="rId22" Type="http://schemas.openxmlformats.org/officeDocument/2006/relationships/tags" Target="../tags/tag166.xml"/><Relationship Id="rId27" Type="http://schemas.openxmlformats.org/officeDocument/2006/relationships/tags" Target="../tags/tag171.xml"/><Relationship Id="rId30" Type="http://schemas.openxmlformats.org/officeDocument/2006/relationships/tags" Target="../tags/tag174.xml"/><Relationship Id="rId35" Type="http://schemas.openxmlformats.org/officeDocument/2006/relationships/tags" Target="../tags/tag179.xml"/><Relationship Id="rId43" Type="http://schemas.openxmlformats.org/officeDocument/2006/relationships/tags" Target="../tags/tag187.xml"/><Relationship Id="rId48" Type="http://schemas.openxmlformats.org/officeDocument/2006/relationships/tags" Target="../tags/tag192.xml"/><Relationship Id="rId56" Type="http://schemas.openxmlformats.org/officeDocument/2006/relationships/tags" Target="../tags/tag200.xml"/><Relationship Id="rId64" Type="http://schemas.openxmlformats.org/officeDocument/2006/relationships/tags" Target="../tags/tag208.xml"/><Relationship Id="rId69" Type="http://schemas.openxmlformats.org/officeDocument/2006/relationships/tags" Target="../tags/tag213.xml"/><Relationship Id="rId8" Type="http://schemas.openxmlformats.org/officeDocument/2006/relationships/tags" Target="../tags/tag152.xml"/><Relationship Id="rId51" Type="http://schemas.openxmlformats.org/officeDocument/2006/relationships/tags" Target="../tags/tag195.xml"/><Relationship Id="rId72" Type="http://schemas.openxmlformats.org/officeDocument/2006/relationships/tags" Target="../tags/tag216.xml"/><Relationship Id="rId3" Type="http://schemas.openxmlformats.org/officeDocument/2006/relationships/tags" Target="../tags/tag147.xml"/><Relationship Id="rId12" Type="http://schemas.openxmlformats.org/officeDocument/2006/relationships/tags" Target="../tags/tag156.xml"/><Relationship Id="rId17" Type="http://schemas.openxmlformats.org/officeDocument/2006/relationships/tags" Target="../tags/tag161.xml"/><Relationship Id="rId25" Type="http://schemas.openxmlformats.org/officeDocument/2006/relationships/tags" Target="../tags/tag169.xml"/><Relationship Id="rId33" Type="http://schemas.openxmlformats.org/officeDocument/2006/relationships/tags" Target="../tags/tag177.xml"/><Relationship Id="rId38" Type="http://schemas.openxmlformats.org/officeDocument/2006/relationships/tags" Target="../tags/tag182.xml"/><Relationship Id="rId46" Type="http://schemas.openxmlformats.org/officeDocument/2006/relationships/tags" Target="../tags/tag190.xml"/><Relationship Id="rId59" Type="http://schemas.openxmlformats.org/officeDocument/2006/relationships/tags" Target="../tags/tag203.xml"/><Relationship Id="rId67" Type="http://schemas.openxmlformats.org/officeDocument/2006/relationships/tags" Target="../tags/tag211.xml"/><Relationship Id="rId20" Type="http://schemas.openxmlformats.org/officeDocument/2006/relationships/tags" Target="../tags/tag164.xml"/><Relationship Id="rId41" Type="http://schemas.openxmlformats.org/officeDocument/2006/relationships/tags" Target="../tags/tag185.xml"/><Relationship Id="rId54" Type="http://schemas.openxmlformats.org/officeDocument/2006/relationships/tags" Target="../tags/tag198.xml"/><Relationship Id="rId62" Type="http://schemas.openxmlformats.org/officeDocument/2006/relationships/tags" Target="../tags/tag206.xml"/><Relationship Id="rId70" Type="http://schemas.openxmlformats.org/officeDocument/2006/relationships/tags" Target="../tags/tag214.xml"/><Relationship Id="rId75" Type="http://schemas.openxmlformats.org/officeDocument/2006/relationships/slideLayout" Target="../slideLayouts/slideLayout4.xml"/><Relationship Id="rId1" Type="http://schemas.openxmlformats.org/officeDocument/2006/relationships/tags" Target="../tags/tag145.xml"/><Relationship Id="rId6" Type="http://schemas.openxmlformats.org/officeDocument/2006/relationships/tags" Target="../tags/tag150.xml"/><Relationship Id="rId15" Type="http://schemas.openxmlformats.org/officeDocument/2006/relationships/tags" Target="../tags/tag159.xml"/><Relationship Id="rId23" Type="http://schemas.openxmlformats.org/officeDocument/2006/relationships/tags" Target="../tags/tag167.xml"/><Relationship Id="rId28" Type="http://schemas.openxmlformats.org/officeDocument/2006/relationships/tags" Target="../tags/tag172.xml"/><Relationship Id="rId36" Type="http://schemas.openxmlformats.org/officeDocument/2006/relationships/tags" Target="../tags/tag180.xml"/><Relationship Id="rId49" Type="http://schemas.openxmlformats.org/officeDocument/2006/relationships/tags" Target="../tags/tag193.xml"/><Relationship Id="rId57" Type="http://schemas.openxmlformats.org/officeDocument/2006/relationships/tags" Target="../tags/tag201.xml"/><Relationship Id="rId10" Type="http://schemas.openxmlformats.org/officeDocument/2006/relationships/tags" Target="../tags/tag154.xml"/><Relationship Id="rId31" Type="http://schemas.openxmlformats.org/officeDocument/2006/relationships/tags" Target="../tags/tag175.xml"/><Relationship Id="rId44" Type="http://schemas.openxmlformats.org/officeDocument/2006/relationships/tags" Target="../tags/tag188.xml"/><Relationship Id="rId52" Type="http://schemas.openxmlformats.org/officeDocument/2006/relationships/tags" Target="../tags/tag196.xml"/><Relationship Id="rId60" Type="http://schemas.openxmlformats.org/officeDocument/2006/relationships/tags" Target="../tags/tag204.xml"/><Relationship Id="rId65" Type="http://schemas.openxmlformats.org/officeDocument/2006/relationships/tags" Target="../tags/tag209.xml"/><Relationship Id="rId73" Type="http://schemas.openxmlformats.org/officeDocument/2006/relationships/tags" Target="../tags/tag217.xml"/><Relationship Id="rId4" Type="http://schemas.openxmlformats.org/officeDocument/2006/relationships/tags" Target="../tags/tag148.xml"/><Relationship Id="rId9" Type="http://schemas.openxmlformats.org/officeDocument/2006/relationships/tags" Target="../tags/tag153.xml"/><Relationship Id="rId13" Type="http://schemas.openxmlformats.org/officeDocument/2006/relationships/tags" Target="../tags/tag157.xml"/><Relationship Id="rId18" Type="http://schemas.openxmlformats.org/officeDocument/2006/relationships/tags" Target="../tags/tag162.xml"/><Relationship Id="rId39" Type="http://schemas.openxmlformats.org/officeDocument/2006/relationships/tags" Target="../tags/tag183.xml"/><Relationship Id="rId34" Type="http://schemas.openxmlformats.org/officeDocument/2006/relationships/tags" Target="../tags/tag178.xml"/><Relationship Id="rId50" Type="http://schemas.openxmlformats.org/officeDocument/2006/relationships/tags" Target="../tags/tag194.xml"/><Relationship Id="rId55" Type="http://schemas.openxmlformats.org/officeDocument/2006/relationships/tags" Target="../tags/tag199.xml"/><Relationship Id="rId7" Type="http://schemas.openxmlformats.org/officeDocument/2006/relationships/tags" Target="../tags/tag151.xml"/><Relationship Id="rId71" Type="http://schemas.openxmlformats.org/officeDocument/2006/relationships/tags" Target="../tags/tag215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19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4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58E025F6-E6BF-0E4A-A4D3-1166BBF5190C}"/>
              </a:ext>
            </a:extLst>
          </p:cNvPr>
          <p:cNvSpPr txBox="1">
            <a:spLocks/>
          </p:cNvSpPr>
          <p:nvPr/>
        </p:nvSpPr>
        <p:spPr>
          <a:xfrm>
            <a:off x="4367983" y="106104"/>
            <a:ext cx="3065293" cy="529901"/>
          </a:xfrm>
          <a:prstGeom prst="rect">
            <a:avLst/>
          </a:prstGeom>
          <a:solidFill>
            <a:schemeClr val="accent1">
              <a:alpha val="82000"/>
            </a:schemeClr>
          </a:solidFill>
          <a:ln w="19050">
            <a:solidFill>
              <a:schemeClr val="bg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3200" dirty="0">
                <a:solidFill>
                  <a:schemeClr val="bg1"/>
                </a:solidFill>
              </a:rPr>
              <a:t>UCSD CSE 30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5E174D66-3123-D045-B072-4840BB2339BA}"/>
              </a:ext>
            </a:extLst>
          </p:cNvPr>
          <p:cNvSpPr txBox="1">
            <a:spLocks/>
          </p:cNvSpPr>
          <p:nvPr/>
        </p:nvSpPr>
        <p:spPr>
          <a:xfrm>
            <a:off x="132080" y="6312861"/>
            <a:ext cx="1872474" cy="439035"/>
          </a:xfrm>
          <a:prstGeom prst="rect">
            <a:avLst/>
          </a:prstGeom>
          <a:solidFill>
            <a:schemeClr val="accent1">
              <a:alpha val="82000"/>
            </a:schemeClr>
          </a:solidFill>
          <a:ln w="19050">
            <a:solidFill>
              <a:schemeClr val="bg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None/>
            </a:pPr>
            <a:r>
              <a:rPr lang="en-US" sz="2400" dirty="0">
                <a:solidFill>
                  <a:schemeClr val="bg1"/>
                </a:solidFill>
              </a:rPr>
              <a:t>Keith Muller 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BE1A69CC-8F22-AB43-93CF-012DCF287252}"/>
              </a:ext>
            </a:extLst>
          </p:cNvPr>
          <p:cNvSpPr txBox="1">
            <a:spLocks/>
          </p:cNvSpPr>
          <p:nvPr/>
        </p:nvSpPr>
        <p:spPr>
          <a:xfrm>
            <a:off x="2209624" y="831304"/>
            <a:ext cx="7382010" cy="439035"/>
          </a:xfrm>
          <a:prstGeom prst="rect">
            <a:avLst/>
          </a:prstGeom>
          <a:solidFill>
            <a:schemeClr val="accent1">
              <a:alpha val="82000"/>
            </a:schemeClr>
          </a:solidFill>
          <a:ln w="19050">
            <a:solidFill>
              <a:schemeClr val="bg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</a:rPr>
              <a:t>Computer Organization and Systems Programming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F3B7A0EB-E952-534D-AB9C-66F390770BCB}"/>
              </a:ext>
            </a:extLst>
          </p:cNvPr>
          <p:cNvSpPr txBox="1">
            <a:spLocks/>
          </p:cNvSpPr>
          <p:nvPr/>
        </p:nvSpPr>
        <p:spPr>
          <a:xfrm>
            <a:off x="47766" y="106104"/>
            <a:ext cx="1781034" cy="283363"/>
          </a:xfrm>
          <a:prstGeom prst="rect">
            <a:avLst/>
          </a:prstGeom>
          <a:solidFill>
            <a:schemeClr val="accent1">
              <a:alpha val="82000"/>
            </a:schemeClr>
          </a:solidFill>
          <a:ln w="19050">
            <a:solidFill>
              <a:schemeClr val="bg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None/>
            </a:pPr>
            <a:r>
              <a:rPr lang="en-US" sz="1400" dirty="0">
                <a:solidFill>
                  <a:schemeClr val="bg1"/>
                </a:solidFill>
              </a:rPr>
              <a:t>Version 1.02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D22727E5-5B15-724E-826E-36ABEDEC895F}"/>
              </a:ext>
            </a:extLst>
          </p:cNvPr>
          <p:cNvSpPr txBox="1">
            <a:spLocks/>
          </p:cNvSpPr>
          <p:nvPr/>
        </p:nvSpPr>
        <p:spPr>
          <a:xfrm>
            <a:off x="3519883" y="2226179"/>
            <a:ext cx="4516784" cy="439035"/>
          </a:xfrm>
          <a:prstGeom prst="rect">
            <a:avLst/>
          </a:prstGeom>
          <a:solidFill>
            <a:schemeClr val="accent1">
              <a:alpha val="82000"/>
            </a:schemeClr>
          </a:solidFill>
          <a:ln w="19050">
            <a:solidFill>
              <a:schemeClr val="bg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</a:rPr>
              <a:t>Lecture 15 – November 8, 2022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DE8581D4-3240-B84B-B927-EFFED5BE8CCD}"/>
              </a:ext>
            </a:extLst>
          </p:cNvPr>
          <p:cNvSpPr txBox="1">
            <a:spLocks/>
          </p:cNvSpPr>
          <p:nvPr/>
        </p:nvSpPr>
        <p:spPr>
          <a:xfrm>
            <a:off x="3519883" y="1427672"/>
            <a:ext cx="4135559" cy="439035"/>
          </a:xfrm>
          <a:prstGeom prst="rect">
            <a:avLst/>
          </a:prstGeom>
          <a:solidFill>
            <a:schemeClr val="accent1">
              <a:alpha val="82000"/>
            </a:schemeClr>
          </a:solidFill>
          <a:ln w="19050">
            <a:solidFill>
              <a:schemeClr val="bg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</a:rPr>
              <a:t>Aarch32 Assembly – Part 2</a:t>
            </a:r>
          </a:p>
        </p:txBody>
      </p:sp>
    </p:spTree>
    <p:extLst>
      <p:ext uri="{BB962C8B-B14F-4D97-AF65-F5344CB8AC3E}">
        <p14:creationId xmlns:p14="http://schemas.microsoft.com/office/powerpoint/2010/main" val="15417913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43B4DA1-863C-55C5-49A2-DBE800D19E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304" y="14914"/>
            <a:ext cx="10515600" cy="479246"/>
          </a:xfrm>
        </p:spPr>
        <p:txBody>
          <a:bodyPr/>
          <a:lstStyle/>
          <a:p>
            <a:r>
              <a:rPr lang="en-US" dirty="0"/>
              <a:t>If statement examples – </a:t>
            </a:r>
            <a:r>
              <a:rPr lang="en-US" dirty="0">
                <a:solidFill>
                  <a:srgbClr val="C00000"/>
                </a:solidFill>
              </a:rPr>
              <a:t>Branch Around </a:t>
            </a:r>
            <a:r>
              <a:rPr lang="en-US" dirty="0"/>
              <a:t>the </a:t>
            </a:r>
            <a:r>
              <a:rPr lang="en-US" dirty="0">
                <a:solidFill>
                  <a:srgbClr val="2C895B"/>
                </a:solidFill>
              </a:rPr>
              <a:t>True block</a:t>
            </a:r>
            <a:r>
              <a:rPr lang="en-US" dirty="0"/>
              <a:t>!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5A1A90A-9BA3-92EE-0E78-275953DDD038}"/>
              </a:ext>
            </a:extLst>
          </p:cNvPr>
          <p:cNvSpPr/>
          <p:nvPr/>
        </p:nvSpPr>
        <p:spPr bwMode="auto">
          <a:xfrm>
            <a:off x="1396537" y="992884"/>
            <a:ext cx="3443819" cy="1836896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int r0;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if (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==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r1 = r2++ + r3;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r3 = r2;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7E1E1B9E-F1C5-83B9-7561-5EB21AE82ACE}"/>
              </a:ext>
            </a:extLst>
          </p:cNvPr>
          <p:cNvSpPr/>
          <p:nvPr/>
        </p:nvSpPr>
        <p:spPr bwMode="auto">
          <a:xfrm>
            <a:off x="1378750" y="3060447"/>
            <a:ext cx="3443819" cy="1836896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int r0;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if (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&lt;=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r1 = r2++;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r3 = r2;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27958C2E-704F-62F1-DBEF-44B987B961C5}"/>
              </a:ext>
            </a:extLst>
          </p:cNvPr>
          <p:cNvSpPr/>
          <p:nvPr/>
        </p:nvSpPr>
        <p:spPr bwMode="auto">
          <a:xfrm>
            <a:off x="1378750" y="4982184"/>
            <a:ext cx="3443819" cy="1836896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int r0, r1;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if (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r1 = r0;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r3 = r2;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E2F9B89-7B7F-101F-08BB-BDD7F17D2324}"/>
              </a:ext>
            </a:extLst>
          </p:cNvPr>
          <p:cNvGrpSpPr/>
          <p:nvPr/>
        </p:nvGrpSpPr>
        <p:grpSpPr>
          <a:xfrm>
            <a:off x="5423329" y="463226"/>
            <a:ext cx="4533605" cy="2185273"/>
            <a:chOff x="5266377" y="987147"/>
            <a:chExt cx="4533605" cy="2185273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DCD10E33-75BB-DB45-8D9A-EFCD2F287649}"/>
                </a:ext>
              </a:extLst>
            </p:cNvPr>
            <p:cNvSpPr/>
            <p:nvPr/>
          </p:nvSpPr>
          <p:spPr bwMode="auto">
            <a:xfrm>
              <a:off x="6454619" y="987147"/>
              <a:ext cx="3345363" cy="2185273"/>
            </a:xfrm>
            <a:prstGeom prst="roundRect">
              <a:avLst>
                <a:gd name="adj" fmla="val 5733"/>
              </a:avLst>
            </a:prstGeom>
            <a:solidFill>
              <a:schemeClr val="bg1">
                <a:lumMod val="95000"/>
              </a:schemeClr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sz="2200" dirty="0" err="1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cmp</a:t>
              </a:r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r>
                <a:rPr lang="en-US" sz="22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r0</a:t>
              </a:r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 sz="22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5</a:t>
              </a:r>
            </a:p>
            <a:p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sz="2200" dirty="0" err="1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bne</a:t>
              </a:r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22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sz="2200" dirty="0" err="1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Lendif</a:t>
              </a:r>
              <a:endPara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2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sz="22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add  r1, r2, r3</a:t>
              </a:r>
            </a:p>
            <a:p>
              <a:r>
                <a:rPr lang="en-US" sz="22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add  r2, r2, 1</a:t>
              </a:r>
              <a:endPara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2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sz="2200" dirty="0" err="1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Lendif</a:t>
              </a:r>
              <a:r>
                <a:rPr lang="en-US" sz="22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</a:t>
              </a:r>
            </a:p>
            <a:p>
              <a:r>
                <a:rPr lang="en-US" sz="22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mov  r3, r2</a:t>
              </a:r>
            </a:p>
          </p:txBody>
        </p:sp>
        <p:sp>
          <p:nvSpPr>
            <p:cNvPr id="12" name="Right Arrow 11">
              <a:extLst>
                <a:ext uri="{FF2B5EF4-FFF2-40B4-BE49-F238E27FC236}">
                  <a16:creationId xmlns:a16="http://schemas.microsoft.com/office/drawing/2014/main" id="{E82C522C-969A-11E8-ED7B-BBD8A7153886}"/>
                </a:ext>
              </a:extLst>
            </p:cNvPr>
            <p:cNvSpPr/>
            <p:nvPr/>
          </p:nvSpPr>
          <p:spPr>
            <a:xfrm>
              <a:off x="5266377" y="2167659"/>
              <a:ext cx="541421" cy="40907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B6BC8FB-7634-3CA7-984B-100C6BFD880D}"/>
              </a:ext>
            </a:extLst>
          </p:cNvPr>
          <p:cNvGrpSpPr/>
          <p:nvPr/>
        </p:nvGrpSpPr>
        <p:grpSpPr>
          <a:xfrm>
            <a:off x="5555697" y="2730276"/>
            <a:ext cx="4489983" cy="2185273"/>
            <a:chOff x="5292213" y="2908884"/>
            <a:chExt cx="4489983" cy="2185273"/>
          </a:xfrm>
        </p:grpSpPr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C51E3D46-EEFE-E79E-4933-CA5A92A2955A}"/>
                </a:ext>
              </a:extLst>
            </p:cNvPr>
            <p:cNvSpPr/>
            <p:nvPr/>
          </p:nvSpPr>
          <p:spPr bwMode="auto">
            <a:xfrm>
              <a:off x="6436833" y="2908884"/>
              <a:ext cx="3345363" cy="2185273"/>
            </a:xfrm>
            <a:prstGeom prst="roundRect">
              <a:avLst>
                <a:gd name="adj" fmla="val 5733"/>
              </a:avLst>
            </a:prstGeom>
            <a:solidFill>
              <a:schemeClr val="bg1">
                <a:lumMod val="95000"/>
              </a:schemeClr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sz="2200" dirty="0" err="1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cmp</a:t>
              </a:r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r>
                <a:rPr lang="en-US" sz="22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r0</a:t>
              </a:r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 sz="22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5</a:t>
              </a:r>
            </a:p>
            <a:p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sz="2200" dirty="0" err="1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bgt</a:t>
              </a:r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22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sz="2200" dirty="0" err="1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Lendif</a:t>
              </a:r>
              <a:endPara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2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sz="22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mov  r1, r2</a:t>
              </a:r>
            </a:p>
            <a:p>
              <a:r>
                <a:rPr lang="en-US" sz="22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add  r2, r2, 1</a:t>
              </a:r>
            </a:p>
            <a:p>
              <a:r>
                <a:rPr lang="en-US" sz="22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sz="2200" dirty="0" err="1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Lendif</a:t>
              </a:r>
              <a:r>
                <a:rPr lang="en-US" sz="22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</a:t>
              </a:r>
            </a:p>
            <a:p>
              <a:r>
                <a:rPr lang="en-US" sz="22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mov  r3, r2</a:t>
              </a:r>
            </a:p>
          </p:txBody>
        </p:sp>
        <p:sp>
          <p:nvSpPr>
            <p:cNvPr id="14" name="Right Arrow 13">
              <a:extLst>
                <a:ext uri="{FF2B5EF4-FFF2-40B4-BE49-F238E27FC236}">
                  <a16:creationId xmlns:a16="http://schemas.microsoft.com/office/drawing/2014/main" id="{111A364C-1BAF-6CE4-5169-300BB373E49F}"/>
                </a:ext>
              </a:extLst>
            </p:cNvPr>
            <p:cNvSpPr/>
            <p:nvPr/>
          </p:nvSpPr>
          <p:spPr>
            <a:xfrm>
              <a:off x="5292213" y="3600169"/>
              <a:ext cx="541421" cy="40907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1672F47-459A-118F-34A9-AFFFB8CE8C8C}"/>
              </a:ext>
            </a:extLst>
          </p:cNvPr>
          <p:cNvGrpSpPr/>
          <p:nvPr/>
        </p:nvGrpSpPr>
        <p:grpSpPr>
          <a:xfrm>
            <a:off x="5545346" y="5005598"/>
            <a:ext cx="4500334" cy="1836896"/>
            <a:chOff x="5281862" y="4830621"/>
            <a:chExt cx="4500334" cy="1836896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FBC5325A-AFAE-FDC9-00C0-41D438525463}"/>
                </a:ext>
              </a:extLst>
            </p:cNvPr>
            <p:cNvSpPr/>
            <p:nvPr/>
          </p:nvSpPr>
          <p:spPr bwMode="auto">
            <a:xfrm>
              <a:off x="6436833" y="4830621"/>
              <a:ext cx="3345363" cy="1836896"/>
            </a:xfrm>
            <a:prstGeom prst="roundRect">
              <a:avLst>
                <a:gd name="adj" fmla="val 5733"/>
              </a:avLst>
            </a:prstGeom>
            <a:solidFill>
              <a:schemeClr val="bg1">
                <a:lumMod val="95000"/>
              </a:schemeClr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sz="2200" dirty="0" err="1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cmp</a:t>
              </a:r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r>
                <a:rPr lang="en-US" sz="22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r0</a:t>
              </a:r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 sz="22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</a:p>
            <a:p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sz="2200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bls</a:t>
              </a:r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22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sz="2200" dirty="0" err="1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Lendif</a:t>
              </a:r>
              <a:endPara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2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sz="22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mov  r1, r0</a:t>
              </a:r>
            </a:p>
            <a:p>
              <a:r>
                <a:rPr lang="en-US" sz="22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sz="2200" dirty="0" err="1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Lendif</a:t>
              </a:r>
              <a:r>
                <a:rPr lang="en-US" sz="22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</a:t>
              </a:r>
            </a:p>
            <a:p>
              <a:r>
                <a:rPr lang="en-US" sz="22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mov  r3, r2</a:t>
              </a:r>
            </a:p>
          </p:txBody>
        </p:sp>
        <p:sp>
          <p:nvSpPr>
            <p:cNvPr id="16" name="Right Arrow 15">
              <a:extLst>
                <a:ext uri="{FF2B5EF4-FFF2-40B4-BE49-F238E27FC236}">
                  <a16:creationId xmlns:a16="http://schemas.microsoft.com/office/drawing/2014/main" id="{43F33C18-EC26-E7AB-B70E-FFE4AC5F98EF}"/>
                </a:ext>
              </a:extLst>
            </p:cNvPr>
            <p:cNvSpPr/>
            <p:nvPr/>
          </p:nvSpPr>
          <p:spPr>
            <a:xfrm>
              <a:off x="5281862" y="5370343"/>
              <a:ext cx="541421" cy="40907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73F10ECA-996A-0501-1D81-D42B10BDC924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2DECE83-780E-FD80-0819-D2E89631CAB3}"/>
              </a:ext>
            </a:extLst>
          </p:cNvPr>
          <p:cNvGrpSpPr/>
          <p:nvPr/>
        </p:nvGrpSpPr>
        <p:grpSpPr>
          <a:xfrm>
            <a:off x="9320980" y="468963"/>
            <a:ext cx="2416949" cy="1323439"/>
            <a:chOff x="3332193" y="289693"/>
            <a:chExt cx="2416949" cy="1323439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EF1723B-C119-19B7-16C3-5279AC6854AD}"/>
                </a:ext>
              </a:extLst>
            </p:cNvPr>
            <p:cNvSpPr txBox="1"/>
            <p:nvPr/>
          </p:nvSpPr>
          <p:spPr>
            <a:xfrm>
              <a:off x="3889594" y="289693"/>
              <a:ext cx="1859548" cy="132343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If r0 == 5 false</a:t>
              </a:r>
            </a:p>
            <a:p>
              <a:r>
                <a:rPr lang="en-US" sz="2000" dirty="0">
                  <a:solidFill>
                    <a:srgbClr val="F37440"/>
                  </a:solidFill>
                </a:rPr>
                <a:t>then</a:t>
              </a:r>
              <a:r>
                <a:rPr lang="en-US" sz="2000" dirty="0">
                  <a:solidFill>
                    <a:schemeClr val="accent5"/>
                  </a:solidFill>
                </a:rPr>
                <a:t> branch </a:t>
              </a:r>
              <a:r>
                <a:rPr lang="en-US" sz="2000" b="1" i="1" dirty="0">
                  <a:solidFill>
                    <a:schemeClr val="accent5"/>
                  </a:solidFill>
                </a:rPr>
                <a:t>around</a:t>
              </a:r>
              <a:r>
                <a:rPr lang="en-US" sz="2000" dirty="0">
                  <a:solidFill>
                    <a:schemeClr val="accent5"/>
                  </a:solidFill>
                </a:rPr>
                <a:t> the </a:t>
              </a:r>
              <a:r>
                <a:rPr lang="en-US" sz="2000" dirty="0">
                  <a:solidFill>
                    <a:srgbClr val="2C895B"/>
                  </a:solidFill>
                </a:rPr>
                <a:t>true block</a:t>
              </a:r>
            </a:p>
          </p:txBody>
        </p:sp>
        <p:sp>
          <p:nvSpPr>
            <p:cNvPr id="24" name="Right Brace 23">
              <a:extLst>
                <a:ext uri="{FF2B5EF4-FFF2-40B4-BE49-F238E27FC236}">
                  <a16:creationId xmlns:a16="http://schemas.microsoft.com/office/drawing/2014/main" id="{8476694A-D636-D4D2-1CED-2FB9630E9AFC}"/>
                </a:ext>
              </a:extLst>
            </p:cNvPr>
            <p:cNvSpPr/>
            <p:nvPr/>
          </p:nvSpPr>
          <p:spPr>
            <a:xfrm>
              <a:off x="3332193" y="399731"/>
              <a:ext cx="498089" cy="626327"/>
            </a:xfrm>
            <a:prstGeom prst="rightBrace">
              <a:avLst/>
            </a:prstGeom>
            <a:ln w="2222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U-Turn Arrow 1">
            <a:extLst>
              <a:ext uri="{FF2B5EF4-FFF2-40B4-BE49-F238E27FC236}">
                <a16:creationId xmlns:a16="http://schemas.microsoft.com/office/drawing/2014/main" id="{7012318E-0D5A-AC26-B463-D4EB9B97B02A}"/>
              </a:ext>
            </a:extLst>
          </p:cNvPr>
          <p:cNvSpPr/>
          <p:nvPr/>
        </p:nvSpPr>
        <p:spPr>
          <a:xfrm rot="5400000" flipV="1">
            <a:off x="6238742" y="1093529"/>
            <a:ext cx="1170284" cy="968998"/>
          </a:xfrm>
          <a:prstGeom prst="uturnArrow">
            <a:avLst>
              <a:gd name="adj1" fmla="val 7498"/>
              <a:gd name="adj2" fmla="val 12036"/>
              <a:gd name="adj3" fmla="val 21481"/>
              <a:gd name="adj4" fmla="val 42454"/>
              <a:gd name="adj5" fmla="val 476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U-Turn Arrow 2">
            <a:extLst>
              <a:ext uri="{FF2B5EF4-FFF2-40B4-BE49-F238E27FC236}">
                <a16:creationId xmlns:a16="http://schemas.microsoft.com/office/drawing/2014/main" id="{B51172F1-FED2-9442-8B43-4AA57C3061F9}"/>
              </a:ext>
            </a:extLst>
          </p:cNvPr>
          <p:cNvSpPr/>
          <p:nvPr/>
        </p:nvSpPr>
        <p:spPr>
          <a:xfrm rot="5400000" flipV="1">
            <a:off x="6238742" y="3409099"/>
            <a:ext cx="1170284" cy="968998"/>
          </a:xfrm>
          <a:prstGeom prst="uturnArrow">
            <a:avLst>
              <a:gd name="adj1" fmla="val 7498"/>
              <a:gd name="adj2" fmla="val 12036"/>
              <a:gd name="adj3" fmla="val 21481"/>
              <a:gd name="adj4" fmla="val 42454"/>
              <a:gd name="adj5" fmla="val 476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U-Turn Arrow 4">
            <a:extLst>
              <a:ext uri="{FF2B5EF4-FFF2-40B4-BE49-F238E27FC236}">
                <a16:creationId xmlns:a16="http://schemas.microsoft.com/office/drawing/2014/main" id="{E32EE17B-1137-6B10-7B14-960D5EDF8968}"/>
              </a:ext>
            </a:extLst>
          </p:cNvPr>
          <p:cNvSpPr/>
          <p:nvPr/>
        </p:nvSpPr>
        <p:spPr>
          <a:xfrm rot="5400000" flipV="1">
            <a:off x="6462069" y="5509824"/>
            <a:ext cx="757055" cy="906891"/>
          </a:xfrm>
          <a:prstGeom prst="uturnArrow">
            <a:avLst>
              <a:gd name="adj1" fmla="val 7498"/>
              <a:gd name="adj2" fmla="val 12036"/>
              <a:gd name="adj3" fmla="val 21481"/>
              <a:gd name="adj4" fmla="val 42454"/>
              <a:gd name="adj5" fmla="val 476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7827D4D-87D3-0F18-70BD-BECC6ECCA400}"/>
              </a:ext>
            </a:extLst>
          </p:cNvPr>
          <p:cNvGrpSpPr/>
          <p:nvPr/>
        </p:nvGrpSpPr>
        <p:grpSpPr>
          <a:xfrm>
            <a:off x="8224439" y="1829779"/>
            <a:ext cx="1469597" cy="452802"/>
            <a:chOff x="10906175" y="3708186"/>
            <a:chExt cx="1469597" cy="452802"/>
          </a:xfrm>
        </p:grpSpPr>
        <p:sp>
          <p:nvSpPr>
            <p:cNvPr id="25" name="Right Arrow 24">
              <a:extLst>
                <a:ext uri="{FF2B5EF4-FFF2-40B4-BE49-F238E27FC236}">
                  <a16:creationId xmlns:a16="http://schemas.microsoft.com/office/drawing/2014/main" id="{CAED0BB4-3C02-7D58-EC78-1178C56FB47B}"/>
                </a:ext>
              </a:extLst>
            </p:cNvPr>
            <p:cNvSpPr/>
            <p:nvPr/>
          </p:nvSpPr>
          <p:spPr>
            <a:xfrm rot="5400000">
              <a:off x="10791561" y="3822800"/>
              <a:ext cx="452802" cy="223574"/>
            </a:xfrm>
            <a:prstGeom prst="rightArrow">
              <a:avLst>
                <a:gd name="adj1" fmla="val 26646"/>
                <a:gd name="adj2" fmla="val 4666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ABCCA9F-F839-3236-34F8-F6955FA81FC7}"/>
                </a:ext>
              </a:extLst>
            </p:cNvPr>
            <p:cNvSpPr txBox="1"/>
            <p:nvPr/>
          </p:nvSpPr>
          <p:spPr>
            <a:xfrm>
              <a:off x="10972824" y="3726682"/>
              <a:ext cx="14029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37440"/>
                  </a:solidFill>
                </a:rPr>
                <a:t>Fall through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D6F3AAB-19EE-48A2-2719-3BCC90B5954E}"/>
              </a:ext>
            </a:extLst>
          </p:cNvPr>
          <p:cNvGrpSpPr/>
          <p:nvPr/>
        </p:nvGrpSpPr>
        <p:grpSpPr>
          <a:xfrm>
            <a:off x="8257763" y="4097306"/>
            <a:ext cx="1469597" cy="452802"/>
            <a:chOff x="10906175" y="3708186"/>
            <a:chExt cx="1469597" cy="452802"/>
          </a:xfrm>
        </p:grpSpPr>
        <p:sp>
          <p:nvSpPr>
            <p:cNvPr id="29" name="Right Arrow 28">
              <a:extLst>
                <a:ext uri="{FF2B5EF4-FFF2-40B4-BE49-F238E27FC236}">
                  <a16:creationId xmlns:a16="http://schemas.microsoft.com/office/drawing/2014/main" id="{54B29FC2-4824-B4B3-28C2-19F107F1988E}"/>
                </a:ext>
              </a:extLst>
            </p:cNvPr>
            <p:cNvSpPr/>
            <p:nvPr/>
          </p:nvSpPr>
          <p:spPr>
            <a:xfrm rot="5400000">
              <a:off x="10791561" y="3822800"/>
              <a:ext cx="452802" cy="223574"/>
            </a:xfrm>
            <a:prstGeom prst="rightArrow">
              <a:avLst>
                <a:gd name="adj1" fmla="val 26646"/>
                <a:gd name="adj2" fmla="val 4666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0E9C479-1580-EA32-C115-604558988A63}"/>
                </a:ext>
              </a:extLst>
            </p:cNvPr>
            <p:cNvSpPr txBox="1"/>
            <p:nvPr/>
          </p:nvSpPr>
          <p:spPr>
            <a:xfrm>
              <a:off x="10972824" y="3726682"/>
              <a:ext cx="14029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37440"/>
                  </a:solidFill>
                </a:rPr>
                <a:t>Fall through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9A41B42-FCEB-7BCE-6E9A-4D06B489F0FB}"/>
              </a:ext>
            </a:extLst>
          </p:cNvPr>
          <p:cNvGrpSpPr/>
          <p:nvPr/>
        </p:nvGrpSpPr>
        <p:grpSpPr>
          <a:xfrm>
            <a:off x="8257763" y="6052598"/>
            <a:ext cx="1469597" cy="452802"/>
            <a:chOff x="10906175" y="3708186"/>
            <a:chExt cx="1469597" cy="452802"/>
          </a:xfrm>
        </p:grpSpPr>
        <p:sp>
          <p:nvSpPr>
            <p:cNvPr id="32" name="Right Arrow 31">
              <a:extLst>
                <a:ext uri="{FF2B5EF4-FFF2-40B4-BE49-F238E27FC236}">
                  <a16:creationId xmlns:a16="http://schemas.microsoft.com/office/drawing/2014/main" id="{7B422A04-D0E8-A417-24D5-3F654ECE2293}"/>
                </a:ext>
              </a:extLst>
            </p:cNvPr>
            <p:cNvSpPr/>
            <p:nvPr/>
          </p:nvSpPr>
          <p:spPr>
            <a:xfrm rot="5400000">
              <a:off x="10791561" y="3822800"/>
              <a:ext cx="452802" cy="223574"/>
            </a:xfrm>
            <a:prstGeom prst="rightArrow">
              <a:avLst>
                <a:gd name="adj1" fmla="val 26646"/>
                <a:gd name="adj2" fmla="val 4666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1BB5BE2-D8C7-90EF-3A66-DA8FA7441EBA}"/>
                </a:ext>
              </a:extLst>
            </p:cNvPr>
            <p:cNvSpPr txBox="1"/>
            <p:nvPr/>
          </p:nvSpPr>
          <p:spPr>
            <a:xfrm>
              <a:off x="10972824" y="3726682"/>
              <a:ext cx="14029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37440"/>
                  </a:solidFill>
                </a:rPr>
                <a:t>Fall through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74617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8" grpId="0"/>
      <p:bldP spid="2" grpId="0" animBg="1"/>
      <p:bldP spid="3" grpId="0" animBg="1"/>
      <p:bldP spid="5" grpId="0" animBg="1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B442B06-AC17-DE4F-8206-980C20EAE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113" y="35661"/>
            <a:ext cx="11469734" cy="450287"/>
          </a:xfrm>
        </p:spPr>
        <p:txBody>
          <a:bodyPr/>
          <a:lstStyle/>
          <a:p>
            <a:r>
              <a:rPr lang="en-US" dirty="0"/>
              <a:t>ARM Assembly Source File: Header and Footer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E4BD828-E213-2A4E-BC41-20417EFFBDCA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06476" y="3656645"/>
            <a:ext cx="11287690" cy="3201355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sz="24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20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syntax </a:t>
            </a:r>
            <a:r>
              <a:rPr lang="en-US" sz="2000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unified</a:t>
            </a:r>
            <a:r>
              <a:rPr lang="en-US" sz="20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lvl="1"/>
            <a:r>
              <a:rPr lang="en-US" sz="2000" dirty="0"/>
              <a:t>use the standard ARM assembly language syntax called </a:t>
            </a:r>
            <a:r>
              <a:rPr lang="en-US" sz="2000" b="1" i="1" dirty="0">
                <a:solidFill>
                  <a:schemeClr val="accent5"/>
                </a:solidFill>
              </a:rPr>
              <a:t>Unified Assembler Language</a:t>
            </a:r>
            <a:r>
              <a:rPr lang="en-US" sz="2000" dirty="0">
                <a:solidFill>
                  <a:schemeClr val="accent5"/>
                </a:solidFill>
              </a:rPr>
              <a:t> (</a:t>
            </a:r>
            <a:r>
              <a:rPr lang="en-US" sz="2000" b="1" i="1" dirty="0">
                <a:solidFill>
                  <a:schemeClr val="accent5"/>
                </a:solidFill>
              </a:rPr>
              <a:t>UAL)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.section .note.GNU-stack,"",%</a:t>
            </a:r>
            <a:r>
              <a:rPr lang="en-US" sz="2000" b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progbits</a:t>
            </a:r>
            <a:endParaRPr lang="en-US" sz="2000" b="1" dirty="0">
              <a:solidFill>
                <a:srgbClr val="7030A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2000" dirty="0"/>
              <a:t>tells the linker to </a:t>
            </a:r>
            <a:r>
              <a:rPr lang="en-US" sz="2000" b="1" dirty="0">
                <a:solidFill>
                  <a:srgbClr val="FF0000"/>
                </a:solidFill>
              </a:rPr>
              <a:t>make the stack and all data segments not-executable </a:t>
            </a:r>
            <a:r>
              <a:rPr lang="en-US" sz="2000" dirty="0"/>
              <a:t>(no instructions in those sections) – security measure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.end</a:t>
            </a:r>
          </a:p>
          <a:p>
            <a:pPr lvl="1"/>
            <a:r>
              <a:rPr lang="en-US" sz="2000" dirty="0"/>
              <a:t>at the end of the source file, everything written after the </a:t>
            </a:r>
            <a:r>
              <a:rPr lang="en-US" sz="2000" dirty="0">
                <a:solidFill>
                  <a:srgbClr val="7030A0"/>
                </a:solidFill>
              </a:rPr>
              <a:t>.end </a:t>
            </a:r>
            <a:r>
              <a:rPr lang="en-US" sz="2000" dirty="0"/>
              <a:t>is ignored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872B4DFE-4742-C94B-98CC-E24EDD2357EC}"/>
              </a:ext>
            </a:extLst>
          </p:cNvPr>
          <p:cNvSpPr/>
          <p:nvPr/>
        </p:nvSpPr>
        <p:spPr bwMode="auto">
          <a:xfrm>
            <a:off x="3466535" y="439353"/>
            <a:ext cx="8218989" cy="110847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.arch  </a:t>
            </a:r>
            <a:r>
              <a:rPr lang="en-US" sz="1600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armv6        </a:t>
            </a:r>
            <a:r>
              <a:rPr lang="en-US" sz="1600" b="1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armv6 architecture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        </a:t>
            </a:r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.arm	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	      </a:t>
            </a:r>
            <a:r>
              <a:rPr lang="en-US" sz="1600" b="1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arm 32-bit instruction set</a:t>
            </a:r>
          </a:p>
          <a:p>
            <a:r>
              <a:rPr lang="en-US" sz="1600" b="1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600" b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fpu</a:t>
            </a:r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600" b="1" dirty="0" err="1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vfp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	      </a:t>
            </a:r>
            <a:r>
              <a:rPr lang="en-US" sz="1600" b="1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floating point co-processor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        </a:t>
            </a:r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.syntax </a:t>
            </a:r>
            <a:r>
              <a:rPr lang="en-US" sz="1600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unified</a:t>
            </a:r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    </a:t>
            </a:r>
            <a:r>
              <a:rPr lang="en-US" sz="1600" b="1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modern syntax</a:t>
            </a:r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D4C7C688-910C-DF40-9EA1-385C14BDCAF5}"/>
              </a:ext>
            </a:extLst>
          </p:cNvPr>
          <p:cNvSpPr/>
          <p:nvPr/>
        </p:nvSpPr>
        <p:spPr>
          <a:xfrm>
            <a:off x="2701379" y="729179"/>
            <a:ext cx="745787" cy="2983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D045405-18A3-C84E-BCB9-C3DC047DFB4C}"/>
              </a:ext>
            </a:extLst>
          </p:cNvPr>
          <p:cNvSpPr txBox="1"/>
          <p:nvPr/>
        </p:nvSpPr>
        <p:spPr>
          <a:xfrm>
            <a:off x="557153" y="445582"/>
            <a:ext cx="2148575" cy="830997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/>
                </a:solidFill>
              </a:rPr>
              <a:t>File Header</a:t>
            </a:r>
            <a:r>
              <a:rPr lang="en-US" sz="1600" dirty="0"/>
              <a:t> </a:t>
            </a:r>
          </a:p>
          <a:p>
            <a:pPr algn="ctr"/>
            <a:r>
              <a:rPr lang="en-US" sz="1600" dirty="0"/>
              <a:t>At the top of every ARM source file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970B258B-BD7C-A645-966C-0D7571289C94}"/>
              </a:ext>
            </a:extLst>
          </p:cNvPr>
          <p:cNvSpPr/>
          <p:nvPr/>
        </p:nvSpPr>
        <p:spPr bwMode="auto">
          <a:xfrm>
            <a:off x="3443291" y="2373110"/>
            <a:ext cx="8242233" cy="110847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.section .note.GNU-stack,"",%</a:t>
            </a:r>
            <a:r>
              <a:rPr lang="en-US" sz="1600" b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progbits</a:t>
            </a:r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 set stack/data non-exec</a:t>
            </a:r>
            <a:endParaRPr lang="en-US" sz="1600" b="1" dirty="0">
              <a:solidFill>
                <a:schemeClr val="accent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</a:p>
          <a:p>
            <a:r>
              <a:rPr lang="en-US" sz="16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// everything past the .end is ignored!</a:t>
            </a:r>
          </a:p>
          <a:p>
            <a:r>
              <a:rPr lang="en-US" sz="16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// Debugging notes </a:t>
            </a:r>
            <a:r>
              <a:rPr lang="en-US" sz="1600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etc</a:t>
            </a:r>
            <a:endParaRPr lang="en-US" sz="1600" dirty="0">
              <a:solidFill>
                <a:schemeClr val="accent1"/>
              </a:solidFill>
            </a:endParaRPr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F38762D6-75E8-6348-85BD-1A570B0EFA46}"/>
              </a:ext>
            </a:extLst>
          </p:cNvPr>
          <p:cNvSpPr/>
          <p:nvPr/>
        </p:nvSpPr>
        <p:spPr>
          <a:xfrm>
            <a:off x="2701644" y="2508204"/>
            <a:ext cx="745787" cy="2983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DC7F181-871E-8B41-85C2-E00FB1DB408F}"/>
              </a:ext>
            </a:extLst>
          </p:cNvPr>
          <p:cNvSpPr txBox="1"/>
          <p:nvPr/>
        </p:nvSpPr>
        <p:spPr>
          <a:xfrm>
            <a:off x="460518" y="2294833"/>
            <a:ext cx="2245266" cy="830997"/>
          </a:xfrm>
          <a:prstGeom prst="rect">
            <a:avLst/>
          </a:prstGeom>
          <a:noFill/>
          <a:ln w="317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/>
                </a:solidFill>
              </a:rPr>
              <a:t>File Footer</a:t>
            </a:r>
            <a:r>
              <a:rPr lang="en-US" sz="1600" dirty="0"/>
              <a:t> </a:t>
            </a:r>
          </a:p>
          <a:p>
            <a:pPr algn="ctr"/>
            <a:r>
              <a:rPr lang="en-US" sz="1600" dirty="0"/>
              <a:t>At the bottom of every ARM source file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1A5A4D2F-48B9-6D4A-975B-A9DF36853C3E}"/>
              </a:ext>
            </a:extLst>
          </p:cNvPr>
          <p:cNvSpPr/>
          <p:nvPr/>
        </p:nvSpPr>
        <p:spPr bwMode="auto">
          <a:xfrm>
            <a:off x="3466535" y="1788229"/>
            <a:ext cx="8242233" cy="348377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6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Contents of the other memory segment include .text (your code)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6E6E2BC-42FE-F142-ACAA-915AD518B3D6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415609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11" grpId="0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44A61F-C9B5-D64D-983D-48C171109F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164" y="0"/>
            <a:ext cx="10515600" cy="477155"/>
          </a:xfrm>
        </p:spPr>
        <p:txBody>
          <a:bodyPr/>
          <a:lstStyle/>
          <a:p>
            <a:r>
              <a:rPr lang="en-US" dirty="0"/>
              <a:t>Function Header and Footer Assembler Directives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DC5C90-C73C-4D41-9383-BE1D54873C91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67649" y="2499245"/>
            <a:ext cx="11560129" cy="4178943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.global </a:t>
            </a:r>
            <a:r>
              <a:rPr lang="en-US" sz="1600" b="1" dirty="0" err="1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function_name</a:t>
            </a:r>
            <a:endParaRPr lang="en-US" sz="1600" b="1" dirty="0">
              <a:solidFill>
                <a:srgbClr val="F3753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600" dirty="0">
                <a:solidFill>
                  <a:schemeClr val="tx2"/>
                </a:solidFill>
                <a:cs typeface="Courier New" panose="02070309020205020404" pitchFamily="49" charset="0"/>
              </a:rPr>
              <a:t>Exports the function name to other files. </a:t>
            </a:r>
            <a:r>
              <a:rPr lang="en-US" sz="1600" b="1" u="sng" dirty="0">
                <a:solidFill>
                  <a:srgbClr val="0070C0"/>
                </a:solidFill>
                <a:cs typeface="Courier New" panose="02070309020205020404" pitchFamily="49" charset="0"/>
              </a:rPr>
              <a:t>Required</a:t>
            </a:r>
            <a:r>
              <a:rPr lang="en-US" sz="1600" b="1" dirty="0">
                <a:solidFill>
                  <a:srgbClr val="0070C0"/>
                </a:solidFill>
                <a:cs typeface="Courier New" panose="02070309020205020404" pitchFamily="49" charset="0"/>
              </a:rPr>
              <a:t> for main function, </a:t>
            </a:r>
            <a:r>
              <a:rPr lang="en-US" sz="1600" dirty="0">
                <a:solidFill>
                  <a:schemeClr val="tx2"/>
                </a:solidFill>
                <a:cs typeface="Courier New" panose="02070309020205020404" pitchFamily="49" charset="0"/>
              </a:rPr>
              <a:t>optional for others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.type </a:t>
            </a:r>
            <a:r>
              <a:rPr lang="en-US" sz="1600" b="1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600" b="1" dirty="0">
                <a:solidFill>
                  <a:srgbClr val="F3744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%function </a:t>
            </a:r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600" dirty="0"/>
              <a:t>The</a:t>
            </a:r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.type </a:t>
            </a:r>
            <a:r>
              <a:rPr lang="en-US" sz="1600" dirty="0"/>
              <a:t>directive sets the </a:t>
            </a:r>
            <a:r>
              <a:rPr lang="en-US" sz="1600" b="1" dirty="0">
                <a:solidFill>
                  <a:schemeClr val="accent1"/>
                </a:solidFill>
              </a:rPr>
              <a:t>type of a symbol/label name</a:t>
            </a:r>
          </a:p>
          <a:p>
            <a:pPr lvl="1"/>
            <a:r>
              <a:rPr lang="en-US" sz="1600" dirty="0"/>
              <a:t> </a:t>
            </a:r>
            <a:r>
              <a:rPr lang="en-US" sz="1600" b="1" dirty="0">
                <a:solidFill>
                  <a:srgbClr val="F3744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%function </a:t>
            </a:r>
            <a:r>
              <a:rPr lang="en-US" sz="1600" dirty="0">
                <a:cs typeface="Courier New" panose="02070309020205020404" pitchFamily="49" charset="0"/>
              </a:rPr>
              <a:t>specifies </a:t>
            </a:r>
            <a:r>
              <a:rPr lang="en-US" sz="1600" dirty="0"/>
              <a:t>that </a:t>
            </a:r>
            <a:r>
              <a:rPr lang="en-US" sz="1600" b="1" dirty="0">
                <a:solidFill>
                  <a:schemeClr val="accent3"/>
                </a:solidFill>
              </a:rPr>
              <a:t>name</a:t>
            </a:r>
            <a:r>
              <a:rPr lang="en-US" sz="1600" dirty="0"/>
              <a:t> is a function (name is the address of the first instruction)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b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FP_OFF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600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  <a:p>
            <a:pPr lvl="1"/>
            <a:r>
              <a:rPr lang="en-US" sz="1600" dirty="0">
                <a:cs typeface="Courier New" panose="02070309020205020404" pitchFamily="49" charset="0"/>
              </a:rPr>
              <a:t>Used for basic stack frame setup; the number 4 will change – later slides</a:t>
            </a:r>
            <a:endParaRPr lang="en-US" sz="1600" dirty="0">
              <a:solidFill>
                <a:schemeClr val="accent1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600" dirty="0"/>
              <a:t>.</a:t>
            </a:r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size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600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bytes </a:t>
            </a:r>
          </a:p>
          <a:p>
            <a:pPr lvl="1"/>
            <a:r>
              <a:rPr lang="en-US" sz="1600" dirty="0">
                <a:cs typeface="Courier New" panose="02070309020205020404" pitchFamily="49" charset="0"/>
              </a:rPr>
              <a:t>The </a:t>
            </a:r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.size </a:t>
            </a:r>
            <a:r>
              <a:rPr lang="en-US" sz="1600" dirty="0"/>
              <a:t>directive is used to </a:t>
            </a:r>
            <a:r>
              <a:rPr lang="en-US" sz="1600" dirty="0">
                <a:solidFill>
                  <a:schemeClr val="accent1"/>
                </a:solidFill>
              </a:rPr>
              <a:t>set the size associated with a symbol</a:t>
            </a:r>
          </a:p>
          <a:p>
            <a:pPr lvl="1"/>
            <a:r>
              <a:rPr lang="en-US" sz="1600" dirty="0"/>
              <a:t>Used by the linker to exclude unneeded code and/or data when creating an executable file</a:t>
            </a:r>
          </a:p>
          <a:p>
            <a:pPr lvl="1"/>
            <a:r>
              <a:rPr lang="en-US" sz="1600" dirty="0"/>
              <a:t>It is also used by the </a:t>
            </a:r>
            <a:r>
              <a:rPr lang="en-US" sz="1600" b="1" dirty="0"/>
              <a:t>debugger</a:t>
            </a:r>
            <a:r>
              <a:rPr lang="en-US" sz="1600" dirty="0"/>
              <a:t> </a:t>
            </a:r>
            <a:r>
              <a:rPr lang="en-US" sz="1600" dirty="0" err="1"/>
              <a:t>gdb</a:t>
            </a:r>
            <a:endParaRPr lang="en-US" sz="1600" dirty="0"/>
          </a:p>
          <a:p>
            <a:pPr lvl="1"/>
            <a:r>
              <a:rPr lang="en-US" sz="1600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bytes</a:t>
            </a:r>
            <a:r>
              <a:rPr lang="en-US" sz="1600" b="1" dirty="0">
                <a:solidFill>
                  <a:schemeClr val="accent1"/>
                </a:solidFill>
              </a:rPr>
              <a:t> is best calculated as an expression: (period is the current address in a memory segment)</a:t>
            </a:r>
          </a:p>
          <a:p>
            <a:pPr marL="354012" lvl="1" indent="0">
              <a:buNone/>
            </a:pPr>
            <a:r>
              <a:rPr lang="en-US" sz="1600" dirty="0">
                <a:solidFill>
                  <a:srgbClr val="0070C0"/>
                </a:solidFill>
                <a:cs typeface="Courier New" panose="02070309020205020404" pitchFamily="49" charset="0"/>
              </a:rPr>
              <a:t>	</a:t>
            </a:r>
            <a:r>
              <a:rPr lang="en-US" sz="1600" b="1" dirty="0">
                <a:solidFill>
                  <a:srgbClr val="0070C0"/>
                </a:solidFill>
                <a:cs typeface="Courier New" panose="02070309020205020404" pitchFamily="49" charset="0"/>
              </a:rPr>
              <a:t>In CSE30 required use:  </a:t>
            </a:r>
            <a:r>
              <a:rPr lang="en-US" sz="1600" dirty="0"/>
              <a:t>.</a:t>
            </a:r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size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(. – name)</a:t>
            </a:r>
            <a:endParaRPr lang="en-US" sz="1600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F8F8AFA-BDEF-694B-BD87-73A4B5F74428}"/>
              </a:ext>
            </a:extLst>
          </p:cNvPr>
          <p:cNvSpPr/>
          <p:nvPr/>
        </p:nvSpPr>
        <p:spPr bwMode="auto">
          <a:xfrm>
            <a:off x="3394410" y="372434"/>
            <a:ext cx="8533368" cy="2375297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	 </a:t>
            </a:r>
            <a:r>
              <a:rPr lang="en-US" sz="1600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.text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	 .</a:t>
            </a:r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global</a:t>
            </a:r>
            <a:r>
              <a:rPr lang="en-US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myfunc</a:t>
            </a:r>
            <a:r>
              <a:rPr lang="en-US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          // make </a:t>
            </a:r>
            <a:r>
              <a:rPr lang="en-US" sz="16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myfunc</a:t>
            </a:r>
            <a:r>
              <a:rPr lang="en-US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global for linking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	 .</a:t>
            </a:r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</a:t>
            </a:r>
            <a:r>
              <a:rPr lang="en-US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  </a:t>
            </a:r>
            <a:r>
              <a:rPr lang="en-US" sz="16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myfunc</a:t>
            </a:r>
            <a:r>
              <a:rPr lang="en-US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600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%function </a:t>
            </a:r>
            <a:r>
              <a:rPr lang="en-US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define </a:t>
            </a:r>
            <a:r>
              <a:rPr lang="en-US" sz="16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myfunc</a:t>
            </a:r>
            <a:r>
              <a:rPr lang="en-US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to be a function</a:t>
            </a:r>
          </a:p>
          <a:p>
            <a:r>
              <a:rPr lang="en-US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.</a:t>
            </a:r>
            <a:r>
              <a:rPr lang="en-US" sz="1600" b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    </a:t>
            </a:r>
            <a:r>
              <a:rPr lang="en-US" sz="16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FP_OFF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,  4        //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fp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offset in main stack frame</a:t>
            </a:r>
            <a:endParaRPr lang="en-US" sz="1600" b="1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myfunc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  // function prologue, stack frame setup</a:t>
            </a:r>
          </a:p>
          <a:p>
            <a:pPr lvl="2"/>
            <a:r>
              <a:rPr lang="en-US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// your code</a:t>
            </a:r>
          </a:p>
          <a:p>
            <a:r>
              <a:rPr lang="en-US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  // function epilogue, stack frame teardown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	 .</a:t>
            </a:r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size</a:t>
            </a:r>
            <a:r>
              <a:rPr lang="en-US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myfunc</a:t>
            </a:r>
            <a:r>
              <a:rPr lang="en-US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(. – </a:t>
            </a:r>
            <a:r>
              <a:rPr lang="en-US" sz="16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myfunc</a:t>
            </a:r>
            <a:r>
              <a:rPr lang="en-US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3BC91EA-B772-6D48-B0CC-2E3C2079EAA0}"/>
              </a:ext>
            </a:extLst>
          </p:cNvPr>
          <p:cNvGrpSpPr/>
          <p:nvPr/>
        </p:nvGrpSpPr>
        <p:grpSpPr>
          <a:xfrm>
            <a:off x="211581" y="791956"/>
            <a:ext cx="3310662" cy="1477328"/>
            <a:chOff x="85557" y="5029693"/>
            <a:chExt cx="3310662" cy="1477328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40208B7-DC86-754C-965F-66550A19A31B}"/>
                </a:ext>
              </a:extLst>
            </p:cNvPr>
            <p:cNvSpPr txBox="1"/>
            <p:nvPr/>
          </p:nvSpPr>
          <p:spPr>
            <a:xfrm>
              <a:off x="85557" y="5029693"/>
              <a:ext cx="2842679" cy="1477328"/>
            </a:xfrm>
            <a:prstGeom prst="rect">
              <a:avLst/>
            </a:prstGeom>
            <a:noFill/>
            <a:ln w="34925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b="1" dirty="0">
                  <a:solidFill>
                    <a:srgbClr val="F3753F"/>
                  </a:solidFill>
                </a:rPr>
                <a:t>function entry point</a:t>
              </a:r>
            </a:p>
            <a:p>
              <a:pPr algn="r"/>
              <a:r>
                <a:rPr lang="en-US" dirty="0"/>
                <a:t>address of the first instruction in the function</a:t>
              </a:r>
            </a:p>
            <a:p>
              <a:pPr algn="r"/>
              <a:r>
                <a:rPr lang="en-US" b="1" dirty="0">
                  <a:solidFill>
                    <a:srgbClr val="FF0000"/>
                  </a:solidFill>
                </a:rPr>
                <a:t>Must not be a local label (does not start with .L) </a:t>
              </a:r>
            </a:p>
          </p:txBody>
        </p:sp>
        <p:sp>
          <p:nvSpPr>
            <p:cNvPr id="11" name="Right Arrow 10">
              <a:extLst>
                <a:ext uri="{FF2B5EF4-FFF2-40B4-BE49-F238E27FC236}">
                  <a16:creationId xmlns:a16="http://schemas.microsoft.com/office/drawing/2014/main" id="{D1A62B22-F901-3145-8775-F356A32F6FB7}"/>
                </a:ext>
              </a:extLst>
            </p:cNvPr>
            <p:cNvSpPr/>
            <p:nvPr/>
          </p:nvSpPr>
          <p:spPr>
            <a:xfrm>
              <a:off x="2928236" y="5665872"/>
              <a:ext cx="467983" cy="14425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Left Brace 11">
            <a:extLst>
              <a:ext uri="{FF2B5EF4-FFF2-40B4-BE49-F238E27FC236}">
                <a16:creationId xmlns:a16="http://schemas.microsoft.com/office/drawing/2014/main" id="{7BAA202C-037E-6B4D-836F-69520C079EEE}"/>
              </a:ext>
            </a:extLst>
          </p:cNvPr>
          <p:cNvSpPr/>
          <p:nvPr/>
        </p:nvSpPr>
        <p:spPr>
          <a:xfrm>
            <a:off x="4276909" y="716577"/>
            <a:ext cx="448301" cy="765416"/>
          </a:xfrm>
          <a:prstGeom prst="leftBrace">
            <a:avLst>
              <a:gd name="adj1" fmla="val 9137"/>
              <a:gd name="adj2" fmla="val 50000"/>
            </a:avLst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367A0FB-C41C-0245-B62C-5001CB6ADCED}"/>
              </a:ext>
            </a:extLst>
          </p:cNvPr>
          <p:cNvSpPr/>
          <p:nvPr/>
        </p:nvSpPr>
        <p:spPr>
          <a:xfrm>
            <a:off x="3522243" y="837675"/>
            <a:ext cx="97881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b="1" dirty="0">
                <a:solidFill>
                  <a:srgbClr val="0070C0"/>
                </a:solidFill>
              </a:rPr>
              <a:t>Function Header</a:t>
            </a:r>
          </a:p>
        </p:txBody>
      </p:sp>
      <p:sp>
        <p:nvSpPr>
          <p:cNvPr id="14" name="Left Brace 13">
            <a:extLst>
              <a:ext uri="{FF2B5EF4-FFF2-40B4-BE49-F238E27FC236}">
                <a16:creationId xmlns:a16="http://schemas.microsoft.com/office/drawing/2014/main" id="{F6A6AB6A-A4CE-D44E-AACE-B0575E5A7F6C}"/>
              </a:ext>
            </a:extLst>
          </p:cNvPr>
          <p:cNvSpPr/>
          <p:nvPr/>
        </p:nvSpPr>
        <p:spPr>
          <a:xfrm>
            <a:off x="4276908" y="2399257"/>
            <a:ext cx="448301" cy="286453"/>
          </a:xfrm>
          <a:prstGeom prst="leftBrace">
            <a:avLst>
              <a:gd name="adj1" fmla="val 9137"/>
              <a:gd name="adj2" fmla="val 50000"/>
            </a:avLst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0B082EE-7E75-F644-8DB8-4EC69C62BDD9}"/>
              </a:ext>
            </a:extLst>
          </p:cNvPr>
          <p:cNvSpPr/>
          <p:nvPr/>
        </p:nvSpPr>
        <p:spPr>
          <a:xfrm>
            <a:off x="3372571" y="2264345"/>
            <a:ext cx="97881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b="1" dirty="0">
                <a:solidFill>
                  <a:srgbClr val="0070C0"/>
                </a:solidFill>
              </a:rPr>
              <a:t>Function Footer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A903F26-9C3A-9A46-8CD0-4D05EE01B693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806199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394D6A-DEEC-8A2E-DCA2-321A28A7DBB8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229184" y="1306408"/>
            <a:ext cx="5182920" cy="4813132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marL="0" indent="0" algn="ctr">
              <a:buNone/>
            </a:pPr>
            <a:r>
              <a:rPr lang="en-US" sz="2400" dirty="0">
                <a:solidFill>
                  <a:srgbClr val="2C895B"/>
                </a:solidFill>
              </a:rPr>
              <a:t>Some call this "</a:t>
            </a:r>
            <a:r>
              <a:rPr lang="en-US" sz="2400" dirty="0" err="1">
                <a:solidFill>
                  <a:srgbClr val="2C895B"/>
                </a:solidFill>
              </a:rPr>
              <a:t>goto</a:t>
            </a:r>
            <a:r>
              <a:rPr lang="en-US" sz="2400" dirty="0">
                <a:solidFill>
                  <a:srgbClr val="2C895B"/>
                </a:solidFill>
              </a:rPr>
              <a:t> like" structure</a:t>
            </a:r>
          </a:p>
          <a:p>
            <a:pPr fontAlgn="base"/>
            <a:r>
              <a:rPr lang="en-US" sz="2400" dirty="0">
                <a:solidFill>
                  <a:srgbClr val="FF0000"/>
                </a:solidFill>
              </a:rPr>
              <a:t>Do not use unnecessary branches </a:t>
            </a:r>
            <a:r>
              <a:rPr lang="en-US" sz="2400" dirty="0">
                <a:solidFill>
                  <a:srgbClr val="2C895B"/>
                </a:solidFill>
              </a:rPr>
              <a:t>when a “fall through” works</a:t>
            </a:r>
          </a:p>
          <a:p>
            <a:pPr fontAlgn="base"/>
            <a:r>
              <a:rPr lang="en-US" sz="2400" dirty="0"/>
              <a:t>You can see this by structures that have a </a:t>
            </a:r>
            <a:r>
              <a:rPr lang="en-US" sz="2400" b="1" dirty="0"/>
              <a:t>conditional branch around an unconditional branch that immediately follows it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9F155D-22B5-684C-949C-E4BEB9652B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8497"/>
            <a:ext cx="10515600" cy="551042"/>
          </a:xfrm>
        </p:spPr>
        <p:txBody>
          <a:bodyPr/>
          <a:lstStyle/>
          <a:p>
            <a:r>
              <a:rPr lang="en-US" dirty="0"/>
              <a:t>Branching: Using Fall through!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A127945-83BD-FE40-B013-ACB3254F8897}"/>
              </a:ext>
            </a:extLst>
          </p:cNvPr>
          <p:cNvSpPr/>
          <p:nvPr/>
        </p:nvSpPr>
        <p:spPr bwMode="auto">
          <a:xfrm>
            <a:off x="6560387" y="293607"/>
            <a:ext cx="4451790" cy="313539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/>
              <a:t>Do not do the following:</a:t>
            </a:r>
            <a:endParaRPr lang="en-US" sz="2400" dirty="0"/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r0, 0</a:t>
            </a:r>
          </a:p>
          <a:p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4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beq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r>
              <a:rPr lang="en-US" sz="24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Lthen</a:t>
            </a:r>
            <a:endParaRPr lang="en-US" sz="24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b .</a:t>
            </a:r>
            <a:r>
              <a:rPr lang="en-US" sz="24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endParaRPr lang="en-US" sz="24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Lthen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add r1, r1, 1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add r1, r1, 2</a:t>
            </a:r>
            <a:endParaRPr lang="en-US" sz="40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6E769A-DCFC-0C4F-983F-375DFEA0684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28" name="U-Turn Arrow 27">
            <a:extLst>
              <a:ext uri="{FF2B5EF4-FFF2-40B4-BE49-F238E27FC236}">
                <a16:creationId xmlns:a16="http://schemas.microsoft.com/office/drawing/2014/main" id="{61D44D4D-9ADD-CBDD-6917-59A746B7C669}"/>
              </a:ext>
            </a:extLst>
          </p:cNvPr>
          <p:cNvSpPr/>
          <p:nvPr/>
        </p:nvSpPr>
        <p:spPr>
          <a:xfrm rot="5400000" flipV="1">
            <a:off x="6197544" y="1818895"/>
            <a:ext cx="1180613" cy="871200"/>
          </a:xfrm>
          <a:prstGeom prst="uturnArrow">
            <a:avLst>
              <a:gd name="adj1" fmla="val 4865"/>
              <a:gd name="adj2" fmla="val 6881"/>
              <a:gd name="adj3" fmla="val 20789"/>
              <a:gd name="adj4" fmla="val 42454"/>
              <a:gd name="adj5" fmla="val 4428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U-Turn Arrow 18">
            <a:extLst>
              <a:ext uri="{FF2B5EF4-FFF2-40B4-BE49-F238E27FC236}">
                <a16:creationId xmlns:a16="http://schemas.microsoft.com/office/drawing/2014/main" id="{37BF2509-CAEF-0674-A12B-6F5C1DA85B2E}"/>
              </a:ext>
            </a:extLst>
          </p:cNvPr>
          <p:cNvSpPr/>
          <p:nvPr/>
        </p:nvSpPr>
        <p:spPr>
          <a:xfrm rot="5400000" flipV="1">
            <a:off x="6178024" y="1313710"/>
            <a:ext cx="756805" cy="742205"/>
          </a:xfrm>
          <a:prstGeom prst="uturnArrow">
            <a:avLst>
              <a:gd name="adj1" fmla="val 4865"/>
              <a:gd name="adj2" fmla="val 6539"/>
              <a:gd name="adj3" fmla="val 20789"/>
              <a:gd name="adj4" fmla="val 42454"/>
              <a:gd name="adj5" fmla="val 75684"/>
            </a:avLst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175DC633-43F3-4E65-3E4F-BC0841A7EFCF}"/>
              </a:ext>
            </a:extLst>
          </p:cNvPr>
          <p:cNvSpPr/>
          <p:nvPr/>
        </p:nvSpPr>
        <p:spPr bwMode="auto">
          <a:xfrm>
            <a:off x="6779898" y="3668280"/>
            <a:ext cx="3537447" cy="2755344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/>
              <a:t>Do the following:</a:t>
            </a:r>
            <a:endParaRPr lang="en-US" sz="2400" dirty="0"/>
          </a:p>
          <a:p>
            <a:pPr fontAlgn="base"/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r0, 0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400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bne</a:t>
            </a:r>
            <a:r>
              <a:rPr lang="en-US" sz="24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r>
              <a:rPr lang="en-US" sz="2400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 </a:t>
            </a:r>
          </a:p>
          <a:p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fall through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add r1, r1, 1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add r1, r1, 2</a:t>
            </a:r>
            <a:endParaRPr lang="en-US" sz="24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7" name="U-Turn Arrow 36">
            <a:extLst>
              <a:ext uri="{FF2B5EF4-FFF2-40B4-BE49-F238E27FC236}">
                <a16:creationId xmlns:a16="http://schemas.microsoft.com/office/drawing/2014/main" id="{A0849286-90EE-EF41-222F-D733A9BBA2A9}"/>
              </a:ext>
            </a:extLst>
          </p:cNvPr>
          <p:cNvSpPr/>
          <p:nvPr/>
        </p:nvSpPr>
        <p:spPr>
          <a:xfrm rot="5400000" flipV="1">
            <a:off x="6493462" y="4799702"/>
            <a:ext cx="1150543" cy="934958"/>
          </a:xfrm>
          <a:prstGeom prst="uturnArrow">
            <a:avLst>
              <a:gd name="adj1" fmla="val 4865"/>
              <a:gd name="adj2" fmla="val 6539"/>
              <a:gd name="adj3" fmla="val 20789"/>
              <a:gd name="adj4" fmla="val 42454"/>
              <a:gd name="adj5" fmla="val 39305"/>
            </a:avLst>
          </a:prstGeom>
          <a:solidFill>
            <a:srgbClr val="2C895B"/>
          </a:solidFill>
          <a:ln>
            <a:solidFill>
              <a:srgbClr val="2C89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29C8AE7-4E80-5949-D29D-B9CF856C22A1}"/>
              </a:ext>
            </a:extLst>
          </p:cNvPr>
          <p:cNvGrpSpPr/>
          <p:nvPr/>
        </p:nvGrpSpPr>
        <p:grpSpPr>
          <a:xfrm>
            <a:off x="9029295" y="1176867"/>
            <a:ext cx="1911137" cy="973149"/>
            <a:chOff x="9029295" y="1176867"/>
            <a:chExt cx="1911137" cy="973149"/>
          </a:xfrm>
        </p:grpSpPr>
        <p:sp>
          <p:nvSpPr>
            <p:cNvPr id="3" name="Right Brace 2">
              <a:extLst>
                <a:ext uri="{FF2B5EF4-FFF2-40B4-BE49-F238E27FC236}">
                  <a16:creationId xmlns:a16="http://schemas.microsoft.com/office/drawing/2014/main" id="{8483918C-05BF-9621-C150-DB6AC856D2D7}"/>
                </a:ext>
              </a:extLst>
            </p:cNvPr>
            <p:cNvSpPr/>
            <p:nvPr/>
          </p:nvSpPr>
          <p:spPr>
            <a:xfrm>
              <a:off x="9029295" y="1176867"/>
              <a:ext cx="321733" cy="684436"/>
            </a:xfrm>
            <a:prstGeom prst="righ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8DCC1FF-DEC4-62F9-4D50-D8A54BB54567}"/>
                </a:ext>
              </a:extLst>
            </p:cNvPr>
            <p:cNvSpPr txBox="1"/>
            <p:nvPr/>
          </p:nvSpPr>
          <p:spPr>
            <a:xfrm>
              <a:off x="9370604" y="1226686"/>
              <a:ext cx="1569828" cy="92333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Caution!</a:t>
              </a:r>
            </a:p>
            <a:p>
              <a:r>
                <a:rPr lang="en-US" dirty="0"/>
                <a:t>Two adjacent branches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42725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8" grpId="0" animBg="1"/>
      <p:bldP spid="19" grpId="0" animBg="1"/>
      <p:bldP spid="11" grpId="0" animBg="1"/>
      <p:bldP spid="3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6A74D260-E426-9E78-4F63-ED5C7A3A7E4F}"/>
              </a:ext>
            </a:extLst>
          </p:cNvPr>
          <p:cNvSpPr/>
          <p:nvPr/>
        </p:nvSpPr>
        <p:spPr bwMode="auto">
          <a:xfrm>
            <a:off x="3536908" y="4647308"/>
            <a:ext cx="5004559" cy="218527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if (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!=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2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condition block #2 */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} else {</a:t>
            </a:r>
          </a:p>
          <a:p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	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condition block #1 */</a:t>
            </a:r>
          </a:p>
          <a:p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/* fall through */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25C421C-5369-0F48-9F83-298A1BC2E7C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703449" y="2786979"/>
            <a:ext cx="10812335" cy="1836896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200" b="1" dirty="0">
                <a:solidFill>
                  <a:srgbClr val="0070C0"/>
                </a:solidFill>
              </a:rPr>
              <a:t>In C</a:t>
            </a:r>
            <a:r>
              <a:rPr lang="en-US" sz="2200" dirty="0"/>
              <a:t>, when the </a:t>
            </a:r>
            <a:r>
              <a:rPr lang="en-US" sz="2200" dirty="0">
                <a:solidFill>
                  <a:srgbClr val="7030A0"/>
                </a:solidFill>
              </a:rPr>
              <a:t>branch guard (condition test) </a:t>
            </a:r>
            <a:r>
              <a:rPr lang="en-US" sz="2200" dirty="0"/>
              <a:t>evaluates </a:t>
            </a:r>
            <a:r>
              <a:rPr lang="en-US" sz="2200" b="1" u="sng" dirty="0">
                <a:solidFill>
                  <a:srgbClr val="FF0000"/>
                </a:solidFill>
              </a:rPr>
              <a:t>non-zero</a:t>
            </a:r>
            <a:r>
              <a:rPr lang="en-US" sz="2200" dirty="0"/>
              <a:t> you </a:t>
            </a:r>
            <a:r>
              <a:rPr lang="en-US" sz="2200" b="1" i="1" dirty="0">
                <a:solidFill>
                  <a:srgbClr val="0070C0"/>
                </a:solidFill>
              </a:rPr>
              <a:t>fall through </a:t>
            </a:r>
            <a:r>
              <a:rPr lang="en-US" sz="2200" dirty="0"/>
              <a:t>to the </a:t>
            </a:r>
            <a:r>
              <a:rPr lang="en-US" sz="2200" b="1" i="1" dirty="0">
                <a:solidFill>
                  <a:srgbClr val="00B050"/>
                </a:solidFill>
              </a:rPr>
              <a:t>condition true </a:t>
            </a:r>
            <a:r>
              <a:rPr lang="en-US" sz="2200" dirty="0"/>
              <a:t>block, otherwise you branch to the </a:t>
            </a:r>
            <a:r>
              <a:rPr lang="en-US" sz="2200" i="1" dirty="0">
                <a:solidFill>
                  <a:srgbClr val="FF0000"/>
                </a:solidFill>
              </a:rPr>
              <a:t>condition false </a:t>
            </a:r>
            <a:r>
              <a:rPr lang="en-US" sz="2200" dirty="0"/>
              <a:t>block</a:t>
            </a:r>
          </a:p>
          <a:p>
            <a:r>
              <a:rPr lang="en-US" sz="2200" dirty="0">
                <a:solidFill>
                  <a:srgbClr val="2C895B"/>
                </a:solidFill>
              </a:rPr>
              <a:t>Block order</a:t>
            </a:r>
            <a:r>
              <a:rPr lang="en-US" sz="2200" dirty="0">
                <a:solidFill>
                  <a:schemeClr val="tx2"/>
                </a:solidFill>
              </a:rPr>
              <a:t>: (the </a:t>
            </a:r>
            <a:r>
              <a:rPr lang="en-US" sz="2200" dirty="0">
                <a:solidFill>
                  <a:srgbClr val="FF0000"/>
                </a:solidFill>
              </a:rPr>
              <a:t>order</a:t>
            </a:r>
            <a:r>
              <a:rPr lang="en-US" sz="2200" dirty="0">
                <a:solidFill>
                  <a:schemeClr val="tx2"/>
                </a:solidFill>
              </a:rPr>
              <a:t> the </a:t>
            </a:r>
            <a:r>
              <a:rPr lang="en-US" sz="2200" b="1" dirty="0">
                <a:solidFill>
                  <a:srgbClr val="7030A0"/>
                </a:solidFill>
              </a:rPr>
              <a:t>blocks appear </a:t>
            </a:r>
            <a:r>
              <a:rPr lang="en-US" sz="2200" dirty="0">
                <a:solidFill>
                  <a:schemeClr val="tx2"/>
                </a:solidFill>
              </a:rPr>
              <a:t>in C code) can be changed by </a:t>
            </a:r>
            <a:r>
              <a:rPr lang="en-US" sz="2200" b="1" dirty="0">
                <a:solidFill>
                  <a:srgbClr val="7030A0"/>
                </a:solidFill>
              </a:rPr>
              <a:t>inverting</a:t>
            </a:r>
            <a:r>
              <a:rPr lang="en-US" sz="2200" dirty="0">
                <a:solidFill>
                  <a:srgbClr val="7030A0"/>
                </a:solidFill>
              </a:rPr>
              <a:t> the conditional test</a:t>
            </a:r>
            <a:r>
              <a:rPr lang="en-US" sz="2200" dirty="0">
                <a:solidFill>
                  <a:schemeClr val="tx2"/>
                </a:solidFill>
              </a:rPr>
              <a:t>, </a:t>
            </a:r>
            <a:r>
              <a:rPr lang="en-US" sz="2200" b="1" dirty="0">
                <a:solidFill>
                  <a:srgbClr val="0070C0"/>
                </a:solidFill>
              </a:rPr>
              <a:t>swapping</a:t>
            </a:r>
            <a:r>
              <a:rPr lang="en-US" sz="2200" dirty="0">
                <a:solidFill>
                  <a:srgbClr val="0070C0"/>
                </a:solidFill>
              </a:rPr>
              <a:t> the order </a:t>
            </a:r>
            <a:r>
              <a:rPr lang="en-US" sz="2200" dirty="0">
                <a:solidFill>
                  <a:schemeClr val="tx2"/>
                </a:solidFill>
              </a:rPr>
              <a:t>of the </a:t>
            </a:r>
            <a:r>
              <a:rPr lang="en-US" sz="2200" dirty="0">
                <a:solidFill>
                  <a:srgbClr val="2C895B"/>
                </a:solidFill>
              </a:rPr>
              <a:t>true </a:t>
            </a:r>
            <a:r>
              <a:rPr lang="en-US" sz="2200" dirty="0">
                <a:solidFill>
                  <a:schemeClr val="tx2"/>
                </a:solidFill>
              </a:rPr>
              <a:t>and</a:t>
            </a:r>
            <a:r>
              <a:rPr lang="en-US" sz="2200" dirty="0">
                <a:solidFill>
                  <a:srgbClr val="2C895B"/>
                </a:solidFill>
              </a:rPr>
              <a:t> </a:t>
            </a:r>
            <a:r>
              <a:rPr lang="en-US" sz="2200" dirty="0">
                <a:solidFill>
                  <a:srgbClr val="C00000"/>
                </a:solidFill>
              </a:rPr>
              <a:t>false blocks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3B9562-FFFD-0649-B4D1-5311765C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122" y="193647"/>
            <a:ext cx="11733656" cy="407296"/>
          </a:xfrm>
        </p:spPr>
        <p:txBody>
          <a:bodyPr/>
          <a:lstStyle/>
          <a:p>
            <a:r>
              <a:rPr lang="en-US" dirty="0"/>
              <a:t>Anatomy of a Conditional Branch: If - Else statement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050155E-FD54-A443-8A5C-99402148A9B6}"/>
              </a:ext>
            </a:extLst>
          </p:cNvPr>
          <p:cNvSpPr/>
          <p:nvPr/>
        </p:nvSpPr>
        <p:spPr bwMode="auto">
          <a:xfrm>
            <a:off x="3420501" y="559916"/>
            <a:ext cx="5004559" cy="218527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if (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==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condition block #1 */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} else {</a:t>
            </a:r>
          </a:p>
          <a:p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	</a:t>
            </a:r>
            <a:r>
              <a:rPr lang="en-US" sz="22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condition block #2 */</a:t>
            </a:r>
          </a:p>
          <a:p>
            <a:r>
              <a:rPr lang="en-US" sz="22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/ * fall through */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B107B0-76EF-9E4E-AB48-B030629F503E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1FDF711-70DD-32F4-99BE-B1A76432AE4B}"/>
              </a:ext>
            </a:extLst>
          </p:cNvPr>
          <p:cNvGrpSpPr/>
          <p:nvPr/>
        </p:nvGrpSpPr>
        <p:grpSpPr>
          <a:xfrm>
            <a:off x="443061" y="690499"/>
            <a:ext cx="3043990" cy="707886"/>
            <a:chOff x="466367" y="-718962"/>
            <a:chExt cx="3043990" cy="70788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5B62507-D1FD-681B-66E1-24F1B90D2DC2}"/>
                </a:ext>
              </a:extLst>
            </p:cNvPr>
            <p:cNvSpPr txBox="1"/>
            <p:nvPr/>
          </p:nvSpPr>
          <p:spPr>
            <a:xfrm>
              <a:off x="466367" y="-718962"/>
              <a:ext cx="2512014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Branch condition</a:t>
              </a:r>
            </a:p>
            <a:p>
              <a:r>
                <a:rPr lang="en-US" sz="2000" dirty="0">
                  <a:solidFill>
                    <a:schemeClr val="accent1"/>
                  </a:solidFill>
                </a:rPr>
                <a:t>Test (branch guard)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10" name="Up Arrow 9">
              <a:extLst>
                <a:ext uri="{FF2B5EF4-FFF2-40B4-BE49-F238E27FC236}">
                  <a16:creationId xmlns:a16="http://schemas.microsoft.com/office/drawing/2014/main" id="{0580611B-97C8-4647-2800-033427143B09}"/>
                </a:ext>
              </a:extLst>
            </p:cNvPr>
            <p:cNvSpPr/>
            <p:nvPr/>
          </p:nvSpPr>
          <p:spPr>
            <a:xfrm rot="5400000">
              <a:off x="3186576" y="-842688"/>
              <a:ext cx="115585" cy="531977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7887601-DD29-A07A-F512-B79688E86728}"/>
              </a:ext>
            </a:extLst>
          </p:cNvPr>
          <p:cNvGrpSpPr/>
          <p:nvPr/>
        </p:nvGrpSpPr>
        <p:grpSpPr>
          <a:xfrm>
            <a:off x="8238888" y="560420"/>
            <a:ext cx="2105478" cy="707886"/>
            <a:chOff x="444793" y="-1515752"/>
            <a:chExt cx="2105478" cy="70788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38D36A7-BB27-7BD3-DEE2-D50D577C3245}"/>
                </a:ext>
              </a:extLst>
            </p:cNvPr>
            <p:cNvSpPr txBox="1"/>
            <p:nvPr/>
          </p:nvSpPr>
          <p:spPr>
            <a:xfrm>
              <a:off x="1162941" y="-1515752"/>
              <a:ext cx="1387330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rgbClr val="2C895B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2C895B"/>
                  </a:solidFill>
                </a:rPr>
                <a:t>condition true block</a:t>
              </a:r>
            </a:p>
          </p:txBody>
        </p:sp>
        <p:sp>
          <p:nvSpPr>
            <p:cNvPr id="13" name="Up Arrow 12">
              <a:extLst>
                <a:ext uri="{FF2B5EF4-FFF2-40B4-BE49-F238E27FC236}">
                  <a16:creationId xmlns:a16="http://schemas.microsoft.com/office/drawing/2014/main" id="{ED3F098F-E1B2-4605-77A2-CA6EBD2648EA}"/>
                </a:ext>
              </a:extLst>
            </p:cNvPr>
            <p:cNvSpPr/>
            <p:nvPr/>
          </p:nvSpPr>
          <p:spPr>
            <a:xfrm rot="16200000">
              <a:off x="721318" y="-1260394"/>
              <a:ext cx="165098" cy="718148"/>
            </a:xfrm>
            <a:prstGeom prst="upArrow">
              <a:avLst/>
            </a:prstGeom>
            <a:solidFill>
              <a:srgbClr val="2C895B"/>
            </a:solidFill>
            <a:ln>
              <a:solidFill>
                <a:srgbClr val="2C895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72351E1-1227-2ACA-1C74-D0BBBF1DA36D}"/>
              </a:ext>
            </a:extLst>
          </p:cNvPr>
          <p:cNvGrpSpPr/>
          <p:nvPr/>
        </p:nvGrpSpPr>
        <p:grpSpPr>
          <a:xfrm>
            <a:off x="8330328" y="1712346"/>
            <a:ext cx="2105478" cy="707886"/>
            <a:chOff x="444793" y="-1084635"/>
            <a:chExt cx="2105478" cy="707886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D363F12-BA2E-FCF0-1EB7-EE8C9ED89785}"/>
                </a:ext>
              </a:extLst>
            </p:cNvPr>
            <p:cNvSpPr txBox="1"/>
            <p:nvPr/>
          </p:nvSpPr>
          <p:spPr>
            <a:xfrm>
              <a:off x="1162941" y="-1084635"/>
              <a:ext cx="1387330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condition false block</a:t>
              </a:r>
            </a:p>
          </p:txBody>
        </p:sp>
        <p:sp>
          <p:nvSpPr>
            <p:cNvPr id="16" name="Up Arrow 15">
              <a:extLst>
                <a:ext uri="{FF2B5EF4-FFF2-40B4-BE49-F238E27FC236}">
                  <a16:creationId xmlns:a16="http://schemas.microsoft.com/office/drawing/2014/main" id="{92B21072-23F8-7553-7721-E6D34CF15DC8}"/>
                </a:ext>
              </a:extLst>
            </p:cNvPr>
            <p:cNvSpPr/>
            <p:nvPr/>
          </p:nvSpPr>
          <p:spPr>
            <a:xfrm rot="16200000">
              <a:off x="721318" y="-1260394"/>
              <a:ext cx="165098" cy="718148"/>
            </a:xfrm>
            <a:prstGeom prst="upArrow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16715A5-F61D-51D6-BEFA-762B4B9B7D59}"/>
              </a:ext>
            </a:extLst>
          </p:cNvPr>
          <p:cNvGrpSpPr/>
          <p:nvPr/>
        </p:nvGrpSpPr>
        <p:grpSpPr>
          <a:xfrm>
            <a:off x="8330328" y="4657440"/>
            <a:ext cx="2123448" cy="707886"/>
            <a:chOff x="444793" y="-1526657"/>
            <a:chExt cx="2123448" cy="707886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CB9CED2-F5DA-C8FA-0104-9BEB01F0AA1D}"/>
                </a:ext>
              </a:extLst>
            </p:cNvPr>
            <p:cNvSpPr txBox="1"/>
            <p:nvPr/>
          </p:nvSpPr>
          <p:spPr>
            <a:xfrm>
              <a:off x="1180911" y="-1526657"/>
              <a:ext cx="1387330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rgbClr val="2C895B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2C895B"/>
                  </a:solidFill>
                </a:rPr>
                <a:t>condition true block</a:t>
              </a:r>
            </a:p>
          </p:txBody>
        </p:sp>
        <p:sp>
          <p:nvSpPr>
            <p:cNvPr id="21" name="Up Arrow 20">
              <a:extLst>
                <a:ext uri="{FF2B5EF4-FFF2-40B4-BE49-F238E27FC236}">
                  <a16:creationId xmlns:a16="http://schemas.microsoft.com/office/drawing/2014/main" id="{FFF346BA-A974-8D39-E7DB-4062BAF92895}"/>
                </a:ext>
              </a:extLst>
            </p:cNvPr>
            <p:cNvSpPr/>
            <p:nvPr/>
          </p:nvSpPr>
          <p:spPr>
            <a:xfrm rot="16200000">
              <a:off x="721318" y="-1260394"/>
              <a:ext cx="165098" cy="718148"/>
            </a:xfrm>
            <a:prstGeom prst="upArrow">
              <a:avLst/>
            </a:prstGeom>
            <a:solidFill>
              <a:srgbClr val="2C895B"/>
            </a:solidFill>
            <a:ln>
              <a:solidFill>
                <a:srgbClr val="2C895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8941738-6690-139C-8E57-E96896085F38}"/>
              </a:ext>
            </a:extLst>
          </p:cNvPr>
          <p:cNvGrpSpPr/>
          <p:nvPr/>
        </p:nvGrpSpPr>
        <p:grpSpPr>
          <a:xfrm>
            <a:off x="8410084" y="5854279"/>
            <a:ext cx="2105478" cy="707886"/>
            <a:chOff x="444793" y="-1017434"/>
            <a:chExt cx="2105478" cy="707886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DDE3EF9-1454-592E-C3F7-7BEA6E400DB3}"/>
                </a:ext>
              </a:extLst>
            </p:cNvPr>
            <p:cNvSpPr txBox="1"/>
            <p:nvPr/>
          </p:nvSpPr>
          <p:spPr>
            <a:xfrm>
              <a:off x="1162941" y="-1017434"/>
              <a:ext cx="1387330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condition false block</a:t>
              </a:r>
            </a:p>
          </p:txBody>
        </p:sp>
        <p:sp>
          <p:nvSpPr>
            <p:cNvPr id="24" name="Up Arrow 23">
              <a:extLst>
                <a:ext uri="{FF2B5EF4-FFF2-40B4-BE49-F238E27FC236}">
                  <a16:creationId xmlns:a16="http://schemas.microsoft.com/office/drawing/2014/main" id="{4FFF4A76-0653-EFE7-8B54-361A942ED021}"/>
                </a:ext>
              </a:extLst>
            </p:cNvPr>
            <p:cNvSpPr/>
            <p:nvPr/>
          </p:nvSpPr>
          <p:spPr>
            <a:xfrm rot="16200000">
              <a:off x="721318" y="-1260394"/>
              <a:ext cx="165098" cy="718148"/>
            </a:xfrm>
            <a:prstGeom prst="upArrow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F201067-7338-128C-A664-CC000216FCE5}"/>
              </a:ext>
            </a:extLst>
          </p:cNvPr>
          <p:cNvGrpSpPr/>
          <p:nvPr/>
        </p:nvGrpSpPr>
        <p:grpSpPr>
          <a:xfrm>
            <a:off x="553320" y="4786417"/>
            <a:ext cx="3066460" cy="707886"/>
            <a:chOff x="443897" y="-718962"/>
            <a:chExt cx="3066460" cy="707886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ABF4B35-B4EF-C758-034B-05FBD40A5AC8}"/>
                </a:ext>
              </a:extLst>
            </p:cNvPr>
            <p:cNvSpPr txBox="1"/>
            <p:nvPr/>
          </p:nvSpPr>
          <p:spPr>
            <a:xfrm>
              <a:off x="443897" y="-718962"/>
              <a:ext cx="2512014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Branch condition</a:t>
              </a:r>
            </a:p>
            <a:p>
              <a:r>
                <a:rPr lang="en-US" sz="2000" dirty="0">
                  <a:solidFill>
                    <a:schemeClr val="accent1"/>
                  </a:solidFill>
                </a:rPr>
                <a:t>Test (branch guard)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28" name="Up Arrow 27">
              <a:extLst>
                <a:ext uri="{FF2B5EF4-FFF2-40B4-BE49-F238E27FC236}">
                  <a16:creationId xmlns:a16="http://schemas.microsoft.com/office/drawing/2014/main" id="{2AA3D6FE-97F9-5BE4-5C7A-39D3FE5EEA90}"/>
                </a:ext>
              </a:extLst>
            </p:cNvPr>
            <p:cNvSpPr/>
            <p:nvPr/>
          </p:nvSpPr>
          <p:spPr>
            <a:xfrm rot="5400000">
              <a:off x="3186576" y="-842688"/>
              <a:ext cx="115585" cy="531977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17978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7" grpId="0" uiExpand="1" build="p" bldLvl="2" animBg="1"/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050155E-FD54-A443-8A5C-99402148A9B6}"/>
              </a:ext>
            </a:extLst>
          </p:cNvPr>
          <p:cNvSpPr/>
          <p:nvPr/>
        </p:nvSpPr>
        <p:spPr bwMode="auto">
          <a:xfrm>
            <a:off x="577555" y="690470"/>
            <a:ext cx="5065069" cy="2882027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if (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==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cond. true block */</a:t>
            </a:r>
          </a:p>
          <a:p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branch around false */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r>
              <a:rPr lang="en-US" sz="22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else {</a:t>
            </a:r>
          </a:p>
          <a:p>
            <a:r>
              <a:rPr lang="en-US" sz="22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condition false block */</a:t>
            </a:r>
          </a:p>
          <a:p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22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/* fall through */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r1 = 4;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6BDED05-5F4A-EDF3-874F-203258FD5A21}"/>
              </a:ext>
            </a:extLst>
          </p:cNvPr>
          <p:cNvGrpSpPr/>
          <p:nvPr/>
        </p:nvGrpSpPr>
        <p:grpSpPr>
          <a:xfrm>
            <a:off x="4545711" y="613207"/>
            <a:ext cx="2434523" cy="1015663"/>
            <a:chOff x="3332193" y="59757"/>
            <a:chExt cx="2434523" cy="1015663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43B6154-1A66-E2A2-5D31-5E86B5EA4D1C}"/>
                </a:ext>
              </a:extLst>
            </p:cNvPr>
            <p:cNvSpPr txBox="1"/>
            <p:nvPr/>
          </p:nvSpPr>
          <p:spPr>
            <a:xfrm>
              <a:off x="3809808" y="59757"/>
              <a:ext cx="1956908" cy="101566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If r0 == 5 false</a:t>
              </a:r>
            </a:p>
            <a:p>
              <a:r>
                <a:rPr lang="en-US" sz="2000" dirty="0">
                  <a:solidFill>
                    <a:srgbClr val="F37440"/>
                  </a:solidFill>
                </a:rPr>
                <a:t>then</a:t>
              </a:r>
              <a:r>
                <a:rPr lang="en-US" sz="2000" dirty="0">
                  <a:solidFill>
                    <a:schemeClr val="accent5"/>
                  </a:solidFill>
                </a:rPr>
                <a:t> branch </a:t>
              </a:r>
              <a:r>
                <a:rPr lang="en-US" sz="2000" b="1" i="1" dirty="0">
                  <a:solidFill>
                    <a:schemeClr val="accent5"/>
                  </a:solidFill>
                </a:rPr>
                <a:t>to</a:t>
              </a:r>
              <a:r>
                <a:rPr lang="en-US" sz="2000" dirty="0">
                  <a:solidFill>
                    <a:schemeClr val="accent5"/>
                  </a:solidFill>
                </a:rPr>
                <a:t> </a:t>
              </a:r>
              <a:r>
                <a:rPr lang="en-US" sz="2000" dirty="0">
                  <a:solidFill>
                    <a:srgbClr val="F37440"/>
                  </a:solidFill>
                </a:rPr>
                <a:t>false block</a:t>
              </a:r>
            </a:p>
          </p:txBody>
        </p:sp>
        <p:sp>
          <p:nvSpPr>
            <p:cNvPr id="23" name="Right Brace 22">
              <a:extLst>
                <a:ext uri="{FF2B5EF4-FFF2-40B4-BE49-F238E27FC236}">
                  <a16:creationId xmlns:a16="http://schemas.microsoft.com/office/drawing/2014/main" id="{8695C9FD-DE72-8C4B-7EE3-4E1716EEB545}"/>
                </a:ext>
              </a:extLst>
            </p:cNvPr>
            <p:cNvSpPr/>
            <p:nvPr/>
          </p:nvSpPr>
          <p:spPr>
            <a:xfrm>
              <a:off x="3332193" y="399731"/>
              <a:ext cx="498089" cy="626327"/>
            </a:xfrm>
            <a:prstGeom prst="rightBrace">
              <a:avLst/>
            </a:prstGeom>
            <a:ln w="2222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98830A-FCB2-AFC5-C7FB-025FF332E5B8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7720" y="3695810"/>
            <a:ext cx="6089508" cy="2745427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sz="2200" dirty="0">
                <a:solidFill>
                  <a:srgbClr val="0070C0"/>
                </a:solidFill>
              </a:rPr>
              <a:t>Make the adjustment to the conditional test </a:t>
            </a:r>
            <a:r>
              <a:rPr lang="en-US" sz="2200" dirty="0"/>
              <a:t>to </a:t>
            </a:r>
            <a:r>
              <a:rPr lang="en-US" sz="2200" b="1" dirty="0">
                <a:solidFill>
                  <a:srgbClr val="C00000"/>
                </a:solidFill>
              </a:rPr>
              <a:t>branch to</a:t>
            </a:r>
            <a:r>
              <a:rPr lang="en-US" sz="2200" dirty="0">
                <a:solidFill>
                  <a:srgbClr val="C00000"/>
                </a:solidFill>
              </a:rPr>
              <a:t> </a:t>
            </a:r>
            <a:r>
              <a:rPr lang="en-US" sz="2200" dirty="0"/>
              <a:t>the </a:t>
            </a:r>
            <a:r>
              <a:rPr lang="en-US" sz="2200" dirty="0">
                <a:solidFill>
                  <a:srgbClr val="C00000"/>
                </a:solidFill>
              </a:rPr>
              <a:t>false block</a:t>
            </a:r>
            <a:endParaRPr lang="en-US" sz="2200" dirty="0"/>
          </a:p>
          <a:p>
            <a:pPr marL="457200" indent="-457200">
              <a:buFont typeface="+mj-lt"/>
              <a:buAutoNum type="arabicPeriod"/>
            </a:pPr>
            <a:r>
              <a:rPr lang="en-US" sz="2200" dirty="0"/>
              <a:t>When you </a:t>
            </a:r>
            <a:r>
              <a:rPr lang="en-US" sz="2200" dirty="0">
                <a:solidFill>
                  <a:srgbClr val="2C895B"/>
                </a:solidFill>
              </a:rPr>
              <a:t>finish the true block</a:t>
            </a:r>
            <a:r>
              <a:rPr lang="en-US" sz="2200" dirty="0"/>
              <a:t>, you do an </a:t>
            </a:r>
            <a:r>
              <a:rPr lang="en-US" sz="2200" dirty="0">
                <a:solidFill>
                  <a:schemeClr val="accent5"/>
                </a:solidFill>
              </a:rPr>
              <a:t>unconditional branch </a:t>
            </a:r>
            <a:r>
              <a:rPr lang="en-US" sz="2200" dirty="0">
                <a:solidFill>
                  <a:srgbClr val="FF0000"/>
                </a:solidFill>
              </a:rPr>
              <a:t>around </a:t>
            </a:r>
            <a:r>
              <a:rPr lang="en-US" sz="2200" dirty="0">
                <a:solidFill>
                  <a:schemeClr val="tx2"/>
                </a:solidFill>
              </a:rPr>
              <a:t>the</a:t>
            </a:r>
            <a:r>
              <a:rPr lang="en-US" sz="2200" dirty="0">
                <a:solidFill>
                  <a:schemeClr val="accent5"/>
                </a:solidFill>
              </a:rPr>
              <a:t> </a:t>
            </a:r>
            <a:r>
              <a:rPr lang="en-US" sz="2200" dirty="0">
                <a:solidFill>
                  <a:schemeClr val="tx2"/>
                </a:solidFill>
              </a:rPr>
              <a:t>false block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dirty="0">
                <a:solidFill>
                  <a:schemeClr val="tx2"/>
                </a:solidFill>
              </a:rPr>
              <a:t>The </a:t>
            </a:r>
            <a:r>
              <a:rPr lang="en-US" sz="2200" dirty="0">
                <a:solidFill>
                  <a:srgbClr val="FF0000"/>
                </a:solidFill>
              </a:rPr>
              <a:t>false block </a:t>
            </a:r>
            <a:r>
              <a:rPr lang="en-US" sz="2200" i="1" dirty="0">
                <a:solidFill>
                  <a:srgbClr val="2C895B"/>
                </a:solidFill>
              </a:rPr>
              <a:t>falls through </a:t>
            </a:r>
            <a:r>
              <a:rPr lang="en-US" sz="2200" dirty="0">
                <a:solidFill>
                  <a:schemeClr val="tx2"/>
                </a:solidFill>
              </a:rPr>
              <a:t>to the following instructions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3B9562-FFFD-0649-B4D1-5311765C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702" y="-46187"/>
            <a:ext cx="10515600" cy="715294"/>
          </a:xfrm>
        </p:spPr>
        <p:txBody>
          <a:bodyPr/>
          <a:lstStyle/>
          <a:p>
            <a:r>
              <a:rPr lang="en-US" dirty="0"/>
              <a:t>Program Flow: If with an Else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F04A52B-991F-CC46-A791-DA93FC1866F2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B19F94A4-A4B5-8B07-91C7-34C84D50E1A3}"/>
              </a:ext>
            </a:extLst>
          </p:cNvPr>
          <p:cNvSpPr/>
          <p:nvPr/>
        </p:nvSpPr>
        <p:spPr bwMode="auto">
          <a:xfrm>
            <a:off x="7215639" y="374583"/>
            <a:ext cx="4813202" cy="4972288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 err="1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bne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200" dirty="0" err="1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Lelse</a:t>
            </a:r>
            <a:endParaRPr lang="en-US" sz="2200" dirty="0">
              <a:solidFill>
                <a:srgbClr val="00B0F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cond. true block */</a:t>
            </a:r>
          </a:p>
          <a:p>
            <a:endParaRPr lang="en-US" sz="22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</a:t>
            </a:r>
          </a:p>
          <a:p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* Now branch around the</a:t>
            </a:r>
          </a:p>
          <a:p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* condition false block </a:t>
            </a:r>
          </a:p>
          <a:p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*/</a:t>
            </a:r>
          </a:p>
          <a:p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b .</a:t>
            </a:r>
            <a:r>
              <a:rPr lang="en-US" sz="2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endParaRPr lang="en-US" sz="2200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2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Lelse</a:t>
            </a:r>
            <a:endParaRPr lang="en-US" sz="2200" dirty="0">
              <a:solidFill>
                <a:srgbClr val="C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condition false block</a:t>
            </a:r>
          </a:p>
          <a:p>
            <a:r>
              <a:rPr lang="en-US" sz="22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fall through </a:t>
            </a:r>
          </a:p>
          <a:p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mov r1, 4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4413D05-39B3-A5FB-2035-417A994EEAD9}"/>
              </a:ext>
            </a:extLst>
          </p:cNvPr>
          <p:cNvGrpSpPr/>
          <p:nvPr/>
        </p:nvGrpSpPr>
        <p:grpSpPr>
          <a:xfrm>
            <a:off x="9519038" y="198221"/>
            <a:ext cx="2280099" cy="1015663"/>
            <a:chOff x="3332193" y="59757"/>
            <a:chExt cx="2280099" cy="1015663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5080796-6994-EEFC-90C6-0AACCE129A01}"/>
                </a:ext>
              </a:extLst>
            </p:cNvPr>
            <p:cNvSpPr txBox="1"/>
            <p:nvPr/>
          </p:nvSpPr>
          <p:spPr>
            <a:xfrm>
              <a:off x="3809808" y="59757"/>
              <a:ext cx="1802484" cy="101566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If r0 == 5 false</a:t>
              </a:r>
            </a:p>
            <a:p>
              <a:r>
                <a:rPr lang="en-US" sz="2000" dirty="0">
                  <a:solidFill>
                    <a:srgbClr val="F37440"/>
                  </a:solidFill>
                </a:rPr>
                <a:t>then</a:t>
              </a:r>
              <a:r>
                <a:rPr lang="en-US" sz="2000" dirty="0">
                  <a:solidFill>
                    <a:schemeClr val="accent5"/>
                  </a:solidFill>
                </a:rPr>
                <a:t> branch </a:t>
              </a:r>
              <a:r>
                <a:rPr lang="en-US" sz="2000" b="1" i="1" dirty="0">
                  <a:solidFill>
                    <a:schemeClr val="accent5"/>
                  </a:solidFill>
                </a:rPr>
                <a:t>to</a:t>
              </a:r>
              <a:r>
                <a:rPr lang="en-US" sz="2000" dirty="0">
                  <a:solidFill>
                    <a:schemeClr val="accent5"/>
                  </a:solidFill>
                </a:rPr>
                <a:t> </a:t>
              </a:r>
              <a:r>
                <a:rPr lang="en-US" sz="2000" dirty="0">
                  <a:solidFill>
                    <a:srgbClr val="F37440"/>
                  </a:solidFill>
                </a:rPr>
                <a:t>false block</a:t>
              </a:r>
            </a:p>
          </p:txBody>
        </p:sp>
        <p:sp>
          <p:nvSpPr>
            <p:cNvPr id="12" name="Right Brace 11">
              <a:extLst>
                <a:ext uri="{FF2B5EF4-FFF2-40B4-BE49-F238E27FC236}">
                  <a16:creationId xmlns:a16="http://schemas.microsoft.com/office/drawing/2014/main" id="{6B03D187-B5B1-CFF4-D225-7EAD90772CBE}"/>
                </a:ext>
              </a:extLst>
            </p:cNvPr>
            <p:cNvSpPr/>
            <p:nvPr/>
          </p:nvSpPr>
          <p:spPr>
            <a:xfrm>
              <a:off x="3332193" y="399731"/>
              <a:ext cx="498089" cy="626327"/>
            </a:xfrm>
            <a:prstGeom prst="rightBrace">
              <a:avLst/>
            </a:prstGeom>
            <a:ln w="2222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U-Turn Arrow 5">
            <a:extLst>
              <a:ext uri="{FF2B5EF4-FFF2-40B4-BE49-F238E27FC236}">
                <a16:creationId xmlns:a16="http://schemas.microsoft.com/office/drawing/2014/main" id="{AC1DD588-503A-5D7E-C829-3E7A76A8ABEE}"/>
              </a:ext>
            </a:extLst>
          </p:cNvPr>
          <p:cNvSpPr/>
          <p:nvPr/>
        </p:nvSpPr>
        <p:spPr>
          <a:xfrm rot="5400000" flipV="1">
            <a:off x="-79128" y="2063238"/>
            <a:ext cx="1849491" cy="882032"/>
          </a:xfrm>
          <a:prstGeom prst="uturnArrow">
            <a:avLst>
              <a:gd name="adj1" fmla="val 7498"/>
              <a:gd name="adj2" fmla="val 8036"/>
              <a:gd name="adj3" fmla="val 20744"/>
              <a:gd name="adj4" fmla="val 42454"/>
              <a:gd name="adj5" fmla="val 34021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U-Turn Arrow 6">
            <a:extLst>
              <a:ext uri="{FF2B5EF4-FFF2-40B4-BE49-F238E27FC236}">
                <a16:creationId xmlns:a16="http://schemas.microsoft.com/office/drawing/2014/main" id="{E717F658-29D8-9B1A-9125-EE4530B81CCC}"/>
              </a:ext>
            </a:extLst>
          </p:cNvPr>
          <p:cNvSpPr/>
          <p:nvPr/>
        </p:nvSpPr>
        <p:spPr>
          <a:xfrm rot="5400000" flipV="1">
            <a:off x="6138028" y="1916650"/>
            <a:ext cx="2779111" cy="853101"/>
          </a:xfrm>
          <a:prstGeom prst="uturnArrow">
            <a:avLst>
              <a:gd name="adj1" fmla="val 7498"/>
              <a:gd name="adj2" fmla="val 12036"/>
              <a:gd name="adj3" fmla="val 21481"/>
              <a:gd name="adj4" fmla="val 42454"/>
              <a:gd name="adj5" fmla="val 476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U-Turn Arrow 7">
            <a:extLst>
              <a:ext uri="{FF2B5EF4-FFF2-40B4-BE49-F238E27FC236}">
                <a16:creationId xmlns:a16="http://schemas.microsoft.com/office/drawing/2014/main" id="{DC3E4242-5C35-6A31-FA82-D9C5C0774E06}"/>
              </a:ext>
            </a:extLst>
          </p:cNvPr>
          <p:cNvSpPr/>
          <p:nvPr/>
        </p:nvSpPr>
        <p:spPr>
          <a:xfrm rot="5400000" flipV="1">
            <a:off x="6628769" y="3668747"/>
            <a:ext cx="1522573" cy="819644"/>
          </a:xfrm>
          <a:prstGeom prst="uturnArrow">
            <a:avLst>
              <a:gd name="adj1" fmla="val 7498"/>
              <a:gd name="adj2" fmla="val 12036"/>
              <a:gd name="adj3" fmla="val 21481"/>
              <a:gd name="adj4" fmla="val 42454"/>
              <a:gd name="adj5" fmla="val 47621"/>
            </a:avLst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CE46880D-9C7C-B0CF-89B4-E6DE8A8C1FF8}"/>
              </a:ext>
            </a:extLst>
          </p:cNvPr>
          <p:cNvSpPr/>
          <p:nvPr/>
        </p:nvSpPr>
        <p:spPr>
          <a:xfrm rot="5400000">
            <a:off x="8911086" y="4572139"/>
            <a:ext cx="452802" cy="223574"/>
          </a:xfrm>
          <a:prstGeom prst="rightArrow">
            <a:avLst>
              <a:gd name="adj1" fmla="val 26646"/>
              <a:gd name="adj2" fmla="val 4666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U-Turn Arrow 3">
            <a:extLst>
              <a:ext uri="{FF2B5EF4-FFF2-40B4-BE49-F238E27FC236}">
                <a16:creationId xmlns:a16="http://schemas.microsoft.com/office/drawing/2014/main" id="{D132F9B3-6E81-78AA-7F27-CD5268A17B6B}"/>
              </a:ext>
            </a:extLst>
          </p:cNvPr>
          <p:cNvSpPr/>
          <p:nvPr/>
        </p:nvSpPr>
        <p:spPr>
          <a:xfrm rot="5400000" flipV="1">
            <a:off x="-132333" y="1227159"/>
            <a:ext cx="1099436" cy="508450"/>
          </a:xfrm>
          <a:prstGeom prst="uturnArrow">
            <a:avLst>
              <a:gd name="adj1" fmla="val 7498"/>
              <a:gd name="adj2" fmla="val 8036"/>
              <a:gd name="adj3" fmla="val 20744"/>
              <a:gd name="adj4" fmla="val 42454"/>
              <a:gd name="adj5" fmla="val 9703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8672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14" grpId="0"/>
      <p:bldP spid="18" grpId="0" animBg="1"/>
      <p:bldP spid="6" grpId="0" animBg="1"/>
      <p:bldP spid="7" grpId="0" animBg="1"/>
      <p:bldP spid="8" grpId="0" animBg="1"/>
      <p:bldP spid="13" grpId="0" animBg="1"/>
      <p:bldP spid="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F155D-22B5-684C-949C-E4BEB9652B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137" y="325645"/>
            <a:ext cx="10515600" cy="435088"/>
          </a:xfrm>
        </p:spPr>
        <p:txBody>
          <a:bodyPr/>
          <a:lstStyle/>
          <a:p>
            <a:r>
              <a:rPr lang="en-US" dirty="0"/>
              <a:t>If with an Else Examples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77A718D-0869-1944-8B61-C40EA778FF70}"/>
              </a:ext>
            </a:extLst>
          </p:cNvPr>
          <p:cNvSpPr/>
          <p:nvPr/>
        </p:nvSpPr>
        <p:spPr bwMode="auto">
          <a:xfrm>
            <a:off x="723245" y="2061703"/>
            <a:ext cx="4398476" cy="3515439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…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if (</a:t>
            </a:r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 &lt; r1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r>
              <a:rPr lang="en-US" sz="24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r2 = 1;</a:t>
            </a:r>
          </a:p>
          <a:p>
            <a:r>
              <a:rPr lang="en-US" sz="24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// branch around else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} else {</a:t>
            </a:r>
          </a:p>
          <a:p>
            <a:r>
              <a:rPr lang="en-US" sz="24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r2 = 0;</a:t>
            </a:r>
          </a:p>
          <a:p>
            <a:r>
              <a:rPr lang="en-US" sz="24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24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fall through */</a:t>
            </a:r>
          </a:p>
          <a:p>
            <a:r>
              <a:rPr lang="en-US" sz="24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r4 = r2 + r4;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D3DFE33-17F7-184E-960E-4FCDF4683ACA}"/>
              </a:ext>
            </a:extLst>
          </p:cNvPr>
          <p:cNvGrpSpPr/>
          <p:nvPr/>
        </p:nvGrpSpPr>
        <p:grpSpPr>
          <a:xfrm>
            <a:off x="5666082" y="1558374"/>
            <a:ext cx="5302203" cy="4275534"/>
            <a:chOff x="3553852" y="3701040"/>
            <a:chExt cx="5302203" cy="4275534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AA127945-83BD-FE40-B013-ACB3254F8897}"/>
                </a:ext>
              </a:extLst>
            </p:cNvPr>
            <p:cNvSpPr/>
            <p:nvPr/>
          </p:nvSpPr>
          <p:spPr bwMode="auto">
            <a:xfrm>
              <a:off x="4404265" y="3701040"/>
              <a:ext cx="4451790" cy="4275534"/>
            </a:xfrm>
            <a:prstGeom prst="roundRect">
              <a:avLst>
                <a:gd name="adj" fmla="val 5733"/>
              </a:avLst>
            </a:prstGeom>
            <a:solidFill>
              <a:schemeClr val="bg1">
                <a:lumMod val="95000"/>
              </a:schemeClr>
            </a:solidFill>
            <a:ln w="25400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lvl="1"/>
              <a:r>
                <a:rPr lang="en-US" sz="24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r>
                <a:rPr lang="en-US" sz="2400" dirty="0" err="1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cmp</a:t>
              </a:r>
              <a:r>
                <a:rPr lang="en-US" sz="24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r0, r1</a:t>
              </a:r>
            </a:p>
            <a:p>
              <a:pPr lvl="1"/>
              <a:r>
                <a:rPr lang="en-US" sz="24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r>
                <a:rPr lang="en-US" sz="2400" dirty="0" err="1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bge</a:t>
              </a:r>
              <a:r>
                <a:rPr lang="en-US" sz="24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.</a:t>
              </a:r>
              <a:r>
                <a:rPr lang="en-US" sz="2400" dirty="0" err="1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Lelse</a:t>
              </a:r>
              <a:endParaRPr lang="en-US" sz="24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lvl="1"/>
              <a:endPara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lvl="1"/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r>
                <a:rPr lang="en-US" sz="24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mov r2, 1</a:t>
              </a:r>
            </a:p>
            <a:p>
              <a:pPr lvl="1"/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   b </a:t>
              </a:r>
              <a:r>
                <a:rPr lang="en-US" sz="24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sz="2400" dirty="0" err="1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Lendif</a:t>
              </a:r>
              <a:endParaRPr lang="en-US" sz="24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4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sz="2400" dirty="0" err="1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Lelse</a:t>
              </a:r>
              <a:r>
                <a:rPr lang="en-US" sz="24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 </a:t>
              </a:r>
            </a:p>
            <a:p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	</a:t>
              </a:r>
              <a:r>
                <a:rPr lang="en-US" sz="24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mov   r2, 0</a:t>
              </a:r>
            </a:p>
            <a:p>
              <a:r>
                <a:rPr lang="en-US" sz="24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/* fall through */</a:t>
              </a:r>
            </a:p>
            <a:p>
              <a:endParaRPr lang="en-US" sz="24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4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sz="2400" dirty="0" err="1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Lendif</a:t>
              </a:r>
              <a:r>
                <a:rPr lang="en-US" sz="24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</a:t>
              </a:r>
            </a:p>
            <a:p>
              <a:r>
                <a:rPr lang="en-US" sz="24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	add   r4, r2, r4</a:t>
              </a:r>
            </a:p>
          </p:txBody>
        </p:sp>
        <p:sp>
          <p:nvSpPr>
            <p:cNvPr id="11" name="Right Arrow 10">
              <a:extLst>
                <a:ext uri="{FF2B5EF4-FFF2-40B4-BE49-F238E27FC236}">
                  <a16:creationId xmlns:a16="http://schemas.microsoft.com/office/drawing/2014/main" id="{A22DA284-AC15-D44E-80CF-F24B40A9E505}"/>
                </a:ext>
              </a:extLst>
            </p:cNvPr>
            <p:cNvSpPr/>
            <p:nvPr/>
          </p:nvSpPr>
          <p:spPr>
            <a:xfrm>
              <a:off x="3553852" y="5153070"/>
              <a:ext cx="543492" cy="64719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2B6E769A-DCFC-0C4F-983F-375DFEA0684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0EA1C462-E076-D8F8-E975-7270C69D7CFC}"/>
              </a:ext>
            </a:extLst>
          </p:cNvPr>
          <p:cNvSpPr/>
          <p:nvPr/>
        </p:nvSpPr>
        <p:spPr>
          <a:xfrm rot="5400000">
            <a:off x="8602341" y="4604168"/>
            <a:ext cx="420412" cy="4608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3685796-13D8-3FAB-6C85-F3CD9DE831E6}"/>
              </a:ext>
            </a:extLst>
          </p:cNvPr>
          <p:cNvGrpSpPr/>
          <p:nvPr/>
        </p:nvGrpSpPr>
        <p:grpSpPr>
          <a:xfrm>
            <a:off x="9431073" y="1221058"/>
            <a:ext cx="2269089" cy="1214106"/>
            <a:chOff x="3332193" y="-188048"/>
            <a:chExt cx="2269089" cy="1214106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39DFA96-7698-1283-516E-1A565EB3922B}"/>
                </a:ext>
              </a:extLst>
            </p:cNvPr>
            <p:cNvSpPr txBox="1"/>
            <p:nvPr/>
          </p:nvSpPr>
          <p:spPr>
            <a:xfrm>
              <a:off x="3798798" y="-188048"/>
              <a:ext cx="1802484" cy="101566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If r0 &lt; r1 false</a:t>
              </a:r>
            </a:p>
            <a:p>
              <a:r>
                <a:rPr lang="en-US" sz="2000" dirty="0">
                  <a:solidFill>
                    <a:srgbClr val="F37440"/>
                  </a:solidFill>
                </a:rPr>
                <a:t>then</a:t>
              </a:r>
              <a:r>
                <a:rPr lang="en-US" sz="2000" dirty="0">
                  <a:solidFill>
                    <a:schemeClr val="accent5"/>
                  </a:solidFill>
                </a:rPr>
                <a:t> branch </a:t>
              </a:r>
              <a:r>
                <a:rPr lang="en-US" sz="2000" b="1" i="1" dirty="0">
                  <a:solidFill>
                    <a:schemeClr val="accent5"/>
                  </a:solidFill>
                </a:rPr>
                <a:t>to</a:t>
              </a:r>
              <a:r>
                <a:rPr lang="en-US" sz="2000" dirty="0">
                  <a:solidFill>
                    <a:schemeClr val="accent5"/>
                  </a:solidFill>
                </a:rPr>
                <a:t> </a:t>
              </a:r>
              <a:r>
                <a:rPr lang="en-US" sz="2000" dirty="0">
                  <a:solidFill>
                    <a:srgbClr val="2C895B"/>
                  </a:solidFill>
                </a:rPr>
                <a:t>false block</a:t>
              </a:r>
            </a:p>
          </p:txBody>
        </p:sp>
        <p:sp>
          <p:nvSpPr>
            <p:cNvPr id="17" name="Right Brace 16">
              <a:extLst>
                <a:ext uri="{FF2B5EF4-FFF2-40B4-BE49-F238E27FC236}">
                  <a16:creationId xmlns:a16="http://schemas.microsoft.com/office/drawing/2014/main" id="{AB909E52-10BD-5DAF-093C-4ABF370719DB}"/>
                </a:ext>
              </a:extLst>
            </p:cNvPr>
            <p:cNvSpPr/>
            <p:nvPr/>
          </p:nvSpPr>
          <p:spPr>
            <a:xfrm>
              <a:off x="3332193" y="399731"/>
              <a:ext cx="498089" cy="626327"/>
            </a:xfrm>
            <a:prstGeom prst="rightBrace">
              <a:avLst/>
            </a:prstGeom>
            <a:ln w="2222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DFC8E3D-760D-A22A-D37D-E9E1C9085B04}"/>
              </a:ext>
            </a:extLst>
          </p:cNvPr>
          <p:cNvGrpSpPr/>
          <p:nvPr/>
        </p:nvGrpSpPr>
        <p:grpSpPr>
          <a:xfrm>
            <a:off x="1140079" y="1221058"/>
            <a:ext cx="2512014" cy="1287762"/>
            <a:chOff x="466367" y="-718962"/>
            <a:chExt cx="2512014" cy="128776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0DC0117-1B81-6B12-3C2A-64B1629BE079}"/>
                </a:ext>
              </a:extLst>
            </p:cNvPr>
            <p:cNvSpPr txBox="1"/>
            <p:nvPr/>
          </p:nvSpPr>
          <p:spPr>
            <a:xfrm>
              <a:off x="466367" y="-718962"/>
              <a:ext cx="2512014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Branch condition</a:t>
              </a:r>
            </a:p>
            <a:p>
              <a:r>
                <a:rPr lang="en-US" sz="2000" dirty="0">
                  <a:solidFill>
                    <a:schemeClr val="accent1"/>
                  </a:solidFill>
                </a:rPr>
                <a:t>Test (</a:t>
              </a:r>
              <a:r>
                <a:rPr lang="en-US" sz="2000" dirty="0">
                  <a:solidFill>
                    <a:srgbClr val="FF0000"/>
                  </a:solidFill>
                </a:rPr>
                <a:t>branch guard</a:t>
              </a:r>
              <a:r>
                <a:rPr lang="en-US" sz="2000" dirty="0">
                  <a:solidFill>
                    <a:schemeClr val="accent1"/>
                  </a:solidFill>
                </a:rPr>
                <a:t>)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20" name="Up Arrow 19">
              <a:extLst>
                <a:ext uri="{FF2B5EF4-FFF2-40B4-BE49-F238E27FC236}">
                  <a16:creationId xmlns:a16="http://schemas.microsoft.com/office/drawing/2014/main" id="{A1E570A8-A968-D867-7A80-6D7861E006CD}"/>
                </a:ext>
              </a:extLst>
            </p:cNvPr>
            <p:cNvSpPr/>
            <p:nvPr/>
          </p:nvSpPr>
          <p:spPr>
            <a:xfrm rot="10800000">
              <a:off x="1434153" y="36823"/>
              <a:ext cx="115585" cy="531977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906235B-EA29-D59F-7AF9-717465A7D5CA}"/>
              </a:ext>
            </a:extLst>
          </p:cNvPr>
          <p:cNvGrpSpPr/>
          <p:nvPr/>
        </p:nvGrpSpPr>
        <p:grpSpPr>
          <a:xfrm>
            <a:off x="9241156" y="2568040"/>
            <a:ext cx="2123448" cy="707886"/>
            <a:chOff x="444793" y="-1336048"/>
            <a:chExt cx="2123448" cy="707886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65A6B47-0BB5-1641-D0D5-2EF4449A75D7}"/>
                </a:ext>
              </a:extLst>
            </p:cNvPr>
            <p:cNvSpPr txBox="1"/>
            <p:nvPr/>
          </p:nvSpPr>
          <p:spPr>
            <a:xfrm>
              <a:off x="1180911" y="-1336048"/>
              <a:ext cx="1387330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rgbClr val="2C895B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2C895B"/>
                  </a:solidFill>
                </a:rPr>
                <a:t>condition true block</a:t>
              </a:r>
            </a:p>
          </p:txBody>
        </p:sp>
        <p:sp>
          <p:nvSpPr>
            <p:cNvPr id="23" name="Up Arrow 22">
              <a:extLst>
                <a:ext uri="{FF2B5EF4-FFF2-40B4-BE49-F238E27FC236}">
                  <a16:creationId xmlns:a16="http://schemas.microsoft.com/office/drawing/2014/main" id="{866F9EFB-BEF4-3109-D1FF-5031AA1BD8BE}"/>
                </a:ext>
              </a:extLst>
            </p:cNvPr>
            <p:cNvSpPr/>
            <p:nvPr/>
          </p:nvSpPr>
          <p:spPr>
            <a:xfrm rot="16200000">
              <a:off x="721318" y="-1260394"/>
              <a:ext cx="165098" cy="718148"/>
            </a:xfrm>
            <a:prstGeom prst="upArrow">
              <a:avLst/>
            </a:prstGeom>
            <a:solidFill>
              <a:srgbClr val="2C895B"/>
            </a:solidFill>
            <a:ln>
              <a:solidFill>
                <a:srgbClr val="2C895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E6282FD-EB61-29E3-EC89-81E865E6E3D1}"/>
              </a:ext>
            </a:extLst>
          </p:cNvPr>
          <p:cNvGrpSpPr/>
          <p:nvPr/>
        </p:nvGrpSpPr>
        <p:grpSpPr>
          <a:xfrm>
            <a:off x="9600230" y="3582075"/>
            <a:ext cx="2126104" cy="707886"/>
            <a:chOff x="-114366" y="-1525952"/>
            <a:chExt cx="2126104" cy="707886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47BAC6B-963E-5E64-A7E5-1F6120137CD6}"/>
                </a:ext>
              </a:extLst>
            </p:cNvPr>
            <p:cNvSpPr txBox="1"/>
            <p:nvPr/>
          </p:nvSpPr>
          <p:spPr>
            <a:xfrm>
              <a:off x="624408" y="-1525952"/>
              <a:ext cx="1387330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condition false block</a:t>
              </a:r>
            </a:p>
          </p:txBody>
        </p:sp>
        <p:sp>
          <p:nvSpPr>
            <p:cNvPr id="26" name="Up Arrow 25">
              <a:extLst>
                <a:ext uri="{FF2B5EF4-FFF2-40B4-BE49-F238E27FC236}">
                  <a16:creationId xmlns:a16="http://schemas.microsoft.com/office/drawing/2014/main" id="{98427DD5-A7AE-E450-666B-0CF048326066}"/>
                </a:ext>
              </a:extLst>
            </p:cNvPr>
            <p:cNvSpPr/>
            <p:nvPr/>
          </p:nvSpPr>
          <p:spPr>
            <a:xfrm rot="16200000">
              <a:off x="162159" y="-1393534"/>
              <a:ext cx="165098" cy="718148"/>
            </a:xfrm>
            <a:prstGeom prst="upArrow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7" name="U-Turn Arrow 26">
            <a:extLst>
              <a:ext uri="{FF2B5EF4-FFF2-40B4-BE49-F238E27FC236}">
                <a16:creationId xmlns:a16="http://schemas.microsoft.com/office/drawing/2014/main" id="{E8ED879D-CBEF-9ECA-754D-1364BD40C9EE}"/>
              </a:ext>
            </a:extLst>
          </p:cNvPr>
          <p:cNvSpPr/>
          <p:nvPr/>
        </p:nvSpPr>
        <p:spPr>
          <a:xfrm rot="5400000" flipV="1">
            <a:off x="-31644" y="3932420"/>
            <a:ext cx="1910952" cy="916331"/>
          </a:xfrm>
          <a:prstGeom prst="uturnArrow">
            <a:avLst>
              <a:gd name="adj1" fmla="val 4865"/>
              <a:gd name="adj2" fmla="val 6539"/>
              <a:gd name="adj3" fmla="val 20789"/>
              <a:gd name="adj4" fmla="val 42454"/>
              <a:gd name="adj5" fmla="val 4562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Down Arrow 27">
            <a:extLst>
              <a:ext uri="{FF2B5EF4-FFF2-40B4-BE49-F238E27FC236}">
                <a16:creationId xmlns:a16="http://schemas.microsoft.com/office/drawing/2014/main" id="{6E7B30F0-7EAA-DE7E-4254-762ECFD9AB5D}"/>
              </a:ext>
            </a:extLst>
          </p:cNvPr>
          <p:cNvSpPr/>
          <p:nvPr/>
        </p:nvSpPr>
        <p:spPr>
          <a:xfrm>
            <a:off x="2234599" y="4721789"/>
            <a:ext cx="220133" cy="42333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U-Turn Arrow 6">
            <a:extLst>
              <a:ext uri="{FF2B5EF4-FFF2-40B4-BE49-F238E27FC236}">
                <a16:creationId xmlns:a16="http://schemas.microsoft.com/office/drawing/2014/main" id="{DE71D308-BCA0-E6B8-4AD8-A69A9D7072A3}"/>
              </a:ext>
            </a:extLst>
          </p:cNvPr>
          <p:cNvSpPr/>
          <p:nvPr/>
        </p:nvSpPr>
        <p:spPr>
          <a:xfrm rot="5400000" flipV="1">
            <a:off x="6228539" y="2360096"/>
            <a:ext cx="1514835" cy="1268087"/>
          </a:xfrm>
          <a:prstGeom prst="uturnArrow">
            <a:avLst>
              <a:gd name="adj1" fmla="val 4865"/>
              <a:gd name="adj2" fmla="val 6539"/>
              <a:gd name="adj3" fmla="val 20789"/>
              <a:gd name="adj4" fmla="val 42454"/>
              <a:gd name="adj5" fmla="val 3542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0" name="U-Turn Arrow 29">
            <a:extLst>
              <a:ext uri="{FF2B5EF4-FFF2-40B4-BE49-F238E27FC236}">
                <a16:creationId xmlns:a16="http://schemas.microsoft.com/office/drawing/2014/main" id="{AB0AF67E-52F5-52F9-E7B1-45D37ECD624C}"/>
              </a:ext>
            </a:extLst>
          </p:cNvPr>
          <p:cNvSpPr/>
          <p:nvPr/>
        </p:nvSpPr>
        <p:spPr>
          <a:xfrm rot="5400000" flipV="1">
            <a:off x="5857809" y="3659147"/>
            <a:ext cx="2012870" cy="1268087"/>
          </a:xfrm>
          <a:prstGeom prst="uturnArrow">
            <a:avLst>
              <a:gd name="adj1" fmla="val 4865"/>
              <a:gd name="adj2" fmla="val 6539"/>
              <a:gd name="adj3" fmla="val 20789"/>
              <a:gd name="adj4" fmla="val 42454"/>
              <a:gd name="adj5" fmla="val 35428"/>
            </a:avLst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5188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 animBg="1"/>
      <p:bldP spid="27" grpId="0" animBg="1"/>
      <p:bldP spid="28" grpId="0" animBg="1"/>
      <p:bldP spid="7" grpId="0" animBg="1"/>
      <p:bldP spid="3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F155D-22B5-684C-949C-E4BEB9652B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272" y="217108"/>
            <a:ext cx="10515600" cy="435088"/>
          </a:xfrm>
        </p:spPr>
        <p:txBody>
          <a:bodyPr/>
          <a:lstStyle/>
          <a:p>
            <a:r>
              <a:rPr lang="en-US" dirty="0"/>
              <a:t>If with an Else Block order: All These Are Equivalent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77A718D-0869-1944-8B61-C40EA778FF70}"/>
              </a:ext>
            </a:extLst>
          </p:cNvPr>
          <p:cNvSpPr/>
          <p:nvPr/>
        </p:nvSpPr>
        <p:spPr bwMode="auto">
          <a:xfrm>
            <a:off x="814769" y="807893"/>
            <a:ext cx="4667824" cy="2882027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if (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 </a:t>
            </a: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r1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2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r2 = 1;</a:t>
            </a:r>
          </a:p>
          <a:p>
            <a:r>
              <a:rPr lang="en-US" sz="22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// now branch around else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} else {</a:t>
            </a:r>
          </a:p>
          <a:p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r2 = 0;</a:t>
            </a:r>
          </a:p>
          <a:p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/* fall through */</a:t>
            </a:r>
          </a:p>
          <a:p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r4 = r2 + r4;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6E769A-DCFC-0C4F-983F-375DFEA0684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27" name="U-Turn Arrow 26">
            <a:extLst>
              <a:ext uri="{FF2B5EF4-FFF2-40B4-BE49-F238E27FC236}">
                <a16:creationId xmlns:a16="http://schemas.microsoft.com/office/drawing/2014/main" id="{A7D109C1-0978-4DFC-E617-088ECD097DBA}"/>
              </a:ext>
            </a:extLst>
          </p:cNvPr>
          <p:cNvSpPr/>
          <p:nvPr/>
        </p:nvSpPr>
        <p:spPr>
          <a:xfrm rot="5400000" flipV="1">
            <a:off x="39015" y="2103699"/>
            <a:ext cx="1787996" cy="985329"/>
          </a:xfrm>
          <a:prstGeom prst="uturnArrow">
            <a:avLst>
              <a:gd name="adj1" fmla="val 4865"/>
              <a:gd name="adj2" fmla="val 6539"/>
              <a:gd name="adj3" fmla="val 20789"/>
              <a:gd name="adj4" fmla="val 42454"/>
              <a:gd name="adj5" fmla="val 3591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Down Arrow 2">
            <a:extLst>
              <a:ext uri="{FF2B5EF4-FFF2-40B4-BE49-F238E27FC236}">
                <a16:creationId xmlns:a16="http://schemas.microsoft.com/office/drawing/2014/main" id="{F8E11D0D-06F3-5B6D-8E0D-93A3A28C30DE}"/>
              </a:ext>
            </a:extLst>
          </p:cNvPr>
          <p:cNvSpPr/>
          <p:nvPr/>
        </p:nvSpPr>
        <p:spPr>
          <a:xfrm>
            <a:off x="2177299" y="2879233"/>
            <a:ext cx="220133" cy="42333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0427A2C-75FF-E6AA-0FF0-184AB154D752}"/>
              </a:ext>
            </a:extLst>
          </p:cNvPr>
          <p:cNvGrpSpPr/>
          <p:nvPr/>
        </p:nvGrpSpPr>
        <p:grpSpPr>
          <a:xfrm>
            <a:off x="6496815" y="762333"/>
            <a:ext cx="5557360" cy="2882027"/>
            <a:chOff x="5884798" y="811792"/>
            <a:chExt cx="5557360" cy="2882027"/>
          </a:xfrm>
        </p:grpSpPr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256033C4-4F24-2845-B5EC-1937E6CCB5D0}"/>
                </a:ext>
              </a:extLst>
            </p:cNvPr>
            <p:cNvSpPr/>
            <p:nvPr/>
          </p:nvSpPr>
          <p:spPr bwMode="auto">
            <a:xfrm>
              <a:off x="6259218" y="811792"/>
              <a:ext cx="5182940" cy="2882027"/>
            </a:xfrm>
            <a:prstGeom prst="roundRect">
              <a:avLst>
                <a:gd name="adj" fmla="val 5733"/>
              </a:avLst>
            </a:prstGeom>
            <a:solidFill>
              <a:schemeClr val="bg1">
                <a:lumMod val="95000"/>
              </a:schemeClr>
            </a:solidFill>
            <a:ln w="25400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if (</a:t>
              </a:r>
              <a:r>
                <a:rPr lang="en-US" sz="22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r0 </a:t>
              </a:r>
              <a:r>
                <a:rPr lang="en-US" sz="22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&gt;=</a:t>
              </a:r>
              <a:r>
                <a:rPr lang="en-US" sz="22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r1</a:t>
              </a:r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) {</a:t>
              </a:r>
            </a:p>
            <a:p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22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22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r2 = 0;</a:t>
              </a:r>
            </a:p>
            <a:p>
              <a:r>
                <a:rPr lang="en-US" sz="22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</a:t>
              </a:r>
              <a:r>
                <a:rPr lang="en-US" sz="22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// now branch around else</a:t>
              </a:r>
            </a:p>
            <a:p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} else {</a:t>
              </a:r>
            </a:p>
            <a:p>
              <a:r>
                <a:rPr lang="en-US" sz="22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r>
                <a:rPr lang="en-US" sz="22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r2 = 1;</a:t>
              </a:r>
            </a:p>
            <a:p>
              <a:r>
                <a:rPr lang="en-US" sz="22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r>
                <a:rPr lang="en-US" sz="2200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/* fall through */</a:t>
              </a:r>
            </a:p>
            <a:p>
              <a:r>
                <a:rPr lang="en-US" sz="22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}</a:t>
              </a:r>
              <a:endParaRPr lang="en-US" sz="22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2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r4 = r2 + r4;</a:t>
              </a:r>
            </a:p>
          </p:txBody>
        </p:sp>
        <p:sp>
          <p:nvSpPr>
            <p:cNvPr id="31" name="U-Turn Arrow 30">
              <a:extLst>
                <a:ext uri="{FF2B5EF4-FFF2-40B4-BE49-F238E27FC236}">
                  <a16:creationId xmlns:a16="http://schemas.microsoft.com/office/drawing/2014/main" id="{155DA7E0-6C83-CA18-CC48-CAB134D31998}"/>
                </a:ext>
              </a:extLst>
            </p:cNvPr>
            <p:cNvSpPr/>
            <p:nvPr/>
          </p:nvSpPr>
          <p:spPr>
            <a:xfrm rot="5400000" flipV="1">
              <a:off x="5609510" y="1981553"/>
              <a:ext cx="1787996" cy="1237420"/>
            </a:xfrm>
            <a:prstGeom prst="uturnArrow">
              <a:avLst>
                <a:gd name="adj1" fmla="val 4865"/>
                <a:gd name="adj2" fmla="val 6539"/>
                <a:gd name="adj3" fmla="val 20789"/>
                <a:gd name="adj4" fmla="val 42454"/>
                <a:gd name="adj5" fmla="val 3591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2" name="Down Arrow 31">
              <a:extLst>
                <a:ext uri="{FF2B5EF4-FFF2-40B4-BE49-F238E27FC236}">
                  <a16:creationId xmlns:a16="http://schemas.microsoft.com/office/drawing/2014/main" id="{99904324-FC6E-CFA4-E66C-DEF7FA79B7F5}"/>
                </a:ext>
              </a:extLst>
            </p:cNvPr>
            <p:cNvSpPr/>
            <p:nvPr/>
          </p:nvSpPr>
          <p:spPr>
            <a:xfrm>
              <a:off x="7759574" y="2879233"/>
              <a:ext cx="220133" cy="423333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CECEA03-E3DC-0038-76CC-A1949140B6BB}"/>
              </a:ext>
            </a:extLst>
          </p:cNvPr>
          <p:cNvGrpSpPr/>
          <p:nvPr/>
        </p:nvGrpSpPr>
        <p:grpSpPr>
          <a:xfrm>
            <a:off x="6574812" y="3796158"/>
            <a:ext cx="5479362" cy="2945368"/>
            <a:chOff x="5962795" y="3845617"/>
            <a:chExt cx="5479362" cy="2945368"/>
          </a:xfrm>
        </p:grpSpPr>
        <p:sp>
          <p:nvSpPr>
            <p:cNvPr id="33" name="Rounded Rectangle 32">
              <a:extLst>
                <a:ext uri="{FF2B5EF4-FFF2-40B4-BE49-F238E27FC236}">
                  <a16:creationId xmlns:a16="http://schemas.microsoft.com/office/drawing/2014/main" id="{0BF376BE-8221-1756-B38D-EC63868B75A8}"/>
                </a:ext>
              </a:extLst>
            </p:cNvPr>
            <p:cNvSpPr/>
            <p:nvPr/>
          </p:nvSpPr>
          <p:spPr bwMode="auto">
            <a:xfrm>
              <a:off x="6382842" y="3845617"/>
              <a:ext cx="5059315" cy="2945368"/>
            </a:xfrm>
            <a:prstGeom prst="roundRect">
              <a:avLst>
                <a:gd name="adj" fmla="val 5733"/>
              </a:avLst>
            </a:prstGeom>
            <a:solidFill>
              <a:schemeClr val="bg1">
                <a:lumMod val="95000"/>
              </a:schemeClr>
            </a:solidFill>
            <a:ln w="25400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lvl="1"/>
              <a:r>
                <a:rPr lang="en-US" sz="20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r>
                <a:rPr lang="en-US" sz="2000" dirty="0" err="1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cmp</a:t>
              </a:r>
              <a:r>
                <a:rPr lang="en-US" sz="20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r0, r1</a:t>
              </a:r>
            </a:p>
            <a:p>
              <a:pPr lvl="1"/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r>
                <a:rPr lang="en-US" sz="2000" dirty="0" err="1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blt</a:t>
              </a: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sz="2000" dirty="0" err="1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Lelse</a:t>
              </a:r>
              <a:endPara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	mov   r2, 0</a:t>
              </a:r>
            </a:p>
            <a:p>
              <a:pPr lvl="1"/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  b </a:t>
              </a:r>
              <a:r>
                <a:rPr lang="en-US" sz="20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sz="2000" dirty="0" err="1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Lendif</a:t>
              </a:r>
              <a:r>
                <a:rPr lang="en-US" sz="20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// around else</a:t>
              </a:r>
              <a:endParaRPr lang="en-US" sz="20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0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sz="2000" dirty="0" err="1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Lelse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 </a:t>
              </a:r>
            </a:p>
            <a:p>
              <a:pPr lvl="1"/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	</a:t>
              </a:r>
              <a:r>
                <a:rPr lang="en-US" sz="20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mov r2, 1</a:t>
              </a:r>
            </a:p>
            <a:p>
              <a:r>
                <a:rPr lang="en-US" sz="20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</a:t>
              </a:r>
              <a:r>
                <a:rPr lang="en-US" sz="2000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/* fall through */</a:t>
              </a:r>
            </a:p>
            <a:p>
              <a:r>
                <a:rPr lang="en-US" sz="20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sz="2000" dirty="0" err="1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Lendif</a:t>
              </a:r>
              <a:r>
                <a:rPr lang="en-US" sz="20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</a:t>
              </a:r>
            </a:p>
            <a:p>
              <a:r>
                <a:rPr lang="en-US" sz="20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	add   r4, r2, r4</a:t>
              </a:r>
            </a:p>
          </p:txBody>
        </p:sp>
        <p:sp>
          <p:nvSpPr>
            <p:cNvPr id="35" name="Down Arrow 34">
              <a:extLst>
                <a:ext uri="{FF2B5EF4-FFF2-40B4-BE49-F238E27FC236}">
                  <a16:creationId xmlns:a16="http://schemas.microsoft.com/office/drawing/2014/main" id="{4F1275BE-FB05-C3C7-EAFE-334D08AD20BF}"/>
                </a:ext>
              </a:extLst>
            </p:cNvPr>
            <p:cNvSpPr/>
            <p:nvPr/>
          </p:nvSpPr>
          <p:spPr>
            <a:xfrm>
              <a:off x="8673131" y="6024931"/>
              <a:ext cx="220133" cy="423333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U-Turn Arrow 35">
              <a:extLst>
                <a:ext uri="{FF2B5EF4-FFF2-40B4-BE49-F238E27FC236}">
                  <a16:creationId xmlns:a16="http://schemas.microsoft.com/office/drawing/2014/main" id="{4CD67723-6832-9D02-17AF-C827E9200409}"/>
                </a:ext>
              </a:extLst>
            </p:cNvPr>
            <p:cNvSpPr/>
            <p:nvPr/>
          </p:nvSpPr>
          <p:spPr>
            <a:xfrm rot="5400000" flipV="1">
              <a:off x="5815959" y="5165998"/>
              <a:ext cx="1531091" cy="1237420"/>
            </a:xfrm>
            <a:prstGeom prst="uturnArrow">
              <a:avLst>
                <a:gd name="adj1" fmla="val 4865"/>
                <a:gd name="adj2" fmla="val 6539"/>
                <a:gd name="adj3" fmla="val 20789"/>
                <a:gd name="adj4" fmla="val 42454"/>
                <a:gd name="adj5" fmla="val 9709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8" name="U-Turn Arrow 37">
              <a:extLst>
                <a:ext uri="{FF2B5EF4-FFF2-40B4-BE49-F238E27FC236}">
                  <a16:creationId xmlns:a16="http://schemas.microsoft.com/office/drawing/2014/main" id="{60BB74E0-74C4-3A6E-0899-8D74DDE534B3}"/>
                </a:ext>
              </a:extLst>
            </p:cNvPr>
            <p:cNvSpPr/>
            <p:nvPr/>
          </p:nvSpPr>
          <p:spPr>
            <a:xfrm rot="5400000" flipV="1">
              <a:off x="6314318" y="4311601"/>
              <a:ext cx="1007860" cy="1118054"/>
            </a:xfrm>
            <a:prstGeom prst="uturnArrow">
              <a:avLst>
                <a:gd name="adj1" fmla="val 4865"/>
                <a:gd name="adj2" fmla="val 6539"/>
                <a:gd name="adj3" fmla="val 20789"/>
                <a:gd name="adj4" fmla="val 42454"/>
                <a:gd name="adj5" fmla="val 34314"/>
              </a:avLst>
            </a:prstGeom>
            <a:solidFill>
              <a:srgbClr val="2C895B"/>
            </a:solidFill>
            <a:ln>
              <a:solidFill>
                <a:srgbClr val="2C895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B938ADB-13FA-5D38-A041-9FD26FF7C72A}"/>
              </a:ext>
            </a:extLst>
          </p:cNvPr>
          <p:cNvGrpSpPr/>
          <p:nvPr/>
        </p:nvGrpSpPr>
        <p:grpSpPr>
          <a:xfrm>
            <a:off x="251650" y="3845617"/>
            <a:ext cx="4945492" cy="2952166"/>
            <a:chOff x="251650" y="3845617"/>
            <a:chExt cx="4945492" cy="2952166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AA127945-83BD-FE40-B013-ACB3254F8897}"/>
                </a:ext>
              </a:extLst>
            </p:cNvPr>
            <p:cNvSpPr/>
            <p:nvPr/>
          </p:nvSpPr>
          <p:spPr bwMode="auto">
            <a:xfrm>
              <a:off x="531272" y="3845617"/>
              <a:ext cx="4451790" cy="2945368"/>
            </a:xfrm>
            <a:prstGeom prst="roundRect">
              <a:avLst>
                <a:gd name="adj" fmla="val 5733"/>
              </a:avLst>
            </a:prstGeom>
            <a:solidFill>
              <a:schemeClr val="bg1">
                <a:lumMod val="95000"/>
              </a:schemeClr>
            </a:solidFill>
            <a:ln w="25400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lvl="1"/>
              <a:r>
                <a:rPr lang="en-US" sz="20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r>
                <a:rPr lang="en-US" sz="2000" dirty="0" err="1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cmp</a:t>
              </a:r>
              <a:r>
                <a:rPr lang="en-US" sz="20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r0, r1</a:t>
              </a:r>
            </a:p>
            <a:p>
              <a:pPr lvl="1"/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r>
                <a:rPr lang="en-US" sz="2000" dirty="0" err="1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bge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.</a:t>
              </a:r>
              <a:r>
                <a:rPr lang="en-US" sz="2000" dirty="0" err="1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Lelse</a:t>
              </a:r>
              <a:endPara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lvl="1"/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r>
                <a:rPr lang="en-US" sz="20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mov r2, 1</a:t>
              </a:r>
            </a:p>
            <a:p>
              <a:pPr lvl="1"/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  b </a:t>
              </a:r>
              <a:r>
                <a:rPr lang="en-US" sz="20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sz="2000" dirty="0" err="1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Lendif</a:t>
              </a:r>
              <a:endParaRPr lang="en-US" sz="20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0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sz="2000" dirty="0" err="1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Lelse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 </a:t>
              </a:r>
            </a:p>
            <a:p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	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mov   r2, 0</a:t>
              </a:r>
            </a:p>
            <a:p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/* fall through */</a:t>
              </a:r>
            </a:p>
            <a:p>
              <a:r>
                <a:rPr lang="en-US" sz="20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sz="2000" dirty="0" err="1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Lendif</a:t>
              </a:r>
              <a:r>
                <a:rPr lang="en-US" sz="20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</a:t>
              </a:r>
            </a:p>
            <a:p>
              <a:r>
                <a:rPr lang="en-US" sz="20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	add   r4, r2, r4</a:t>
              </a:r>
            </a:p>
          </p:txBody>
        </p:sp>
        <p:sp>
          <p:nvSpPr>
            <p:cNvPr id="29" name="Down Arrow 28">
              <a:extLst>
                <a:ext uri="{FF2B5EF4-FFF2-40B4-BE49-F238E27FC236}">
                  <a16:creationId xmlns:a16="http://schemas.microsoft.com/office/drawing/2014/main" id="{3643EBAC-EA3F-7DB5-F811-F43D1D6F26EF}"/>
                </a:ext>
              </a:extLst>
            </p:cNvPr>
            <p:cNvSpPr/>
            <p:nvPr/>
          </p:nvSpPr>
          <p:spPr>
            <a:xfrm>
              <a:off x="2493510" y="6042181"/>
              <a:ext cx="220133" cy="423333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U-Turn Arrow 36">
              <a:extLst>
                <a:ext uri="{FF2B5EF4-FFF2-40B4-BE49-F238E27FC236}">
                  <a16:creationId xmlns:a16="http://schemas.microsoft.com/office/drawing/2014/main" id="{A0849286-90EE-EF41-222F-D733A9BBA2A9}"/>
                </a:ext>
              </a:extLst>
            </p:cNvPr>
            <p:cNvSpPr/>
            <p:nvPr/>
          </p:nvSpPr>
          <p:spPr>
            <a:xfrm rot="5400000">
              <a:off x="2943517" y="4508360"/>
              <a:ext cx="1251270" cy="1047468"/>
            </a:xfrm>
            <a:prstGeom prst="uturnArrow">
              <a:avLst>
                <a:gd name="adj1" fmla="val 4865"/>
                <a:gd name="adj2" fmla="val 6539"/>
                <a:gd name="adj3" fmla="val 20789"/>
                <a:gd name="adj4" fmla="val 42454"/>
                <a:gd name="adj5" fmla="val 77382"/>
              </a:avLst>
            </a:prstGeom>
            <a:solidFill>
              <a:srgbClr val="2C895B"/>
            </a:solidFill>
            <a:ln>
              <a:solidFill>
                <a:srgbClr val="2C895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EA279BF4-915D-52C1-4D05-E06A37ABC5F5}"/>
                </a:ext>
              </a:extLst>
            </p:cNvPr>
            <p:cNvSpPr/>
            <p:nvPr/>
          </p:nvSpPr>
          <p:spPr bwMode="auto">
            <a:xfrm>
              <a:off x="531272" y="3852415"/>
              <a:ext cx="4665870" cy="2945368"/>
            </a:xfrm>
            <a:prstGeom prst="roundRect">
              <a:avLst>
                <a:gd name="adj" fmla="val 5733"/>
              </a:avLst>
            </a:prstGeom>
            <a:solidFill>
              <a:schemeClr val="bg1">
                <a:lumMod val="95000"/>
              </a:schemeClr>
            </a:solidFill>
            <a:ln w="25400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lvl="1"/>
              <a:r>
                <a:rPr lang="en-US" sz="20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r>
                <a:rPr lang="en-US" sz="2000" dirty="0" err="1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cmp</a:t>
              </a:r>
              <a:r>
                <a:rPr lang="en-US" sz="20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r0, r1</a:t>
              </a:r>
            </a:p>
            <a:p>
              <a:pPr lvl="1"/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r>
                <a:rPr lang="en-US" sz="2000" dirty="0" err="1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bge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.</a:t>
              </a:r>
              <a:r>
                <a:rPr lang="en-US" sz="2000" dirty="0" err="1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Lelse</a:t>
              </a:r>
              <a:endPara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lvl="1"/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r>
                <a:rPr lang="en-US" sz="20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mov r2, 1</a:t>
              </a:r>
            </a:p>
            <a:p>
              <a:pPr lvl="1"/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  b </a:t>
              </a:r>
              <a:r>
                <a:rPr lang="en-US" sz="20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sz="2000" dirty="0" err="1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Lendif</a:t>
              </a:r>
              <a:r>
                <a:rPr lang="en-US" sz="20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// around else</a:t>
              </a:r>
              <a:endParaRPr lang="en-US" sz="20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0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sz="2000" dirty="0" err="1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Lelse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 </a:t>
              </a:r>
            </a:p>
            <a:p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	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mov   r2, 0</a:t>
              </a:r>
            </a:p>
            <a:p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/* fall through */</a:t>
              </a:r>
            </a:p>
            <a:p>
              <a:r>
                <a:rPr lang="en-US" sz="20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sz="2000" dirty="0" err="1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Lendif</a:t>
              </a:r>
              <a:r>
                <a:rPr lang="en-US" sz="20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</a:t>
              </a:r>
            </a:p>
            <a:p>
              <a:r>
                <a:rPr lang="en-US" sz="20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	add   r4, r2, r4</a:t>
              </a:r>
            </a:p>
          </p:txBody>
        </p:sp>
        <p:sp>
          <p:nvSpPr>
            <p:cNvPr id="6" name="U-Turn Arrow 5">
              <a:extLst>
                <a:ext uri="{FF2B5EF4-FFF2-40B4-BE49-F238E27FC236}">
                  <a16:creationId xmlns:a16="http://schemas.microsoft.com/office/drawing/2014/main" id="{020382B4-7725-BDB5-FEB8-65A110EA5357}"/>
                </a:ext>
              </a:extLst>
            </p:cNvPr>
            <p:cNvSpPr/>
            <p:nvPr/>
          </p:nvSpPr>
          <p:spPr>
            <a:xfrm rot="5400000" flipV="1">
              <a:off x="55918" y="5190142"/>
              <a:ext cx="1678297" cy="1237420"/>
            </a:xfrm>
            <a:prstGeom prst="uturnArrow">
              <a:avLst>
                <a:gd name="adj1" fmla="val 4865"/>
                <a:gd name="adj2" fmla="val 6539"/>
                <a:gd name="adj3" fmla="val 20789"/>
                <a:gd name="adj4" fmla="val 42454"/>
                <a:gd name="adj5" fmla="val 9709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" name="Down Arrow 6">
              <a:extLst>
                <a:ext uri="{FF2B5EF4-FFF2-40B4-BE49-F238E27FC236}">
                  <a16:creationId xmlns:a16="http://schemas.microsoft.com/office/drawing/2014/main" id="{3D8EBBF9-E386-47EE-19A5-E08010DF8968}"/>
                </a:ext>
              </a:extLst>
            </p:cNvPr>
            <p:cNvSpPr/>
            <p:nvPr/>
          </p:nvSpPr>
          <p:spPr>
            <a:xfrm>
              <a:off x="2493510" y="6048979"/>
              <a:ext cx="220133" cy="423333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U-Turn Arrow 7">
              <a:extLst>
                <a:ext uri="{FF2B5EF4-FFF2-40B4-BE49-F238E27FC236}">
                  <a16:creationId xmlns:a16="http://schemas.microsoft.com/office/drawing/2014/main" id="{D6EE2F20-253D-5EFE-3A64-278B4D3EE498}"/>
                </a:ext>
              </a:extLst>
            </p:cNvPr>
            <p:cNvSpPr/>
            <p:nvPr/>
          </p:nvSpPr>
          <p:spPr>
            <a:xfrm rot="5400000" flipV="1">
              <a:off x="347318" y="4294529"/>
              <a:ext cx="934902" cy="1126238"/>
            </a:xfrm>
            <a:prstGeom prst="uturnArrow">
              <a:avLst>
                <a:gd name="adj1" fmla="val 4865"/>
                <a:gd name="adj2" fmla="val 6539"/>
                <a:gd name="adj3" fmla="val 20789"/>
                <a:gd name="adj4" fmla="val 42454"/>
                <a:gd name="adj5" fmla="val 40223"/>
              </a:avLst>
            </a:prstGeom>
            <a:solidFill>
              <a:srgbClr val="2C895B"/>
            </a:solidFill>
            <a:ln>
              <a:solidFill>
                <a:srgbClr val="2C895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4" name="Left-Right Arrow 13">
            <a:extLst>
              <a:ext uri="{FF2B5EF4-FFF2-40B4-BE49-F238E27FC236}">
                <a16:creationId xmlns:a16="http://schemas.microsoft.com/office/drawing/2014/main" id="{AF8E091E-8C42-B0D8-A7F6-40A7CCB1DD81}"/>
              </a:ext>
            </a:extLst>
          </p:cNvPr>
          <p:cNvSpPr/>
          <p:nvPr/>
        </p:nvSpPr>
        <p:spPr>
          <a:xfrm rot="785614">
            <a:off x="5277661" y="3627700"/>
            <a:ext cx="1779310" cy="218774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4D90AB2-81BA-BF34-F1A8-D359E55733DD}"/>
              </a:ext>
            </a:extLst>
          </p:cNvPr>
          <p:cNvSpPr txBox="1"/>
          <p:nvPr/>
        </p:nvSpPr>
        <p:spPr>
          <a:xfrm>
            <a:off x="5163993" y="3766926"/>
            <a:ext cx="18261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Same test</a:t>
            </a:r>
          </a:p>
          <a:p>
            <a:r>
              <a:rPr lang="en-US" dirty="0">
                <a:solidFill>
                  <a:srgbClr val="FF0000"/>
                </a:solidFill>
              </a:rPr>
              <a:t>swapped blocks</a:t>
            </a:r>
          </a:p>
        </p:txBody>
      </p:sp>
    </p:spTree>
    <p:extLst>
      <p:ext uri="{BB962C8B-B14F-4D97-AF65-F5344CB8AC3E}">
        <p14:creationId xmlns:p14="http://schemas.microsoft.com/office/powerpoint/2010/main" val="1303068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 animBg="1"/>
      <p:bldP spid="1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B9562-FFFD-0649-B4D1-5311765C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5" y="98115"/>
            <a:ext cx="10038916" cy="457840"/>
          </a:xfrm>
        </p:spPr>
        <p:txBody>
          <a:bodyPr/>
          <a:lstStyle/>
          <a:p>
            <a:r>
              <a:rPr lang="en-US" sz="2800" dirty="0"/>
              <a:t>Switch Statement 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050155E-FD54-A443-8A5C-99402148A9B6}"/>
              </a:ext>
            </a:extLst>
          </p:cNvPr>
          <p:cNvSpPr/>
          <p:nvPr/>
        </p:nvSpPr>
        <p:spPr bwMode="auto">
          <a:xfrm>
            <a:off x="181304" y="1099327"/>
            <a:ext cx="2936581" cy="3927158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switch (</a:t>
            </a: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case 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block 1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break;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case 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block 2</a:t>
            </a:r>
          </a:p>
          <a:p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break;</a:t>
            </a:r>
          </a:p>
          <a:p>
            <a:r>
              <a:rPr lang="en-US" sz="2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default:</a:t>
            </a:r>
          </a:p>
          <a:p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default 3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break;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57375406-99E9-114F-A882-0D390FCA5E57}"/>
              </a:ext>
            </a:extLst>
          </p:cNvPr>
          <p:cNvSpPr/>
          <p:nvPr/>
        </p:nvSpPr>
        <p:spPr bwMode="auto">
          <a:xfrm>
            <a:off x="8169548" y="573023"/>
            <a:ext cx="3758230" cy="6017419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bne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.Lblk2</a:t>
            </a:r>
          </a:p>
          <a:p>
            <a:r>
              <a:rPr lang="en-US" sz="2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  <a:p>
            <a:r>
              <a:rPr lang="en-US" sz="2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block 1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b .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Lendsw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// break</a:t>
            </a:r>
          </a:p>
          <a:p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.Lblk2:  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bne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2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Ldefault</a:t>
            </a:r>
            <a:endParaRPr lang="en-US" sz="22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2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block 2</a:t>
            </a:r>
          </a:p>
          <a:p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b .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Lendsw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// break</a:t>
            </a:r>
            <a:endParaRPr lang="en-US" sz="2200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2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Ldefault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</a:p>
          <a:p>
            <a:r>
              <a:rPr lang="en-US" sz="2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  <a:p>
            <a:r>
              <a:rPr lang="en-US" sz="2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default 3</a:t>
            </a:r>
          </a:p>
          <a:p>
            <a:r>
              <a:rPr lang="en-US" sz="2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fall through</a:t>
            </a:r>
          </a:p>
          <a:p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NO b .</a:t>
            </a:r>
            <a:r>
              <a:rPr lang="en-US" sz="22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Lendsw</a:t>
            </a:r>
            <a:endParaRPr lang="en-US" sz="22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200" dirty="0" err="1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Lendsw</a:t>
            </a:r>
            <a:r>
              <a:rPr lang="en-US" sz="22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66BFB0-B053-A04B-BF97-B8B0EFC8E1B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1D091AD-7980-CF79-8AD8-9D0C31426994}"/>
              </a:ext>
            </a:extLst>
          </p:cNvPr>
          <p:cNvSpPr/>
          <p:nvPr/>
        </p:nvSpPr>
        <p:spPr bwMode="auto">
          <a:xfrm>
            <a:off x="3954328" y="601301"/>
            <a:ext cx="3758230" cy="605498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beq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.Lblk1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beq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.Lblk2</a:t>
            </a:r>
          </a:p>
          <a:p>
            <a:endParaRPr lang="en-US" sz="2200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fall through</a:t>
            </a:r>
          </a:p>
          <a:p>
            <a:r>
              <a:rPr lang="en-US" sz="2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default 3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b .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Lendsw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// break</a:t>
            </a:r>
          </a:p>
          <a:p>
            <a:r>
              <a:rPr lang="en-US" sz="22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.Lblk1:</a:t>
            </a:r>
          </a:p>
          <a:p>
            <a:r>
              <a:rPr lang="en-US" sz="1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  <a:p>
            <a:r>
              <a:rPr lang="en-US" sz="2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block 1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b .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Lendsw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// break</a:t>
            </a:r>
          </a:p>
          <a:p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.Lblk2:  </a:t>
            </a:r>
            <a:endParaRPr lang="en-US" sz="22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  <a:p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block 2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  <a:p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fall through</a:t>
            </a:r>
          </a:p>
          <a:p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NO b .</a:t>
            </a:r>
            <a:r>
              <a:rPr lang="en-US" sz="22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Lendsw</a:t>
            </a:r>
            <a:endParaRPr lang="en-US" sz="22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Lendsw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BDFB7E-FB62-7122-98EB-C5EF41DF3D08}"/>
              </a:ext>
            </a:extLst>
          </p:cNvPr>
          <p:cNvSpPr txBox="1"/>
          <p:nvPr/>
        </p:nvSpPr>
        <p:spPr>
          <a:xfrm>
            <a:off x="3886243" y="132355"/>
            <a:ext cx="39164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2C895B"/>
                </a:solidFill>
              </a:rPr>
              <a:t>Approach 1 – </a:t>
            </a:r>
            <a:r>
              <a:rPr lang="en-US" sz="2400" i="1" dirty="0">
                <a:solidFill>
                  <a:srgbClr val="2C895B"/>
                </a:solidFill>
              </a:rPr>
              <a:t>Branch Block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A75BEA-09D3-FF15-7283-C359F5438891}"/>
              </a:ext>
            </a:extLst>
          </p:cNvPr>
          <p:cNvSpPr txBox="1"/>
          <p:nvPr/>
        </p:nvSpPr>
        <p:spPr>
          <a:xfrm>
            <a:off x="8169548" y="132355"/>
            <a:ext cx="37910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2C895B"/>
                </a:solidFill>
              </a:rPr>
              <a:t>Approach 2 – if else equiv.</a:t>
            </a:r>
          </a:p>
        </p:txBody>
      </p:sp>
      <p:sp>
        <p:nvSpPr>
          <p:cNvPr id="4" name="Down Arrow 3">
            <a:extLst>
              <a:ext uri="{FF2B5EF4-FFF2-40B4-BE49-F238E27FC236}">
                <a16:creationId xmlns:a16="http://schemas.microsoft.com/office/drawing/2014/main" id="{E27889CC-375E-8961-C1C5-AD44920A5C7E}"/>
              </a:ext>
            </a:extLst>
          </p:cNvPr>
          <p:cNvSpPr/>
          <p:nvPr/>
        </p:nvSpPr>
        <p:spPr>
          <a:xfrm>
            <a:off x="5490952" y="2072842"/>
            <a:ext cx="418641" cy="31948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579602C-9D25-DA26-FB4A-0052A47CEA11}"/>
              </a:ext>
            </a:extLst>
          </p:cNvPr>
          <p:cNvSpPr txBox="1"/>
          <p:nvPr/>
        </p:nvSpPr>
        <p:spPr>
          <a:xfrm>
            <a:off x="6415370" y="956149"/>
            <a:ext cx="1110895" cy="7078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rgbClr val="2C895B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2C895B"/>
                </a:solidFill>
              </a:rPr>
              <a:t>Branch block</a:t>
            </a:r>
          </a:p>
        </p:txBody>
      </p:sp>
      <p:sp>
        <p:nvSpPr>
          <p:cNvPr id="7" name="U-Turn Arrow 6">
            <a:extLst>
              <a:ext uri="{FF2B5EF4-FFF2-40B4-BE49-F238E27FC236}">
                <a16:creationId xmlns:a16="http://schemas.microsoft.com/office/drawing/2014/main" id="{A0EC236E-BDB4-FD90-9A92-9AB14A7B9E58}"/>
              </a:ext>
            </a:extLst>
          </p:cNvPr>
          <p:cNvSpPr/>
          <p:nvPr/>
        </p:nvSpPr>
        <p:spPr>
          <a:xfrm rot="5400000" flipV="1">
            <a:off x="2969624" y="1932781"/>
            <a:ext cx="2532871" cy="972186"/>
          </a:xfrm>
          <a:prstGeom prst="uturnArrow">
            <a:avLst>
              <a:gd name="adj1" fmla="val 4865"/>
              <a:gd name="adj2" fmla="val 6539"/>
              <a:gd name="adj3" fmla="val 20789"/>
              <a:gd name="adj4" fmla="val 42454"/>
              <a:gd name="adj5" fmla="val 4849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U-Turn Arrow 11">
            <a:extLst>
              <a:ext uri="{FF2B5EF4-FFF2-40B4-BE49-F238E27FC236}">
                <a16:creationId xmlns:a16="http://schemas.microsoft.com/office/drawing/2014/main" id="{9B94E3B1-667B-19CD-FE7D-93B57C77FEB3}"/>
              </a:ext>
            </a:extLst>
          </p:cNvPr>
          <p:cNvSpPr/>
          <p:nvPr/>
        </p:nvSpPr>
        <p:spPr>
          <a:xfrm rot="5400000" flipV="1">
            <a:off x="2625847" y="2762021"/>
            <a:ext cx="2971600" cy="1221017"/>
          </a:xfrm>
          <a:prstGeom prst="uturnArrow">
            <a:avLst>
              <a:gd name="adj1" fmla="val 4865"/>
              <a:gd name="adj2" fmla="val 6539"/>
              <a:gd name="adj3" fmla="val 20789"/>
              <a:gd name="adj4" fmla="val 42454"/>
              <a:gd name="adj5" fmla="val 47751"/>
            </a:avLst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U-Turn Arrow 17">
            <a:extLst>
              <a:ext uri="{FF2B5EF4-FFF2-40B4-BE49-F238E27FC236}">
                <a16:creationId xmlns:a16="http://schemas.microsoft.com/office/drawing/2014/main" id="{5C9BC975-C6FD-A24F-2858-EAEA36EADE51}"/>
              </a:ext>
            </a:extLst>
          </p:cNvPr>
          <p:cNvSpPr/>
          <p:nvPr/>
        </p:nvSpPr>
        <p:spPr>
          <a:xfrm rot="5400000" flipV="1">
            <a:off x="7786171" y="1374198"/>
            <a:ext cx="1384098" cy="940578"/>
          </a:xfrm>
          <a:prstGeom prst="uturnArrow">
            <a:avLst>
              <a:gd name="adj1" fmla="val 4865"/>
              <a:gd name="adj2" fmla="val 6539"/>
              <a:gd name="adj3" fmla="val 20789"/>
              <a:gd name="adj4" fmla="val 42454"/>
              <a:gd name="adj5" fmla="val 3825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U-Turn Arrow 19">
            <a:extLst>
              <a:ext uri="{FF2B5EF4-FFF2-40B4-BE49-F238E27FC236}">
                <a16:creationId xmlns:a16="http://schemas.microsoft.com/office/drawing/2014/main" id="{89FF3EF4-7A3A-440B-1157-F1925F5267A6}"/>
              </a:ext>
            </a:extLst>
          </p:cNvPr>
          <p:cNvSpPr/>
          <p:nvPr/>
        </p:nvSpPr>
        <p:spPr>
          <a:xfrm rot="5400000" flipV="1">
            <a:off x="7695160" y="3401151"/>
            <a:ext cx="1384098" cy="940578"/>
          </a:xfrm>
          <a:prstGeom prst="uturnArrow">
            <a:avLst>
              <a:gd name="adj1" fmla="val 4865"/>
              <a:gd name="adj2" fmla="val 6539"/>
              <a:gd name="adj3" fmla="val 20789"/>
              <a:gd name="adj4" fmla="val 42454"/>
              <a:gd name="adj5" fmla="val 3825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1398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6" grpId="0"/>
      <p:bldP spid="8" grpId="0" animBg="1"/>
      <p:bldP spid="3" grpId="0"/>
      <p:bldP spid="9" grpId="0"/>
      <p:bldP spid="4" grpId="0" animBg="1"/>
      <p:bldP spid="19" grpId="0" animBg="1"/>
      <p:bldP spid="7" grpId="0" animBg="1"/>
      <p:bldP spid="12" grpId="0" animBg="1"/>
      <p:bldP spid="18" grpId="0" animBg="1"/>
      <p:bldP spid="2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394D6A-DEEC-8A2E-DCA2-321A28A7DBB8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78295" y="1449187"/>
            <a:ext cx="5067512" cy="4945536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marL="0" indent="0" algn="ctr">
              <a:buNone/>
            </a:pPr>
            <a:r>
              <a:rPr lang="en-US" sz="2400" dirty="0">
                <a:solidFill>
                  <a:srgbClr val="FF0000"/>
                </a:solidFill>
              </a:rPr>
              <a:t>Do not Branch "Upwards" </a:t>
            </a:r>
            <a:r>
              <a:rPr lang="en-US" sz="2400" dirty="0"/>
              <a:t>unless it is part of a loop (later slides)</a:t>
            </a:r>
          </a:p>
          <a:p>
            <a:r>
              <a:rPr lang="en-US" sz="2400" dirty="0">
                <a:solidFill>
                  <a:srgbClr val="F37440"/>
                </a:solidFill>
              </a:rPr>
              <a:t>If you cannot easily write the equivalent C code for your assembly code</a:t>
            </a:r>
            <a:r>
              <a:rPr lang="en-US" sz="2400" dirty="0"/>
              <a:t>, </a:t>
            </a:r>
            <a:r>
              <a:rPr lang="en-US" sz="2400" dirty="0">
                <a:solidFill>
                  <a:schemeClr val="accent1"/>
                </a:solidFill>
              </a:rPr>
              <a:t>you may have code that is harder to read than it should be</a:t>
            </a:r>
          </a:p>
          <a:p>
            <a:r>
              <a:rPr lang="en-US" sz="2400" dirty="0">
                <a:solidFill>
                  <a:srgbClr val="C00000"/>
                </a:solidFill>
              </a:rPr>
              <a:t>Action: </a:t>
            </a:r>
            <a:r>
              <a:rPr lang="en-US" sz="2400" dirty="0">
                <a:solidFill>
                  <a:srgbClr val="00B050"/>
                </a:solidFill>
              </a:rPr>
              <a:t>adjust your assembly code </a:t>
            </a:r>
            <a:r>
              <a:rPr lang="en-US" sz="2400" dirty="0"/>
              <a:t>to have a </a:t>
            </a:r>
            <a:r>
              <a:rPr lang="en-US" sz="2400" dirty="0">
                <a:solidFill>
                  <a:srgbClr val="7030A0"/>
                </a:solidFill>
              </a:rPr>
              <a:t>similar structure as an equivalent version written in C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9F155D-22B5-684C-949C-E4BEB9652B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007" y="464351"/>
            <a:ext cx="10515600" cy="551042"/>
          </a:xfrm>
        </p:spPr>
        <p:txBody>
          <a:bodyPr/>
          <a:lstStyle/>
          <a:p>
            <a:r>
              <a:rPr lang="en-US" dirty="0"/>
              <a:t>Bad Style: Branching Upwards</a:t>
            </a:r>
            <a:br>
              <a:rPr lang="en-US" dirty="0"/>
            </a:br>
            <a:r>
              <a:rPr lang="en-US" dirty="0"/>
              <a:t>(When </a:t>
            </a:r>
            <a:r>
              <a:rPr lang="en-US" dirty="0">
                <a:solidFill>
                  <a:srgbClr val="FF0000"/>
                </a:solidFill>
              </a:rPr>
              <a:t>Not a loop</a:t>
            </a:r>
            <a:r>
              <a:rPr lang="en-US" dirty="0"/>
              <a:t>)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A127945-83BD-FE40-B013-ACB3254F8897}"/>
              </a:ext>
            </a:extLst>
          </p:cNvPr>
          <p:cNvSpPr/>
          <p:nvPr/>
        </p:nvSpPr>
        <p:spPr bwMode="auto">
          <a:xfrm>
            <a:off x="6527008" y="231748"/>
            <a:ext cx="3781557" cy="3895487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lvl="1"/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20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r3, r4</a:t>
            </a:r>
          </a:p>
          <a:p>
            <a:pPr lvl="1"/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000" dirty="0" err="1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blt</a:t>
            </a:r>
            <a:r>
              <a:rPr lang="en-US" sz="20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r>
              <a:rPr lang="en-US" sz="2000" dirty="0" err="1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endParaRPr lang="en-US" sz="2000" dirty="0">
              <a:solidFill>
                <a:srgbClr val="00B0F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2000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beq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.Lelse1</a:t>
            </a:r>
          </a:p>
          <a:p>
            <a:pPr lvl="1"/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20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bgt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.Lelse2</a:t>
            </a:r>
          </a:p>
          <a:p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.Lelse1: 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mov   r2, 0</a:t>
            </a:r>
          </a:p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b .</a:t>
            </a: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endParaRPr lang="en-US" sz="2000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.Lelse2:</a:t>
            </a:r>
          </a:p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add r4, r3, r2</a:t>
            </a:r>
          </a:p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b .Lesle1</a:t>
            </a:r>
          </a:p>
          <a:p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add   r4, r2, r4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6E769A-DCFC-0C4F-983F-375DFEA0684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28" name="U-Turn Arrow 27">
            <a:extLst>
              <a:ext uri="{FF2B5EF4-FFF2-40B4-BE49-F238E27FC236}">
                <a16:creationId xmlns:a16="http://schemas.microsoft.com/office/drawing/2014/main" id="{61D44D4D-9ADD-CBDD-6917-59A746B7C669}"/>
              </a:ext>
            </a:extLst>
          </p:cNvPr>
          <p:cNvSpPr/>
          <p:nvPr/>
        </p:nvSpPr>
        <p:spPr>
          <a:xfrm rot="5400000" flipV="1">
            <a:off x="5180589" y="1437213"/>
            <a:ext cx="2991371" cy="1616501"/>
          </a:xfrm>
          <a:prstGeom prst="uturnArrow">
            <a:avLst>
              <a:gd name="adj1" fmla="val 3363"/>
              <a:gd name="adj2" fmla="val 6539"/>
              <a:gd name="adj3" fmla="val 20789"/>
              <a:gd name="adj4" fmla="val 42454"/>
              <a:gd name="adj5" fmla="val 52890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7" name="U-Turn Arrow 36">
            <a:extLst>
              <a:ext uri="{FF2B5EF4-FFF2-40B4-BE49-F238E27FC236}">
                <a16:creationId xmlns:a16="http://schemas.microsoft.com/office/drawing/2014/main" id="{A0849286-90EE-EF41-222F-D733A9BBA2A9}"/>
              </a:ext>
            </a:extLst>
          </p:cNvPr>
          <p:cNvSpPr/>
          <p:nvPr/>
        </p:nvSpPr>
        <p:spPr>
          <a:xfrm rot="5400000" flipV="1">
            <a:off x="6282641" y="1387930"/>
            <a:ext cx="1284994" cy="1297962"/>
          </a:xfrm>
          <a:prstGeom prst="uturnArrow">
            <a:avLst>
              <a:gd name="adj1" fmla="val 4865"/>
              <a:gd name="adj2" fmla="val 6539"/>
              <a:gd name="adj3" fmla="val 20789"/>
              <a:gd name="adj4" fmla="val 42454"/>
              <a:gd name="adj5" fmla="val 34134"/>
            </a:avLst>
          </a:prstGeom>
          <a:solidFill>
            <a:srgbClr val="2C895B"/>
          </a:solidFill>
          <a:ln>
            <a:solidFill>
              <a:srgbClr val="2C89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U-Turn Arrow 17">
            <a:extLst>
              <a:ext uri="{FF2B5EF4-FFF2-40B4-BE49-F238E27FC236}">
                <a16:creationId xmlns:a16="http://schemas.microsoft.com/office/drawing/2014/main" id="{0C9AC6CD-6FAE-3695-BAB4-302156FFC599}"/>
              </a:ext>
            </a:extLst>
          </p:cNvPr>
          <p:cNvSpPr/>
          <p:nvPr/>
        </p:nvSpPr>
        <p:spPr>
          <a:xfrm rot="5400000" flipV="1">
            <a:off x="6392407" y="763452"/>
            <a:ext cx="666760" cy="1317064"/>
          </a:xfrm>
          <a:prstGeom prst="uturnArrow">
            <a:avLst>
              <a:gd name="adj1" fmla="val 4865"/>
              <a:gd name="adj2" fmla="val 6539"/>
              <a:gd name="adj3" fmla="val 20789"/>
              <a:gd name="adj4" fmla="val 42454"/>
              <a:gd name="adj5" fmla="val 52038"/>
            </a:avLst>
          </a:prstGeom>
          <a:solidFill>
            <a:srgbClr val="F37440"/>
          </a:solidFill>
          <a:ln>
            <a:solidFill>
              <a:srgbClr val="F374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U-Turn Arrow 18">
            <a:extLst>
              <a:ext uri="{FF2B5EF4-FFF2-40B4-BE49-F238E27FC236}">
                <a16:creationId xmlns:a16="http://schemas.microsoft.com/office/drawing/2014/main" id="{37BF2509-CAEF-0674-A12B-6F5C1DA85B2E}"/>
              </a:ext>
            </a:extLst>
          </p:cNvPr>
          <p:cNvSpPr/>
          <p:nvPr/>
        </p:nvSpPr>
        <p:spPr>
          <a:xfrm rot="5400000" flipV="1">
            <a:off x="6190035" y="2195224"/>
            <a:ext cx="1284994" cy="1483174"/>
          </a:xfrm>
          <a:prstGeom prst="uturnArrow">
            <a:avLst>
              <a:gd name="adj1" fmla="val 4865"/>
              <a:gd name="adj2" fmla="val 6539"/>
              <a:gd name="adj3" fmla="val 20789"/>
              <a:gd name="adj4" fmla="val 42454"/>
              <a:gd name="adj5" fmla="val 37290"/>
            </a:avLst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U-Turn Arrow 19">
            <a:extLst>
              <a:ext uri="{FF2B5EF4-FFF2-40B4-BE49-F238E27FC236}">
                <a16:creationId xmlns:a16="http://schemas.microsoft.com/office/drawing/2014/main" id="{A079AD06-C5E5-A2FE-1DF4-1A19AF5EE4DC}"/>
              </a:ext>
            </a:extLst>
          </p:cNvPr>
          <p:cNvSpPr/>
          <p:nvPr/>
        </p:nvSpPr>
        <p:spPr>
          <a:xfrm rot="5400000" flipH="1">
            <a:off x="8695624" y="1892603"/>
            <a:ext cx="1686435" cy="1139728"/>
          </a:xfrm>
          <a:prstGeom prst="uturnArrow">
            <a:avLst>
              <a:gd name="adj1" fmla="val 4865"/>
              <a:gd name="adj2" fmla="val 6539"/>
              <a:gd name="adj3" fmla="val 20789"/>
              <a:gd name="adj4" fmla="val 42454"/>
              <a:gd name="adj5" fmla="val 10000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80FF22-DB25-07B3-54C4-05672B53E286}"/>
              </a:ext>
            </a:extLst>
          </p:cNvPr>
          <p:cNvSpPr txBox="1"/>
          <p:nvPr/>
        </p:nvSpPr>
        <p:spPr>
          <a:xfrm>
            <a:off x="9078891" y="2116856"/>
            <a:ext cx="10951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Upwards</a:t>
            </a:r>
          </a:p>
          <a:p>
            <a:r>
              <a:rPr lang="en-US" dirty="0">
                <a:solidFill>
                  <a:srgbClr val="FF0000"/>
                </a:solidFill>
              </a:rPr>
              <a:t> branch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E68C10A-3E2A-C131-4F43-EACDD76647C5}"/>
              </a:ext>
            </a:extLst>
          </p:cNvPr>
          <p:cNvGrpSpPr/>
          <p:nvPr/>
        </p:nvGrpSpPr>
        <p:grpSpPr>
          <a:xfrm>
            <a:off x="5974430" y="4157240"/>
            <a:ext cx="4307214" cy="2628662"/>
            <a:chOff x="6698330" y="4014365"/>
            <a:chExt cx="4307214" cy="2628662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4A7ABEBF-AB1A-377B-337B-6028FB15111B}"/>
                </a:ext>
              </a:extLst>
            </p:cNvPr>
            <p:cNvSpPr/>
            <p:nvPr/>
          </p:nvSpPr>
          <p:spPr bwMode="auto">
            <a:xfrm>
              <a:off x="7250908" y="4014365"/>
              <a:ext cx="3754636" cy="2628662"/>
            </a:xfrm>
            <a:prstGeom prst="roundRect">
              <a:avLst>
                <a:gd name="adj" fmla="val 5733"/>
              </a:avLst>
            </a:prstGeom>
            <a:solidFill>
              <a:schemeClr val="bg1">
                <a:lumMod val="95000"/>
              </a:schemeClr>
            </a:solidFill>
            <a:ln w="25400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lvl="1"/>
              <a:r>
                <a:rPr lang="en-US" sz="20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r>
                <a:rPr lang="en-US" sz="2000" dirty="0" err="1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cmp</a:t>
              </a:r>
              <a:r>
                <a:rPr lang="en-US" sz="20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r3, r4</a:t>
              </a:r>
            </a:p>
            <a:p>
              <a:pPr lvl="1"/>
              <a:r>
                <a:rPr lang="en-US" sz="20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r>
                <a:rPr lang="en-US" sz="2000" dirty="0" err="1">
                  <a:solidFill>
                    <a:srgbClr val="00B0F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blt</a:t>
              </a:r>
              <a:r>
                <a:rPr lang="en-US" sz="2000" dirty="0">
                  <a:solidFill>
                    <a:srgbClr val="00B0F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.</a:t>
              </a:r>
              <a:r>
                <a:rPr lang="en-US" sz="2000" dirty="0" err="1">
                  <a:solidFill>
                    <a:srgbClr val="00B0F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Lendif</a:t>
              </a:r>
              <a:endParaRPr lang="en-US" sz="20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lvl="1"/>
              <a:r>
                <a:rPr lang="en-US" sz="20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r>
                <a:rPr lang="en-US" sz="2000" dirty="0" err="1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beq</a:t>
              </a:r>
              <a:r>
                <a:rPr lang="en-US" sz="2000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.Lelse1</a:t>
              </a:r>
            </a:p>
            <a:p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add r4, r3, r2</a:t>
              </a:r>
            </a:p>
            <a:p>
              <a:r>
                <a:rPr lang="en-US" sz="20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.Lelse1: </a:t>
              </a:r>
            </a:p>
            <a:p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	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mov   r2, 0</a:t>
              </a:r>
            </a:p>
            <a:p>
              <a:r>
                <a:rPr lang="en-US" sz="20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sz="2000" dirty="0" err="1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Lendif</a:t>
              </a:r>
              <a:r>
                <a:rPr lang="en-US" sz="20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</a:t>
              </a:r>
            </a:p>
            <a:p>
              <a:r>
                <a:rPr lang="en-US" sz="20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	add   r4, r2, r4</a:t>
              </a:r>
            </a:p>
          </p:txBody>
        </p:sp>
        <p:sp>
          <p:nvSpPr>
            <p:cNvPr id="6" name="U-Turn Arrow 5">
              <a:extLst>
                <a:ext uri="{FF2B5EF4-FFF2-40B4-BE49-F238E27FC236}">
                  <a16:creationId xmlns:a16="http://schemas.microsoft.com/office/drawing/2014/main" id="{4476A8DB-7754-215F-DD8F-748FFA6CC914}"/>
                </a:ext>
              </a:extLst>
            </p:cNvPr>
            <p:cNvSpPr/>
            <p:nvPr/>
          </p:nvSpPr>
          <p:spPr>
            <a:xfrm rot="5400000" flipV="1">
              <a:off x="6648507" y="4573133"/>
              <a:ext cx="1582820" cy="1483174"/>
            </a:xfrm>
            <a:prstGeom prst="uturnArrow">
              <a:avLst>
                <a:gd name="adj1" fmla="val 4865"/>
                <a:gd name="adj2" fmla="val 6539"/>
                <a:gd name="adj3" fmla="val 20789"/>
                <a:gd name="adj4" fmla="val 42454"/>
                <a:gd name="adj5" fmla="val 52038"/>
              </a:avLst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" name="U-Turn Arrow 6">
              <a:extLst>
                <a:ext uri="{FF2B5EF4-FFF2-40B4-BE49-F238E27FC236}">
                  <a16:creationId xmlns:a16="http://schemas.microsoft.com/office/drawing/2014/main" id="{77FB5482-B15E-5290-1FC7-3BB751C6A908}"/>
                </a:ext>
              </a:extLst>
            </p:cNvPr>
            <p:cNvSpPr/>
            <p:nvPr/>
          </p:nvSpPr>
          <p:spPr>
            <a:xfrm rot="5400000" flipV="1">
              <a:off x="7280211" y="4544066"/>
              <a:ext cx="683811" cy="1297962"/>
            </a:xfrm>
            <a:prstGeom prst="uturnArrow">
              <a:avLst>
                <a:gd name="adj1" fmla="val 4865"/>
                <a:gd name="adj2" fmla="val 6539"/>
                <a:gd name="adj3" fmla="val 20789"/>
                <a:gd name="adj4" fmla="val 42454"/>
                <a:gd name="adj5" fmla="val 34134"/>
              </a:avLst>
            </a:prstGeom>
            <a:solidFill>
              <a:srgbClr val="F37440"/>
            </a:solidFill>
            <a:ln>
              <a:solidFill>
                <a:srgbClr val="F375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E1C2CA1D-BA9A-E707-5BE7-E26DB0F95F56}"/>
              </a:ext>
            </a:extLst>
          </p:cNvPr>
          <p:cNvGrpSpPr/>
          <p:nvPr/>
        </p:nvGrpSpPr>
        <p:grpSpPr>
          <a:xfrm>
            <a:off x="9078891" y="376918"/>
            <a:ext cx="2705917" cy="1938992"/>
            <a:chOff x="-694179" y="-2042335"/>
            <a:chExt cx="2705917" cy="193899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23B7D7B-C6D7-78E9-A767-A0917DEB4214}"/>
                </a:ext>
              </a:extLst>
            </p:cNvPr>
            <p:cNvSpPr txBox="1"/>
            <p:nvPr/>
          </p:nvSpPr>
          <p:spPr>
            <a:xfrm>
              <a:off x="624408" y="-2042335"/>
              <a:ext cx="1387330" cy="193899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eliminate this branch</a:t>
              </a:r>
            </a:p>
            <a:p>
              <a:r>
                <a:rPr lang="en-US" sz="2000" dirty="0">
                  <a:solidFill>
                    <a:srgbClr val="00B050"/>
                  </a:solidFill>
                </a:rPr>
                <a:t>replace with fall through</a:t>
              </a:r>
            </a:p>
          </p:txBody>
        </p:sp>
        <p:sp>
          <p:nvSpPr>
            <p:cNvPr id="13" name="Up Arrow 12">
              <a:extLst>
                <a:ext uri="{FF2B5EF4-FFF2-40B4-BE49-F238E27FC236}">
                  <a16:creationId xmlns:a16="http://schemas.microsoft.com/office/drawing/2014/main" id="{1D5D9F4E-60DA-CE6E-B7F9-F6FCD3ABE205}"/>
                </a:ext>
              </a:extLst>
            </p:cNvPr>
            <p:cNvSpPr/>
            <p:nvPr/>
          </p:nvSpPr>
          <p:spPr>
            <a:xfrm rot="16200000">
              <a:off x="-127747" y="-1683441"/>
              <a:ext cx="165098" cy="1297961"/>
            </a:xfrm>
            <a:prstGeom prst="upArrow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9AF1A5F-D4E4-3BD4-C7DF-4841FA1476A8}"/>
              </a:ext>
            </a:extLst>
          </p:cNvPr>
          <p:cNvGrpSpPr/>
          <p:nvPr/>
        </p:nvGrpSpPr>
        <p:grpSpPr>
          <a:xfrm>
            <a:off x="9951715" y="2755534"/>
            <a:ext cx="2126104" cy="1015663"/>
            <a:chOff x="-114366" y="-1525952"/>
            <a:chExt cx="2126104" cy="1015663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115B25D-175A-A9B9-F265-B24956C368EB}"/>
                </a:ext>
              </a:extLst>
            </p:cNvPr>
            <p:cNvSpPr txBox="1"/>
            <p:nvPr/>
          </p:nvSpPr>
          <p:spPr>
            <a:xfrm>
              <a:off x="624408" y="-1525952"/>
              <a:ext cx="1387330" cy="101566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eliminate this branch</a:t>
              </a:r>
            </a:p>
          </p:txBody>
        </p:sp>
        <p:sp>
          <p:nvSpPr>
            <p:cNvPr id="16" name="Up Arrow 15">
              <a:extLst>
                <a:ext uri="{FF2B5EF4-FFF2-40B4-BE49-F238E27FC236}">
                  <a16:creationId xmlns:a16="http://schemas.microsoft.com/office/drawing/2014/main" id="{F71A832F-3803-F4E3-1712-EFCAD337517D}"/>
                </a:ext>
              </a:extLst>
            </p:cNvPr>
            <p:cNvSpPr/>
            <p:nvPr/>
          </p:nvSpPr>
          <p:spPr>
            <a:xfrm rot="16200000">
              <a:off x="162159" y="-1393534"/>
              <a:ext cx="165098" cy="718148"/>
            </a:xfrm>
            <a:prstGeom prst="upArrow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860439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ontent Placeholder 23">
            <a:extLst>
              <a:ext uri="{FF2B5EF4-FFF2-40B4-BE49-F238E27FC236}">
                <a16:creationId xmlns:a16="http://schemas.microsoft.com/office/drawing/2014/main" id="{87A5C572-4DDC-A791-216B-24B0508E8D8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49050" y="587526"/>
            <a:ext cx="11578728" cy="5542054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400" dirty="0">
                <a:solidFill>
                  <a:schemeClr val="tx2"/>
                </a:solidFill>
              </a:rPr>
              <a:t>In evaluation of </a:t>
            </a:r>
            <a:r>
              <a:rPr lang="en-US" sz="2400" dirty="0">
                <a:solidFill>
                  <a:srgbClr val="2C895B"/>
                </a:solidFill>
              </a:rPr>
              <a:t>conditional guard expressions, </a:t>
            </a:r>
            <a:r>
              <a:rPr lang="en-US" sz="2400" dirty="0">
                <a:solidFill>
                  <a:schemeClr val="tx2"/>
                </a:solidFill>
              </a:rPr>
              <a:t>C uses what is called </a:t>
            </a:r>
            <a:r>
              <a:rPr lang="en-US" sz="2400" b="1" dirty="0">
                <a:solidFill>
                  <a:srgbClr val="C00000"/>
                </a:solidFill>
              </a:rPr>
              <a:t>short circu</a:t>
            </a:r>
            <a:r>
              <a:rPr lang="en-US" sz="2400" dirty="0">
                <a:solidFill>
                  <a:srgbClr val="C00000"/>
                </a:solidFill>
              </a:rPr>
              <a:t>it </a:t>
            </a:r>
            <a:r>
              <a:rPr lang="en-US" sz="2400" dirty="0">
                <a:solidFill>
                  <a:schemeClr val="tx2"/>
                </a:solidFill>
              </a:rPr>
              <a:t>or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b="1" dirty="0">
                <a:solidFill>
                  <a:srgbClr val="C00000"/>
                </a:solidFill>
              </a:rPr>
              <a:t>minimal</a:t>
            </a:r>
            <a:r>
              <a:rPr lang="en-US" sz="2400" dirty="0">
                <a:solidFill>
                  <a:srgbClr val="C00000"/>
                </a:solidFill>
              </a:rPr>
              <a:t> evaluation</a:t>
            </a:r>
          </a:p>
          <a:p>
            <a:endParaRPr lang="en-US" sz="3600" dirty="0">
              <a:solidFill>
                <a:schemeClr val="tx2"/>
              </a:solidFill>
            </a:endParaRPr>
          </a:p>
          <a:p>
            <a:r>
              <a:rPr lang="en-US" sz="2400" b="1" dirty="0">
                <a:solidFill>
                  <a:schemeClr val="tx2"/>
                </a:solidFill>
              </a:rPr>
              <a:t>Each</a:t>
            </a:r>
            <a:r>
              <a:rPr lang="en-US" sz="2400" dirty="0">
                <a:solidFill>
                  <a:srgbClr val="F37440"/>
                </a:solidFill>
              </a:rPr>
              <a:t> expression argument </a:t>
            </a:r>
            <a:r>
              <a:rPr lang="en-US" sz="2400" dirty="0">
                <a:solidFill>
                  <a:schemeClr val="tx2"/>
                </a:solidFill>
              </a:rPr>
              <a:t>is </a:t>
            </a:r>
            <a:r>
              <a:rPr lang="en-US" sz="2400" dirty="0">
                <a:solidFill>
                  <a:srgbClr val="2C895B"/>
                </a:solidFill>
              </a:rPr>
              <a:t>evaluated </a:t>
            </a:r>
            <a:r>
              <a:rPr lang="en-US" sz="2400" b="1" dirty="0">
                <a:solidFill>
                  <a:srgbClr val="2C895B"/>
                </a:solidFill>
              </a:rPr>
              <a:t>in sequence </a:t>
            </a:r>
            <a:r>
              <a:rPr lang="en-US" sz="2400" dirty="0">
                <a:solidFill>
                  <a:srgbClr val="2C895B"/>
                </a:solidFill>
              </a:rPr>
              <a:t>from </a:t>
            </a:r>
            <a:r>
              <a:rPr lang="en-US" sz="2400" dirty="0">
                <a:solidFill>
                  <a:schemeClr val="accent1"/>
                </a:solidFill>
              </a:rPr>
              <a:t>left to right </a:t>
            </a:r>
            <a:r>
              <a:rPr lang="en-US" sz="2400" dirty="0">
                <a:solidFill>
                  <a:schemeClr val="tx2"/>
                </a:solidFill>
              </a:rPr>
              <a:t>including any </a:t>
            </a:r>
            <a:r>
              <a:rPr lang="en-US" sz="2400" dirty="0">
                <a:solidFill>
                  <a:srgbClr val="FF0000"/>
                </a:solidFill>
              </a:rPr>
              <a:t>side effects  </a:t>
            </a:r>
            <a:r>
              <a:rPr lang="en-US" sz="2400" dirty="0">
                <a:solidFill>
                  <a:schemeClr val="tx2"/>
                </a:solidFill>
              </a:rPr>
              <a:t>(modified using parenthesis), </a:t>
            </a:r>
            <a:r>
              <a:rPr lang="en-US" sz="2400" b="1" dirty="0">
                <a:solidFill>
                  <a:srgbClr val="0070C0"/>
                </a:solidFill>
              </a:rPr>
              <a:t>before</a:t>
            </a:r>
            <a:r>
              <a:rPr lang="en-US" sz="2400" dirty="0">
                <a:solidFill>
                  <a:schemeClr val="tx2"/>
                </a:solidFill>
              </a:rPr>
              <a:t> (optionally) </a:t>
            </a:r>
            <a:r>
              <a:rPr lang="en-US" sz="2400" dirty="0">
                <a:solidFill>
                  <a:srgbClr val="2C895B"/>
                </a:solidFill>
              </a:rPr>
              <a:t>evaluating the next expression argument</a:t>
            </a:r>
          </a:p>
          <a:p>
            <a:r>
              <a:rPr lang="en-US" sz="2400" dirty="0">
                <a:solidFill>
                  <a:schemeClr val="tx2"/>
                </a:solidFill>
              </a:rPr>
              <a:t>If after </a:t>
            </a:r>
            <a:r>
              <a:rPr lang="en-US" sz="2400" dirty="0">
                <a:solidFill>
                  <a:srgbClr val="2C895B"/>
                </a:solidFill>
              </a:rPr>
              <a:t>evaluating an argument</a:t>
            </a:r>
            <a:r>
              <a:rPr lang="en-US" sz="2400" dirty="0">
                <a:solidFill>
                  <a:schemeClr val="tx2"/>
                </a:solidFill>
              </a:rPr>
              <a:t>, the </a:t>
            </a:r>
            <a:r>
              <a:rPr lang="en-US" sz="2400" dirty="0">
                <a:solidFill>
                  <a:srgbClr val="F37440"/>
                </a:solidFill>
              </a:rPr>
              <a:t>value of the entire expression can be determined</a:t>
            </a:r>
            <a:r>
              <a:rPr lang="en-US" sz="2400" dirty="0">
                <a:solidFill>
                  <a:schemeClr val="tx2"/>
                </a:solidFill>
              </a:rPr>
              <a:t>, then the </a:t>
            </a:r>
            <a:r>
              <a:rPr lang="en-US" sz="2400" dirty="0">
                <a:solidFill>
                  <a:srgbClr val="C00000"/>
                </a:solidFill>
              </a:rPr>
              <a:t>remaining arguments are NOT evaluated </a:t>
            </a:r>
            <a:r>
              <a:rPr lang="en-US" sz="2400" i="1" dirty="0">
                <a:solidFill>
                  <a:srgbClr val="7030A0"/>
                </a:solidFill>
              </a:rPr>
              <a:t>(for performance)  </a:t>
            </a: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3B9562-FFFD-0649-B4D1-5311765C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7" y="79997"/>
            <a:ext cx="10515600" cy="492880"/>
          </a:xfrm>
        </p:spPr>
        <p:txBody>
          <a:bodyPr/>
          <a:lstStyle/>
          <a:p>
            <a:r>
              <a:rPr lang="en-US" dirty="0"/>
              <a:t>Program Flow – Short Circuit or Minimal Evaluation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CDD4079-75CF-4440-8916-EEF44A2D81FE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E587D27-3E83-5DDE-73F4-C57E45F7DC07}"/>
              </a:ext>
            </a:extLst>
          </p:cNvPr>
          <p:cNvSpPr/>
          <p:nvPr/>
        </p:nvSpPr>
        <p:spPr bwMode="auto">
          <a:xfrm>
            <a:off x="729952" y="1593091"/>
            <a:ext cx="10443989" cy="443389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if ((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== 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5) </a:t>
            </a:r>
            <a:r>
              <a:rPr lang="en-US" sz="22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||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sz="22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3))  </a:t>
            </a:r>
            <a:r>
              <a:rPr lang="en-US" sz="2200" b="1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sz="2200" b="1" i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x == 5</a:t>
            </a:r>
            <a:r>
              <a:rPr lang="en-US" sz="2200" b="1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then </a:t>
            </a:r>
            <a:r>
              <a:rPr lang="en-US" sz="2200" b="1" i="1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 &gt; 3 is not evaluated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27FE557A-8E58-06D1-6FB0-21E6E4609B72}"/>
              </a:ext>
            </a:extLst>
          </p:cNvPr>
          <p:cNvSpPr/>
          <p:nvPr/>
        </p:nvSpPr>
        <p:spPr bwMode="auto">
          <a:xfrm>
            <a:off x="985411" y="4988357"/>
            <a:ext cx="10188530" cy="791766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fontAlgn="base"/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if (</a:t>
            </a:r>
            <a:r>
              <a:rPr lang="en-US" sz="22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(a != 0) 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&amp;&amp; </a:t>
            </a:r>
            <a:r>
              <a:rPr lang="en-US" sz="2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(b)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)     </a:t>
            </a:r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if a is 0, </a:t>
            </a:r>
            <a:r>
              <a:rPr lang="en-US" sz="2200" i="1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sz="2200" i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(b)</a:t>
            </a:r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is not called </a:t>
            </a:r>
          </a:p>
          <a:p>
            <a:pPr fontAlgn="base"/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    // 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do_something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</p:txBody>
      </p:sp>
      <p:sp>
        <p:nvSpPr>
          <p:cNvPr id="3" name="Up Arrow 2">
            <a:extLst>
              <a:ext uri="{FF2B5EF4-FFF2-40B4-BE49-F238E27FC236}">
                <a16:creationId xmlns:a16="http://schemas.microsoft.com/office/drawing/2014/main" id="{25FEDB70-D422-3128-A2E5-DC1954F31E68}"/>
              </a:ext>
            </a:extLst>
          </p:cNvPr>
          <p:cNvSpPr/>
          <p:nvPr/>
        </p:nvSpPr>
        <p:spPr>
          <a:xfrm>
            <a:off x="1916935" y="2089991"/>
            <a:ext cx="322530" cy="317784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Up Arrow 10">
            <a:extLst>
              <a:ext uri="{FF2B5EF4-FFF2-40B4-BE49-F238E27FC236}">
                <a16:creationId xmlns:a16="http://schemas.microsoft.com/office/drawing/2014/main" id="{9DC275CC-3EC2-326B-CEAB-1FC68DF3DC03}"/>
              </a:ext>
            </a:extLst>
          </p:cNvPr>
          <p:cNvSpPr/>
          <p:nvPr/>
        </p:nvSpPr>
        <p:spPr>
          <a:xfrm>
            <a:off x="3646085" y="2059116"/>
            <a:ext cx="322530" cy="317784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304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uiExpand="1" build="p" animBg="1"/>
      <p:bldP spid="18" grpId="0"/>
      <p:bldP spid="7" grpId="0" animBg="1"/>
      <p:bldP spid="8" grpId="0" animBg="1"/>
      <p:bldP spid="3" grpId="0" animBg="1"/>
      <p:bldP spid="1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B9562-FFFD-0649-B4D1-5311765C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185" y="243362"/>
            <a:ext cx="10515600" cy="304487"/>
          </a:xfrm>
        </p:spPr>
        <p:txBody>
          <a:bodyPr/>
          <a:lstStyle/>
          <a:p>
            <a:r>
              <a:rPr lang="en-US" dirty="0"/>
              <a:t>Program Flow – If statements &amp;&amp; compound tests - 1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050155E-FD54-A443-8A5C-99402148A9B6}"/>
              </a:ext>
            </a:extLst>
          </p:cNvPr>
          <p:cNvSpPr/>
          <p:nvPr/>
        </p:nvSpPr>
        <p:spPr bwMode="auto">
          <a:xfrm>
            <a:off x="567101" y="2780367"/>
            <a:ext cx="4674088" cy="1836896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if ((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== 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5) </a:t>
            </a:r>
            <a:r>
              <a:rPr lang="en-US" sz="22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&amp;&amp;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sz="22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3)) {</a:t>
            </a:r>
          </a:p>
          <a:p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r2 = r5;  // true block</a:t>
            </a:r>
          </a:p>
          <a:p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fall through */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r4 = r3;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DF084C1A-CD2E-854D-9C38-8538D648E1A9}"/>
              </a:ext>
            </a:extLst>
          </p:cNvPr>
          <p:cNvSpPr/>
          <p:nvPr/>
        </p:nvSpPr>
        <p:spPr bwMode="auto">
          <a:xfrm>
            <a:off x="6470335" y="1916305"/>
            <a:ext cx="4920885" cy="3230404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, 5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 err="1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bne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, 3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ble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mov r2, r5 // true block</a:t>
            </a:r>
          </a:p>
          <a:p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fall through</a:t>
            </a:r>
            <a:endParaRPr lang="en-US" sz="22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mov r4, r3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09B854F-4A6E-884E-BAEA-333D01228853}"/>
              </a:ext>
            </a:extLst>
          </p:cNvPr>
          <p:cNvGrpSpPr/>
          <p:nvPr/>
        </p:nvGrpSpPr>
        <p:grpSpPr>
          <a:xfrm>
            <a:off x="8956010" y="1149151"/>
            <a:ext cx="2379549" cy="1631216"/>
            <a:chOff x="3332193" y="-520471"/>
            <a:chExt cx="2379549" cy="163121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2C306A5-33D9-CF4D-80B5-52FAB17A17FE}"/>
                </a:ext>
              </a:extLst>
            </p:cNvPr>
            <p:cNvSpPr txBox="1"/>
            <p:nvPr/>
          </p:nvSpPr>
          <p:spPr>
            <a:xfrm>
              <a:off x="3852194" y="-520471"/>
              <a:ext cx="1859548" cy="163121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If r0 == 5 false</a:t>
              </a:r>
            </a:p>
            <a:p>
              <a:r>
                <a:rPr lang="en-US" sz="2000" dirty="0">
                  <a:solidFill>
                    <a:srgbClr val="F37440"/>
                  </a:solidFill>
                </a:rPr>
                <a:t>then</a:t>
              </a:r>
              <a:r>
                <a:rPr lang="en-US" sz="2000" dirty="0">
                  <a:solidFill>
                    <a:schemeClr val="accent5"/>
                  </a:solidFill>
                </a:rPr>
                <a:t> short circuit branch </a:t>
              </a:r>
              <a:r>
                <a:rPr lang="en-US" sz="2000" b="1" i="1" dirty="0">
                  <a:solidFill>
                    <a:schemeClr val="accent5"/>
                  </a:solidFill>
                </a:rPr>
                <a:t>around</a:t>
              </a:r>
              <a:r>
                <a:rPr lang="en-US" sz="2000" dirty="0">
                  <a:solidFill>
                    <a:schemeClr val="accent5"/>
                  </a:solidFill>
                </a:rPr>
                <a:t> the </a:t>
              </a:r>
              <a:r>
                <a:rPr lang="en-US" sz="2000" dirty="0">
                  <a:solidFill>
                    <a:srgbClr val="2C895B"/>
                  </a:solidFill>
                </a:rPr>
                <a:t>true block</a:t>
              </a:r>
            </a:p>
          </p:txBody>
        </p:sp>
        <p:sp>
          <p:nvSpPr>
            <p:cNvPr id="13" name="Right Brace 12">
              <a:extLst>
                <a:ext uri="{FF2B5EF4-FFF2-40B4-BE49-F238E27FC236}">
                  <a16:creationId xmlns:a16="http://schemas.microsoft.com/office/drawing/2014/main" id="{339957FC-5F2F-9248-947C-CC8AF849B8A9}"/>
                </a:ext>
              </a:extLst>
            </p:cNvPr>
            <p:cNvSpPr/>
            <p:nvPr/>
          </p:nvSpPr>
          <p:spPr>
            <a:xfrm>
              <a:off x="3332193" y="399731"/>
              <a:ext cx="498089" cy="626327"/>
            </a:xfrm>
            <a:prstGeom prst="rightBrace">
              <a:avLst/>
            </a:prstGeom>
            <a:ln w="2222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2CDD4079-75CF-4440-8916-EEF44A2D81FE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" name="U-Turn Arrow 2">
            <a:extLst>
              <a:ext uri="{FF2B5EF4-FFF2-40B4-BE49-F238E27FC236}">
                <a16:creationId xmlns:a16="http://schemas.microsoft.com/office/drawing/2014/main" id="{8054B5C0-2D13-8DA3-6F68-16D2D1184A39}"/>
              </a:ext>
            </a:extLst>
          </p:cNvPr>
          <p:cNvSpPr/>
          <p:nvPr/>
        </p:nvSpPr>
        <p:spPr>
          <a:xfrm rot="5400000" flipV="1">
            <a:off x="5420222" y="2976979"/>
            <a:ext cx="2249225" cy="1199769"/>
          </a:xfrm>
          <a:prstGeom prst="uturnArrow">
            <a:avLst>
              <a:gd name="adj1" fmla="val 4865"/>
              <a:gd name="adj2" fmla="val 6539"/>
              <a:gd name="adj3" fmla="val 20789"/>
              <a:gd name="adj4" fmla="val 42454"/>
              <a:gd name="adj5" fmla="val 5650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U-Turn Arrow 3">
            <a:extLst>
              <a:ext uri="{FF2B5EF4-FFF2-40B4-BE49-F238E27FC236}">
                <a16:creationId xmlns:a16="http://schemas.microsoft.com/office/drawing/2014/main" id="{8F1D4E06-F7E5-A2D4-23D0-2E9D7345A089}"/>
              </a:ext>
            </a:extLst>
          </p:cNvPr>
          <p:cNvSpPr/>
          <p:nvPr/>
        </p:nvSpPr>
        <p:spPr>
          <a:xfrm rot="5400000" flipV="1">
            <a:off x="6223499" y="3524061"/>
            <a:ext cx="1022946" cy="975836"/>
          </a:xfrm>
          <a:prstGeom prst="uturnArrow">
            <a:avLst>
              <a:gd name="adj1" fmla="val 4865"/>
              <a:gd name="adj2" fmla="val 6539"/>
              <a:gd name="adj3" fmla="val 20789"/>
              <a:gd name="adj4" fmla="val 42454"/>
              <a:gd name="adj5" fmla="val 33537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8869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8" grpId="0"/>
      <p:bldP spid="3" grpId="0" animBg="1"/>
      <p:bldP spid="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0D13E-5DA3-4A40-AC9A-16FEFD8DFF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078" y="112282"/>
            <a:ext cx="11869700" cy="513474"/>
          </a:xfrm>
        </p:spPr>
        <p:txBody>
          <a:bodyPr/>
          <a:lstStyle/>
          <a:p>
            <a:r>
              <a:rPr lang="en-US" dirty="0"/>
              <a:t>Conditional Branch: Changing the Next Instruction to Execute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90F53BDD-6985-1D43-888E-41C7565C5140}"/>
              </a:ext>
            </a:extLst>
          </p:cNvPr>
          <p:cNvSpPr/>
          <p:nvPr/>
        </p:nvSpPr>
        <p:spPr bwMode="auto">
          <a:xfrm>
            <a:off x="1496270" y="564461"/>
            <a:ext cx="6839656" cy="2311956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alt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alt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r3, r4</a:t>
            </a:r>
            <a:endParaRPr lang="en-US" altLang="en-US" sz="20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000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beq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	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Ldone</a:t>
            </a:r>
            <a:endParaRPr lang="en-US" sz="2000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0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otherwise fall through do the 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r1, r2, 1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now fall through to mov</a:t>
            </a:r>
          </a:p>
          <a:p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Ldone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mov	r3, r1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90338D-065E-894D-A4E2-A44D7701995F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F06C6F2A-A9E1-618E-512D-9DE518CAD0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6828941"/>
              </p:ext>
            </p:extLst>
          </p:nvPr>
        </p:nvGraphicFramePr>
        <p:xfrm>
          <a:off x="576548" y="3022473"/>
          <a:ext cx="5683410" cy="1005891"/>
        </p:xfrm>
        <a:graphic>
          <a:graphicData uri="http://schemas.openxmlformats.org/drawingml/2006/table">
            <a:tbl>
              <a:tblPr firstRow="1" firstCol="1" lastRow="1" lastCol="1" bandRow="1" bandCol="1"/>
              <a:tblGrid>
                <a:gridCol w="11692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91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649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6527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Condition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8759" marB="875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Meaning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8759" marB="875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Flag Checked  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8759" marB="875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40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BEQ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Equal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Z = 1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40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B 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Always (unconditional)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4982812"/>
                  </a:ext>
                </a:extLst>
              </a:tr>
            </a:tbl>
          </a:graphicData>
        </a:graphic>
      </p:graphicFrame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E3A2B9AB-7921-3D1B-42E2-07F808BCD3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54015" y="4119308"/>
            <a:ext cx="10683969" cy="2626409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solidFill>
                  <a:srgbClr val="0070C0"/>
                </a:solidFill>
              </a:rPr>
              <a:t>How to implement a </a:t>
            </a:r>
            <a:r>
              <a:rPr lang="en-US" sz="2000" b="1" dirty="0">
                <a:solidFill>
                  <a:srgbClr val="0070C0"/>
                </a:solidFill>
              </a:rPr>
              <a:t>branch/loop guard in CSE30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2000" dirty="0"/>
              <a:t>Use a </a:t>
            </a:r>
            <a:r>
              <a:rPr lang="en-US" sz="2000" b="1" dirty="0" err="1"/>
              <a:t>cmp</a:t>
            </a:r>
            <a:r>
              <a:rPr lang="en-US" sz="2000" b="1" dirty="0"/>
              <a:t>/</a:t>
            </a:r>
            <a:r>
              <a:rPr lang="en-US" sz="2000" b="1" dirty="0" err="1"/>
              <a:t>cmm</a:t>
            </a:r>
            <a:r>
              <a:rPr lang="en-US" sz="2000" dirty="0"/>
              <a:t> instruction to set the condition bits</a:t>
            </a:r>
          </a:p>
          <a:p>
            <a:pPr marL="354012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2000" dirty="0"/>
              <a:t>Follow the </a:t>
            </a:r>
            <a:r>
              <a:rPr lang="en-US" sz="2000" b="1" dirty="0" err="1"/>
              <a:t>cmp</a:t>
            </a:r>
            <a:r>
              <a:rPr lang="en-US" sz="2000" b="1" dirty="0"/>
              <a:t>/</a:t>
            </a:r>
            <a:r>
              <a:rPr lang="en-US" sz="2000" b="1" dirty="0" err="1"/>
              <a:t>cmm</a:t>
            </a:r>
            <a:r>
              <a:rPr lang="en-US" sz="2000" dirty="0"/>
              <a:t> </a:t>
            </a:r>
            <a:r>
              <a:rPr lang="en-US" sz="2000" b="1" dirty="0">
                <a:solidFill>
                  <a:schemeClr val="accent1"/>
                </a:solidFill>
              </a:rPr>
              <a:t>with one or more variants of the </a:t>
            </a:r>
            <a:r>
              <a:rPr lang="en-US" sz="2000" b="1" u="sng" dirty="0">
                <a:solidFill>
                  <a:schemeClr val="accent1"/>
                </a:solidFill>
              </a:rPr>
              <a:t>conditional</a:t>
            </a:r>
            <a:r>
              <a:rPr lang="en-US" sz="2000" b="1" dirty="0">
                <a:solidFill>
                  <a:schemeClr val="accent1"/>
                </a:solidFill>
              </a:rPr>
              <a:t> branch instruction</a:t>
            </a:r>
            <a:r>
              <a:rPr lang="en-US" sz="2000" dirty="0"/>
              <a:t> </a:t>
            </a:r>
          </a:p>
          <a:p>
            <a:pPr lvl="1"/>
            <a:r>
              <a:rPr lang="en-US" sz="1800" b="1" dirty="0">
                <a:solidFill>
                  <a:srgbClr val="0070C0"/>
                </a:solidFill>
              </a:rPr>
              <a:t>Conditional branch instructions </a:t>
            </a:r>
            <a:r>
              <a:rPr lang="en-US" sz="1800" dirty="0"/>
              <a:t>if evaluate to true (based on the flags set by the </a:t>
            </a:r>
            <a:r>
              <a:rPr lang="en-US" sz="1800" dirty="0" err="1"/>
              <a:t>cmp</a:t>
            </a:r>
            <a:r>
              <a:rPr lang="en-US" sz="1800" dirty="0"/>
              <a:t>) the next instruction will the one at the branch label</a:t>
            </a:r>
          </a:p>
          <a:p>
            <a:pPr lvl="1"/>
            <a:r>
              <a:rPr lang="en-US" sz="2000" dirty="0">
                <a:solidFill>
                  <a:srgbClr val="00B050"/>
                </a:solidFill>
              </a:rPr>
              <a:t>Otherwise,</a:t>
            </a:r>
            <a:r>
              <a:rPr lang="en-US" sz="2000" dirty="0"/>
              <a:t> execution </a:t>
            </a:r>
            <a:r>
              <a:rPr lang="en-US" sz="2000" dirty="0">
                <a:solidFill>
                  <a:srgbClr val="F37440"/>
                </a:solidFill>
              </a:rPr>
              <a:t>falls through </a:t>
            </a:r>
            <a:r>
              <a:rPr lang="en-US" sz="2000" dirty="0"/>
              <a:t>to </a:t>
            </a:r>
            <a:r>
              <a:rPr lang="en-US" sz="2000" dirty="0">
                <a:solidFill>
                  <a:srgbClr val="F37440"/>
                </a:solidFill>
              </a:rPr>
              <a:t>the instruction that immediately follows the branch</a:t>
            </a:r>
          </a:p>
          <a:p>
            <a:pPr marL="354012" indent="-342900">
              <a:lnSpc>
                <a:spcPct val="100000"/>
              </a:lnSpc>
            </a:pPr>
            <a:r>
              <a:rPr lang="en-US" sz="2000" dirty="0"/>
              <a:t>You may have </a:t>
            </a:r>
            <a:r>
              <a:rPr lang="en-US" sz="2000" dirty="0">
                <a:solidFill>
                  <a:srgbClr val="FF0000"/>
                </a:solidFill>
              </a:rPr>
              <a:t>one or more </a:t>
            </a:r>
            <a:r>
              <a:rPr lang="en-US" sz="2000" dirty="0">
                <a:solidFill>
                  <a:srgbClr val="2C895B"/>
                </a:solidFill>
              </a:rPr>
              <a:t>conditional branches </a:t>
            </a:r>
            <a:r>
              <a:rPr lang="en-US" sz="2000" dirty="0"/>
              <a:t>after a single </a:t>
            </a:r>
            <a:r>
              <a:rPr lang="en-US" sz="2000" dirty="0" err="1"/>
              <a:t>cmp</a:t>
            </a:r>
            <a:r>
              <a:rPr lang="en-US" sz="2000" dirty="0"/>
              <a:t>/</a:t>
            </a:r>
            <a:r>
              <a:rPr lang="en-US" sz="2000" dirty="0" err="1"/>
              <a:t>cmm</a:t>
            </a:r>
            <a:endParaRPr lang="en-US" sz="2000" dirty="0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92F19797-8FFF-3434-F338-6C5DE7339138}"/>
              </a:ext>
            </a:extLst>
          </p:cNvPr>
          <p:cNvSpPr/>
          <p:nvPr/>
        </p:nvSpPr>
        <p:spPr bwMode="auto">
          <a:xfrm>
            <a:off x="6321521" y="3146934"/>
            <a:ext cx="4727549" cy="728424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alt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r3, r4       </a:t>
            </a:r>
            <a:r>
              <a:rPr lang="en-US" alt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r3 – r4</a:t>
            </a:r>
          </a:p>
          <a:p>
            <a:r>
              <a:rPr lang="en-US" alt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if r3 != r4 sets Z = 0</a:t>
            </a:r>
          </a:p>
        </p:txBody>
      </p:sp>
      <p:sp>
        <p:nvSpPr>
          <p:cNvPr id="20" name="U-Turn Arrow 19">
            <a:extLst>
              <a:ext uri="{FF2B5EF4-FFF2-40B4-BE49-F238E27FC236}">
                <a16:creationId xmlns:a16="http://schemas.microsoft.com/office/drawing/2014/main" id="{39ED1C39-AF19-3FEA-3554-E1B5E955D602}"/>
              </a:ext>
            </a:extLst>
          </p:cNvPr>
          <p:cNvSpPr/>
          <p:nvPr/>
        </p:nvSpPr>
        <p:spPr>
          <a:xfrm rot="5400000" flipV="1">
            <a:off x="902075" y="847414"/>
            <a:ext cx="1323830" cy="1839948"/>
          </a:xfrm>
          <a:prstGeom prst="uturnArrow">
            <a:avLst>
              <a:gd name="adj1" fmla="val 4843"/>
              <a:gd name="adj2" fmla="val 6823"/>
              <a:gd name="adj3" fmla="val 25965"/>
              <a:gd name="adj4" fmla="val 43750"/>
              <a:gd name="adj5" fmla="val 5298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0926F77E-4226-507E-A1DF-48C2C8D4E288}"/>
              </a:ext>
            </a:extLst>
          </p:cNvPr>
          <p:cNvSpPr/>
          <p:nvPr/>
        </p:nvSpPr>
        <p:spPr bwMode="auto">
          <a:xfrm>
            <a:off x="8445872" y="1043103"/>
            <a:ext cx="2870129" cy="114014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(r3 != r4)</a:t>
            </a:r>
          </a:p>
          <a:p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= r2 + 1;</a:t>
            </a:r>
          </a:p>
          <a:p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r3 = r1;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536F865-E395-EA3D-B7B9-CFA551A5F85B}"/>
              </a:ext>
            </a:extLst>
          </p:cNvPr>
          <p:cNvGrpSpPr/>
          <p:nvPr/>
        </p:nvGrpSpPr>
        <p:grpSpPr>
          <a:xfrm>
            <a:off x="4616785" y="657096"/>
            <a:ext cx="2022862" cy="400110"/>
            <a:chOff x="906642" y="-718962"/>
            <a:chExt cx="2022862" cy="40011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0F13460-90F2-1647-BBC2-7124D4E3F068}"/>
                </a:ext>
              </a:extLst>
            </p:cNvPr>
            <p:cNvSpPr txBox="1"/>
            <p:nvPr/>
          </p:nvSpPr>
          <p:spPr>
            <a:xfrm>
              <a:off x="1205955" y="-718962"/>
              <a:ext cx="1723549" cy="40011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Branch guard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6" name="Up Arrow 5">
              <a:extLst>
                <a:ext uri="{FF2B5EF4-FFF2-40B4-BE49-F238E27FC236}">
                  <a16:creationId xmlns:a16="http://schemas.microsoft.com/office/drawing/2014/main" id="{1C1D430E-B764-E03F-F566-79548426EBEB}"/>
                </a:ext>
              </a:extLst>
            </p:cNvPr>
            <p:cNvSpPr/>
            <p:nvPr/>
          </p:nvSpPr>
          <p:spPr>
            <a:xfrm rot="16200000">
              <a:off x="1006977" y="-673241"/>
              <a:ext cx="98643" cy="299313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666425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7" grpId="0" uiExpand="1" build="p" animBg="1"/>
      <p:bldP spid="18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B9562-FFFD-0649-B4D1-5311765C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185" y="243362"/>
            <a:ext cx="10515600" cy="304487"/>
          </a:xfrm>
        </p:spPr>
        <p:txBody>
          <a:bodyPr/>
          <a:lstStyle/>
          <a:p>
            <a:r>
              <a:rPr lang="en-US" dirty="0"/>
              <a:t>Program Flow – If statements &amp;&amp; compound tests - 2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57375406-99E9-114F-A882-0D390FCA5E57}"/>
              </a:ext>
            </a:extLst>
          </p:cNvPr>
          <p:cNvSpPr/>
          <p:nvPr/>
        </p:nvSpPr>
        <p:spPr bwMode="auto">
          <a:xfrm>
            <a:off x="5692879" y="1713195"/>
            <a:ext cx="4748981" cy="4528899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 5  // test 1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bne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Lelse</a:t>
            </a:r>
            <a:endParaRPr lang="en-US" sz="20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 3  // test 2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ble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Lelse</a:t>
            </a:r>
            <a:endParaRPr lang="en-US" sz="20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mov r2, r5 // true block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branch around else</a:t>
            </a:r>
            <a:endParaRPr lang="en-US" sz="20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b .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Lelse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mov r5, r2 //false block</a:t>
            </a: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fall through</a:t>
            </a:r>
            <a:endParaRPr lang="en-US" sz="20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mov r4, r3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BD00175-0C88-CA4E-B591-81B7CB591A6C}"/>
              </a:ext>
            </a:extLst>
          </p:cNvPr>
          <p:cNvGrpSpPr/>
          <p:nvPr/>
        </p:nvGrpSpPr>
        <p:grpSpPr>
          <a:xfrm>
            <a:off x="9225629" y="930154"/>
            <a:ext cx="2572797" cy="1339696"/>
            <a:chOff x="-108196" y="2752683"/>
            <a:chExt cx="2572797" cy="1339696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A57B3A5-C216-4343-8622-3F978821FBC1}"/>
                </a:ext>
              </a:extLst>
            </p:cNvPr>
            <p:cNvSpPr txBox="1"/>
            <p:nvPr/>
          </p:nvSpPr>
          <p:spPr>
            <a:xfrm>
              <a:off x="365747" y="2752683"/>
              <a:ext cx="2098854" cy="132343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if r0 == 5 false</a:t>
              </a:r>
            </a:p>
            <a:p>
              <a:r>
                <a:rPr lang="en-US" sz="2000" dirty="0">
                  <a:solidFill>
                    <a:srgbClr val="F37440"/>
                  </a:solidFill>
                </a:rPr>
                <a:t>then</a:t>
              </a:r>
              <a:r>
                <a:rPr lang="en-US" sz="2000" dirty="0"/>
                <a:t> short circuit branch </a:t>
              </a:r>
              <a:r>
                <a:rPr lang="en-US" sz="2000" b="1" i="1" dirty="0">
                  <a:solidFill>
                    <a:schemeClr val="accent5"/>
                  </a:solidFill>
                </a:rPr>
                <a:t>to</a:t>
              </a:r>
              <a:r>
                <a:rPr lang="en-US" sz="2000" dirty="0">
                  <a:solidFill>
                    <a:schemeClr val="accent5"/>
                  </a:solidFill>
                </a:rPr>
                <a:t> the </a:t>
              </a:r>
              <a:r>
                <a:rPr lang="en-US" sz="2000" dirty="0">
                  <a:solidFill>
                    <a:srgbClr val="FF0000"/>
                  </a:solidFill>
                </a:rPr>
                <a:t>false block</a:t>
              </a:r>
            </a:p>
          </p:txBody>
        </p:sp>
        <p:sp>
          <p:nvSpPr>
            <p:cNvPr id="16" name="Right Brace 15">
              <a:extLst>
                <a:ext uri="{FF2B5EF4-FFF2-40B4-BE49-F238E27FC236}">
                  <a16:creationId xmlns:a16="http://schemas.microsoft.com/office/drawing/2014/main" id="{D70194B1-7F3C-B34A-8695-CDB98B963E82}"/>
                </a:ext>
              </a:extLst>
            </p:cNvPr>
            <p:cNvSpPr/>
            <p:nvPr/>
          </p:nvSpPr>
          <p:spPr>
            <a:xfrm>
              <a:off x="-108196" y="3599286"/>
              <a:ext cx="498089" cy="493093"/>
            </a:xfrm>
            <a:prstGeom prst="rightBrace">
              <a:avLst/>
            </a:prstGeom>
            <a:ln w="2222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C03B6350-EB19-E141-BAF7-5EA865BDE86E}"/>
              </a:ext>
            </a:extLst>
          </p:cNvPr>
          <p:cNvSpPr/>
          <p:nvPr/>
        </p:nvSpPr>
        <p:spPr bwMode="auto">
          <a:xfrm>
            <a:off x="394976" y="2507487"/>
            <a:ext cx="4157448" cy="2945368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if ((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==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5) 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&amp;&amp;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3)) {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r2 = r5; // true block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branch around else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 else {</a:t>
            </a: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r5 = r2; False block */</a:t>
            </a: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fall through */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r4 = r3;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CDD4079-75CF-4440-8916-EEF44A2D81FE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E33BE85-9CC1-6983-2877-95DBEBCC6E93}"/>
              </a:ext>
            </a:extLst>
          </p:cNvPr>
          <p:cNvGrpSpPr/>
          <p:nvPr/>
        </p:nvGrpSpPr>
        <p:grpSpPr>
          <a:xfrm>
            <a:off x="9201483" y="2421044"/>
            <a:ext cx="2621089" cy="1015663"/>
            <a:chOff x="-273490" y="3034696"/>
            <a:chExt cx="2621089" cy="1015663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D8FB7A3-2D81-D8B3-6C8A-680ECD7B9079}"/>
                </a:ext>
              </a:extLst>
            </p:cNvPr>
            <p:cNvSpPr txBox="1"/>
            <p:nvPr/>
          </p:nvSpPr>
          <p:spPr>
            <a:xfrm>
              <a:off x="248745" y="3034696"/>
              <a:ext cx="2098854" cy="101566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if r1 &gt; 3 false</a:t>
              </a:r>
            </a:p>
            <a:p>
              <a:r>
                <a:rPr lang="en-US" sz="2000" dirty="0">
                  <a:solidFill>
                    <a:srgbClr val="F37440"/>
                  </a:solidFill>
                </a:rPr>
                <a:t>then</a:t>
              </a:r>
              <a:r>
                <a:rPr lang="en-US" sz="2000" dirty="0"/>
                <a:t> branch </a:t>
              </a:r>
              <a:r>
                <a:rPr lang="en-US" sz="2000" b="1" i="1" dirty="0">
                  <a:solidFill>
                    <a:schemeClr val="accent5"/>
                  </a:solidFill>
                </a:rPr>
                <a:t>to</a:t>
              </a:r>
              <a:r>
                <a:rPr lang="en-US" sz="2000" dirty="0">
                  <a:solidFill>
                    <a:schemeClr val="accent5"/>
                  </a:solidFill>
                </a:rPr>
                <a:t> the </a:t>
              </a:r>
              <a:r>
                <a:rPr lang="en-US" sz="2000" dirty="0">
                  <a:solidFill>
                    <a:srgbClr val="FF0000"/>
                  </a:solidFill>
                </a:rPr>
                <a:t>false block</a:t>
              </a:r>
            </a:p>
          </p:txBody>
        </p:sp>
        <p:sp>
          <p:nvSpPr>
            <p:cNvPr id="31" name="Right Brace 30">
              <a:extLst>
                <a:ext uri="{FF2B5EF4-FFF2-40B4-BE49-F238E27FC236}">
                  <a16:creationId xmlns:a16="http://schemas.microsoft.com/office/drawing/2014/main" id="{C7002067-21E9-8C02-4C74-4AEBEEF38167}"/>
                </a:ext>
              </a:extLst>
            </p:cNvPr>
            <p:cNvSpPr/>
            <p:nvPr/>
          </p:nvSpPr>
          <p:spPr>
            <a:xfrm>
              <a:off x="-273490" y="3295980"/>
              <a:ext cx="498089" cy="493093"/>
            </a:xfrm>
            <a:prstGeom prst="rightBrace">
              <a:avLst/>
            </a:prstGeom>
            <a:ln w="2222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U-Turn Arrow 2">
            <a:extLst>
              <a:ext uri="{FF2B5EF4-FFF2-40B4-BE49-F238E27FC236}">
                <a16:creationId xmlns:a16="http://schemas.microsoft.com/office/drawing/2014/main" id="{E79AA5F1-8991-7342-8718-1BF02E15C9A1}"/>
              </a:ext>
            </a:extLst>
          </p:cNvPr>
          <p:cNvSpPr/>
          <p:nvPr/>
        </p:nvSpPr>
        <p:spPr>
          <a:xfrm rot="5400000" flipV="1">
            <a:off x="4298871" y="2995944"/>
            <a:ext cx="2689608" cy="1237420"/>
          </a:xfrm>
          <a:prstGeom prst="uturnArrow">
            <a:avLst>
              <a:gd name="adj1" fmla="val 4865"/>
              <a:gd name="adj2" fmla="val 6539"/>
              <a:gd name="adj3" fmla="val 20789"/>
              <a:gd name="adj4" fmla="val 42454"/>
              <a:gd name="adj5" fmla="val 7182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U-Turn Arrow 3">
            <a:extLst>
              <a:ext uri="{FF2B5EF4-FFF2-40B4-BE49-F238E27FC236}">
                <a16:creationId xmlns:a16="http://schemas.microsoft.com/office/drawing/2014/main" id="{81D02AB3-DE20-3FED-4C7E-05A256C55418}"/>
              </a:ext>
            </a:extLst>
          </p:cNvPr>
          <p:cNvSpPr/>
          <p:nvPr/>
        </p:nvSpPr>
        <p:spPr>
          <a:xfrm rot="5400000" flipV="1">
            <a:off x="4942897" y="3477239"/>
            <a:ext cx="1591772" cy="1047206"/>
          </a:xfrm>
          <a:prstGeom prst="uturnArrow">
            <a:avLst>
              <a:gd name="adj1" fmla="val 4865"/>
              <a:gd name="adj2" fmla="val 8019"/>
              <a:gd name="adj3" fmla="val 20789"/>
              <a:gd name="adj4" fmla="val 42454"/>
              <a:gd name="adj5" fmla="val 67441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U-Turn Arrow 4">
            <a:extLst>
              <a:ext uri="{FF2B5EF4-FFF2-40B4-BE49-F238E27FC236}">
                <a16:creationId xmlns:a16="http://schemas.microsoft.com/office/drawing/2014/main" id="{90D3D4C9-DDD3-A4D6-71F3-D514707320EF}"/>
              </a:ext>
            </a:extLst>
          </p:cNvPr>
          <p:cNvSpPr/>
          <p:nvPr/>
        </p:nvSpPr>
        <p:spPr>
          <a:xfrm rot="5400000">
            <a:off x="8305952" y="3866901"/>
            <a:ext cx="1380799" cy="2403066"/>
          </a:xfrm>
          <a:prstGeom prst="uturnArrow">
            <a:avLst>
              <a:gd name="adj1" fmla="val 3724"/>
              <a:gd name="adj2" fmla="val 4377"/>
              <a:gd name="adj3" fmla="val 6833"/>
              <a:gd name="adj4" fmla="val 42454"/>
              <a:gd name="adj5" fmla="val 100000"/>
            </a:avLst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5405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8" grpId="0"/>
      <p:bldP spid="3" grpId="0" animBg="1"/>
      <p:bldP spid="4" grpId="0" animBg="1"/>
      <p:bldP spid="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B9562-FFFD-0649-B4D1-5311765C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440" y="119380"/>
            <a:ext cx="11266338" cy="407296"/>
          </a:xfrm>
        </p:spPr>
        <p:txBody>
          <a:bodyPr/>
          <a:lstStyle/>
          <a:p>
            <a:r>
              <a:rPr lang="en-US" dirty="0"/>
              <a:t>Program Flow – If statements || compound tests - 1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050155E-FD54-A443-8A5C-99402148A9B6}"/>
              </a:ext>
            </a:extLst>
          </p:cNvPr>
          <p:cNvSpPr/>
          <p:nvPr/>
        </p:nvSpPr>
        <p:spPr bwMode="auto">
          <a:xfrm>
            <a:off x="813499" y="2719202"/>
            <a:ext cx="4611842" cy="167854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if ((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==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5)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||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3)) {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r2 = r5; // true block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fall through */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r4 = r3;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DF084C1A-CD2E-854D-9C38-8538D648E1A9}"/>
              </a:ext>
            </a:extLst>
          </p:cNvPr>
          <p:cNvSpPr/>
          <p:nvPr/>
        </p:nvSpPr>
        <p:spPr bwMode="auto">
          <a:xfrm>
            <a:off x="6531582" y="1716059"/>
            <a:ext cx="4529708" cy="3578781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 5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beq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Lthen</a:t>
            </a:r>
            <a:endParaRPr lang="en-US" sz="20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 3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ble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fall through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Lthen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mov r2, r5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true block</a:t>
            </a: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fall through */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mov r4, r3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D4E246E-DF41-3A43-801B-ABCDC2DBC3D8}"/>
              </a:ext>
            </a:extLst>
          </p:cNvPr>
          <p:cNvGrpSpPr/>
          <p:nvPr/>
        </p:nvGrpSpPr>
        <p:grpSpPr>
          <a:xfrm>
            <a:off x="8549601" y="1796943"/>
            <a:ext cx="2888878" cy="707886"/>
            <a:chOff x="3912462" y="3442183"/>
            <a:chExt cx="2888878" cy="707886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F99CA85-48DD-ED4A-897E-A57C60E6AA3D}"/>
                </a:ext>
              </a:extLst>
            </p:cNvPr>
            <p:cNvSpPr txBox="1"/>
            <p:nvPr/>
          </p:nvSpPr>
          <p:spPr>
            <a:xfrm>
              <a:off x="4342913" y="3442183"/>
              <a:ext cx="2458427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If </a:t>
              </a:r>
              <a:r>
                <a:rPr lang="en-US" sz="2000" dirty="0">
                  <a:solidFill>
                    <a:srgbClr val="C00000"/>
                  </a:solidFill>
                </a:rPr>
                <a:t>r0 == 5 true, </a:t>
              </a:r>
              <a:r>
                <a:rPr lang="en-US" sz="2000" dirty="0">
                  <a:solidFill>
                    <a:schemeClr val="tx2"/>
                  </a:solidFill>
                </a:rPr>
                <a:t>then </a:t>
              </a:r>
              <a:r>
                <a:rPr lang="en-US" sz="2000" dirty="0">
                  <a:solidFill>
                    <a:srgbClr val="0070C0"/>
                  </a:solidFill>
                </a:rPr>
                <a:t>branch </a:t>
              </a:r>
              <a:r>
                <a:rPr lang="en-US" sz="2000" b="1" i="1" dirty="0">
                  <a:solidFill>
                    <a:srgbClr val="0070C0"/>
                  </a:solidFill>
                </a:rPr>
                <a:t>to</a:t>
              </a:r>
              <a:r>
                <a:rPr lang="en-US" sz="2000" dirty="0">
                  <a:solidFill>
                    <a:srgbClr val="0070C0"/>
                  </a:solidFill>
                </a:rPr>
                <a:t> </a:t>
              </a:r>
              <a:r>
                <a:rPr lang="en-US" sz="2000" dirty="0">
                  <a:solidFill>
                    <a:srgbClr val="2C895B"/>
                  </a:solidFill>
                </a:rPr>
                <a:t>true block </a:t>
              </a:r>
            </a:p>
          </p:txBody>
        </p:sp>
        <p:sp>
          <p:nvSpPr>
            <p:cNvPr id="18" name="Right Brace 17">
              <a:extLst>
                <a:ext uri="{FF2B5EF4-FFF2-40B4-BE49-F238E27FC236}">
                  <a16:creationId xmlns:a16="http://schemas.microsoft.com/office/drawing/2014/main" id="{5ED0262B-879D-9E4F-B37D-750FB8090D0A}"/>
                </a:ext>
              </a:extLst>
            </p:cNvPr>
            <p:cNvSpPr/>
            <p:nvPr/>
          </p:nvSpPr>
          <p:spPr>
            <a:xfrm>
              <a:off x="3912462" y="3509518"/>
              <a:ext cx="425669" cy="563251"/>
            </a:xfrm>
            <a:prstGeom prst="rightBrace">
              <a:avLst/>
            </a:prstGeom>
            <a:ln w="2222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5BDF08D-F80E-244B-8283-2B648D38B56A}"/>
              </a:ext>
            </a:extLst>
          </p:cNvPr>
          <p:cNvGrpSpPr/>
          <p:nvPr/>
        </p:nvGrpSpPr>
        <p:grpSpPr>
          <a:xfrm>
            <a:off x="8923674" y="2661683"/>
            <a:ext cx="2658257" cy="1015663"/>
            <a:chOff x="3912462" y="3393230"/>
            <a:chExt cx="2658257" cy="1015663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AD1C883-879D-E24E-8936-7D2D2F0314C5}"/>
                </a:ext>
              </a:extLst>
            </p:cNvPr>
            <p:cNvSpPr txBox="1"/>
            <p:nvPr/>
          </p:nvSpPr>
          <p:spPr>
            <a:xfrm>
              <a:off x="4338131" y="3393230"/>
              <a:ext cx="2232588" cy="101566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if </a:t>
              </a:r>
              <a:r>
                <a:rPr lang="en-US" sz="2000" dirty="0">
                  <a:solidFill>
                    <a:srgbClr val="C00000"/>
                  </a:solidFill>
                </a:rPr>
                <a:t>r1 &gt; 3 false </a:t>
              </a:r>
              <a:r>
                <a:rPr lang="en-US" sz="2000" dirty="0">
                  <a:solidFill>
                    <a:schemeClr val="tx2"/>
                  </a:solidFill>
                </a:rPr>
                <a:t>then</a:t>
              </a:r>
              <a:r>
                <a:rPr lang="en-US" sz="2000" dirty="0">
                  <a:solidFill>
                    <a:srgbClr val="C00000"/>
                  </a:solidFill>
                </a:rPr>
                <a:t> </a:t>
              </a:r>
              <a:r>
                <a:rPr lang="en-US" sz="2000" dirty="0">
                  <a:solidFill>
                    <a:srgbClr val="0070C0"/>
                  </a:solidFill>
                </a:rPr>
                <a:t>branch </a:t>
              </a:r>
              <a:r>
                <a:rPr lang="en-US" sz="2000" b="1" i="1" dirty="0">
                  <a:solidFill>
                    <a:srgbClr val="0070C0"/>
                  </a:solidFill>
                </a:rPr>
                <a:t>around</a:t>
              </a:r>
              <a:r>
                <a:rPr lang="en-US" sz="2000" dirty="0">
                  <a:solidFill>
                    <a:srgbClr val="0070C0"/>
                  </a:solidFill>
                </a:rPr>
                <a:t> </a:t>
              </a:r>
              <a:r>
                <a:rPr lang="en-US" sz="2000" dirty="0">
                  <a:solidFill>
                    <a:srgbClr val="2C895B"/>
                  </a:solidFill>
                </a:rPr>
                <a:t>true block</a:t>
              </a:r>
            </a:p>
          </p:txBody>
        </p:sp>
        <p:sp>
          <p:nvSpPr>
            <p:cNvPr id="20" name="Right Brace 19">
              <a:extLst>
                <a:ext uri="{FF2B5EF4-FFF2-40B4-BE49-F238E27FC236}">
                  <a16:creationId xmlns:a16="http://schemas.microsoft.com/office/drawing/2014/main" id="{67F40A35-305C-9E4B-BD0A-736B06E4AEE8}"/>
                </a:ext>
              </a:extLst>
            </p:cNvPr>
            <p:cNvSpPr/>
            <p:nvPr/>
          </p:nvSpPr>
          <p:spPr>
            <a:xfrm>
              <a:off x="3912462" y="3509518"/>
              <a:ext cx="425669" cy="563251"/>
            </a:xfrm>
            <a:prstGeom prst="rightBrace">
              <a:avLst/>
            </a:prstGeom>
            <a:ln w="2222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0A25E002-8421-AD4E-AB22-5D715E2BD17A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" name="U-Turn Arrow 2">
            <a:extLst>
              <a:ext uri="{FF2B5EF4-FFF2-40B4-BE49-F238E27FC236}">
                <a16:creationId xmlns:a16="http://schemas.microsoft.com/office/drawing/2014/main" id="{850A3BA5-4379-4BBC-D790-6EE569D20651}"/>
              </a:ext>
            </a:extLst>
          </p:cNvPr>
          <p:cNvSpPr/>
          <p:nvPr/>
        </p:nvSpPr>
        <p:spPr>
          <a:xfrm rot="5400000" flipV="1">
            <a:off x="5735696" y="3353276"/>
            <a:ext cx="1591772" cy="1237420"/>
          </a:xfrm>
          <a:prstGeom prst="uturnArrow">
            <a:avLst>
              <a:gd name="adj1" fmla="val 4865"/>
              <a:gd name="adj2" fmla="val 6539"/>
              <a:gd name="adj3" fmla="val 20789"/>
              <a:gd name="adj4" fmla="val 42454"/>
              <a:gd name="adj5" fmla="val 7182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U-Turn Arrow 3">
            <a:extLst>
              <a:ext uri="{FF2B5EF4-FFF2-40B4-BE49-F238E27FC236}">
                <a16:creationId xmlns:a16="http://schemas.microsoft.com/office/drawing/2014/main" id="{05417789-1955-AB79-B11E-F18D1ABB377C}"/>
              </a:ext>
            </a:extLst>
          </p:cNvPr>
          <p:cNvSpPr/>
          <p:nvPr/>
        </p:nvSpPr>
        <p:spPr>
          <a:xfrm rot="5400000" flipV="1">
            <a:off x="5823717" y="2542579"/>
            <a:ext cx="1591772" cy="1047206"/>
          </a:xfrm>
          <a:prstGeom prst="uturnArrow">
            <a:avLst>
              <a:gd name="adj1" fmla="val 4865"/>
              <a:gd name="adj2" fmla="val 8019"/>
              <a:gd name="adj3" fmla="val 20789"/>
              <a:gd name="adj4" fmla="val 42454"/>
              <a:gd name="adj5" fmla="val 67441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2716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2" grpId="0"/>
      <p:bldP spid="3" grpId="0" animBg="1"/>
      <p:bldP spid="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B9562-FFFD-0649-B4D1-5311765C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440" y="119380"/>
            <a:ext cx="11266338" cy="407296"/>
          </a:xfrm>
        </p:spPr>
        <p:txBody>
          <a:bodyPr/>
          <a:lstStyle/>
          <a:p>
            <a:r>
              <a:rPr lang="en-US" dirty="0"/>
              <a:t>Program Flow – If statements || compound tests - 2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57375406-99E9-114F-A882-0D390FCA5E57}"/>
              </a:ext>
            </a:extLst>
          </p:cNvPr>
          <p:cNvSpPr/>
          <p:nvPr/>
        </p:nvSpPr>
        <p:spPr bwMode="auto">
          <a:xfrm>
            <a:off x="6484730" y="1594326"/>
            <a:ext cx="4566727" cy="4528899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 5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beq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Lthen</a:t>
            </a:r>
            <a:endParaRPr lang="en-US" sz="20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 3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ble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Lelse</a:t>
            </a:r>
            <a:endParaRPr lang="en-US" sz="20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fall through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Lthen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mov r2, r5 // true block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branch around else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b .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endParaRPr lang="en-US" sz="20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Lelse</a:t>
            </a:r>
            <a:endParaRPr lang="en-US" sz="20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mov r5, r2 // false block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fall through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:  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355403CA-3097-2043-83CC-1FE1B2AB71D2}"/>
              </a:ext>
            </a:extLst>
          </p:cNvPr>
          <p:cNvSpPr/>
          <p:nvPr/>
        </p:nvSpPr>
        <p:spPr bwMode="auto">
          <a:xfrm>
            <a:off x="383772" y="2739051"/>
            <a:ext cx="4661323" cy="2311956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if ((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==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5)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||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3)) {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r2 = r5; // true block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branch around else */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 else {</a:t>
            </a: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r5 = r2; // false block</a:t>
            </a: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fall through */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A25E002-8421-AD4E-AB22-5D715E2BD17A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9A5829C-FB84-35B8-F0C2-AB2F1A4A6E92}"/>
              </a:ext>
            </a:extLst>
          </p:cNvPr>
          <p:cNvGrpSpPr/>
          <p:nvPr/>
        </p:nvGrpSpPr>
        <p:grpSpPr>
          <a:xfrm>
            <a:off x="8626441" y="1680648"/>
            <a:ext cx="3308349" cy="707886"/>
            <a:chOff x="3912462" y="3442183"/>
            <a:chExt cx="3308349" cy="707886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FCD632A-A8A7-7EF7-F587-9974B0BB547B}"/>
                </a:ext>
              </a:extLst>
            </p:cNvPr>
            <p:cNvSpPr txBox="1"/>
            <p:nvPr/>
          </p:nvSpPr>
          <p:spPr>
            <a:xfrm>
              <a:off x="4342913" y="3442183"/>
              <a:ext cx="2877898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If </a:t>
              </a:r>
              <a:r>
                <a:rPr lang="en-US" sz="2000" dirty="0">
                  <a:solidFill>
                    <a:srgbClr val="C00000"/>
                  </a:solidFill>
                </a:rPr>
                <a:t>r0 == 5 true, </a:t>
              </a:r>
              <a:r>
                <a:rPr lang="en-US" sz="2000" dirty="0">
                  <a:solidFill>
                    <a:schemeClr val="tx2"/>
                  </a:solidFill>
                </a:rPr>
                <a:t>then </a:t>
              </a:r>
              <a:r>
                <a:rPr lang="en-US" sz="2000" dirty="0">
                  <a:solidFill>
                    <a:srgbClr val="0070C0"/>
                  </a:solidFill>
                </a:rPr>
                <a:t>branch </a:t>
              </a:r>
              <a:r>
                <a:rPr lang="en-US" sz="2000" b="1" i="1" dirty="0">
                  <a:solidFill>
                    <a:srgbClr val="0070C0"/>
                  </a:solidFill>
                </a:rPr>
                <a:t>to</a:t>
              </a:r>
              <a:r>
                <a:rPr lang="en-US" sz="2000" dirty="0">
                  <a:solidFill>
                    <a:srgbClr val="0070C0"/>
                  </a:solidFill>
                </a:rPr>
                <a:t> the </a:t>
              </a:r>
              <a:r>
                <a:rPr lang="en-US" sz="2000" dirty="0">
                  <a:solidFill>
                    <a:srgbClr val="2C895B"/>
                  </a:solidFill>
                </a:rPr>
                <a:t>true block </a:t>
              </a:r>
            </a:p>
          </p:txBody>
        </p:sp>
        <p:sp>
          <p:nvSpPr>
            <p:cNvPr id="26" name="Right Brace 25">
              <a:extLst>
                <a:ext uri="{FF2B5EF4-FFF2-40B4-BE49-F238E27FC236}">
                  <a16:creationId xmlns:a16="http://schemas.microsoft.com/office/drawing/2014/main" id="{E8697343-606E-7E7E-975F-17D0F502C4DC}"/>
                </a:ext>
              </a:extLst>
            </p:cNvPr>
            <p:cNvSpPr/>
            <p:nvPr/>
          </p:nvSpPr>
          <p:spPr>
            <a:xfrm>
              <a:off x="3912462" y="3509518"/>
              <a:ext cx="425669" cy="563251"/>
            </a:xfrm>
            <a:prstGeom prst="rightBrace">
              <a:avLst/>
            </a:prstGeom>
            <a:ln w="2222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A7CAB11-E318-79F9-C20D-0F9C1EAF47FE}"/>
              </a:ext>
            </a:extLst>
          </p:cNvPr>
          <p:cNvGrpSpPr/>
          <p:nvPr/>
        </p:nvGrpSpPr>
        <p:grpSpPr>
          <a:xfrm>
            <a:off x="8637860" y="2507895"/>
            <a:ext cx="3134063" cy="738987"/>
            <a:chOff x="3912462" y="3333782"/>
            <a:chExt cx="3134063" cy="738987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2B71460-0573-3428-0E5A-483DC3EC1964}"/>
                </a:ext>
              </a:extLst>
            </p:cNvPr>
            <p:cNvSpPr txBox="1"/>
            <p:nvPr/>
          </p:nvSpPr>
          <p:spPr>
            <a:xfrm>
              <a:off x="4374900" y="3333782"/>
              <a:ext cx="2671625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if </a:t>
              </a:r>
              <a:r>
                <a:rPr lang="en-US" sz="2000" dirty="0">
                  <a:solidFill>
                    <a:srgbClr val="C00000"/>
                  </a:solidFill>
                </a:rPr>
                <a:t>r1 &gt; 3 false </a:t>
              </a:r>
              <a:r>
                <a:rPr lang="en-US" sz="2000" dirty="0">
                  <a:solidFill>
                    <a:schemeClr val="tx2"/>
                  </a:solidFill>
                </a:rPr>
                <a:t>then</a:t>
              </a:r>
              <a:r>
                <a:rPr lang="en-US" sz="2000" dirty="0">
                  <a:solidFill>
                    <a:srgbClr val="C00000"/>
                  </a:solidFill>
                </a:rPr>
                <a:t> </a:t>
              </a:r>
              <a:r>
                <a:rPr lang="en-US" sz="2000" dirty="0">
                  <a:solidFill>
                    <a:srgbClr val="0070C0"/>
                  </a:solidFill>
                </a:rPr>
                <a:t>branch </a:t>
              </a:r>
              <a:r>
                <a:rPr lang="en-US" sz="2000" b="1" i="1" dirty="0">
                  <a:solidFill>
                    <a:srgbClr val="0070C0"/>
                  </a:solidFill>
                </a:rPr>
                <a:t>to</a:t>
              </a:r>
              <a:r>
                <a:rPr lang="en-US" sz="2000" dirty="0">
                  <a:solidFill>
                    <a:srgbClr val="0070C0"/>
                  </a:solidFill>
                </a:rPr>
                <a:t> </a:t>
              </a:r>
              <a:r>
                <a:rPr lang="en-US" sz="2000" dirty="0">
                  <a:solidFill>
                    <a:srgbClr val="C00000"/>
                  </a:solidFill>
                </a:rPr>
                <a:t>false block</a:t>
              </a:r>
            </a:p>
          </p:txBody>
        </p:sp>
        <p:sp>
          <p:nvSpPr>
            <p:cNvPr id="29" name="Right Brace 28">
              <a:extLst>
                <a:ext uri="{FF2B5EF4-FFF2-40B4-BE49-F238E27FC236}">
                  <a16:creationId xmlns:a16="http://schemas.microsoft.com/office/drawing/2014/main" id="{0960DC15-7DED-06DA-2BC3-A0A687A15E79}"/>
                </a:ext>
              </a:extLst>
            </p:cNvPr>
            <p:cNvSpPr/>
            <p:nvPr/>
          </p:nvSpPr>
          <p:spPr>
            <a:xfrm>
              <a:off x="3912462" y="3509518"/>
              <a:ext cx="425669" cy="563251"/>
            </a:xfrm>
            <a:prstGeom prst="rightBrace">
              <a:avLst/>
            </a:prstGeom>
            <a:ln w="2222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U-Turn Arrow 2">
            <a:extLst>
              <a:ext uri="{FF2B5EF4-FFF2-40B4-BE49-F238E27FC236}">
                <a16:creationId xmlns:a16="http://schemas.microsoft.com/office/drawing/2014/main" id="{A767F4D6-3EF9-F21D-F934-4D6D0630B0F2}"/>
              </a:ext>
            </a:extLst>
          </p:cNvPr>
          <p:cNvSpPr/>
          <p:nvPr/>
        </p:nvSpPr>
        <p:spPr>
          <a:xfrm rot="5400000" flipV="1">
            <a:off x="5536480" y="3316890"/>
            <a:ext cx="1902454" cy="1413677"/>
          </a:xfrm>
          <a:prstGeom prst="uturnArrow">
            <a:avLst>
              <a:gd name="adj1" fmla="val 3769"/>
              <a:gd name="adj2" fmla="val 6539"/>
              <a:gd name="adj3" fmla="val 20789"/>
              <a:gd name="adj4" fmla="val 42454"/>
              <a:gd name="adj5" fmla="val 7182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U-Turn Arrow 3">
            <a:extLst>
              <a:ext uri="{FF2B5EF4-FFF2-40B4-BE49-F238E27FC236}">
                <a16:creationId xmlns:a16="http://schemas.microsoft.com/office/drawing/2014/main" id="{3587977D-50F2-F6AD-A24F-EFDE1F1E3228}"/>
              </a:ext>
            </a:extLst>
          </p:cNvPr>
          <p:cNvSpPr/>
          <p:nvPr/>
        </p:nvSpPr>
        <p:spPr>
          <a:xfrm rot="5400000" flipV="1">
            <a:off x="5735391" y="2441653"/>
            <a:ext cx="1591772" cy="1047206"/>
          </a:xfrm>
          <a:prstGeom prst="uturnArrow">
            <a:avLst>
              <a:gd name="adj1" fmla="val 4865"/>
              <a:gd name="adj2" fmla="val 8019"/>
              <a:gd name="adj3" fmla="val 20789"/>
              <a:gd name="adj4" fmla="val 42454"/>
              <a:gd name="adj5" fmla="val 67441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U-Turn Arrow 5">
            <a:extLst>
              <a:ext uri="{FF2B5EF4-FFF2-40B4-BE49-F238E27FC236}">
                <a16:creationId xmlns:a16="http://schemas.microsoft.com/office/drawing/2014/main" id="{60D71879-9C38-DE5A-B282-F5272AF5FD61}"/>
              </a:ext>
            </a:extLst>
          </p:cNvPr>
          <p:cNvSpPr/>
          <p:nvPr/>
        </p:nvSpPr>
        <p:spPr>
          <a:xfrm rot="5400000">
            <a:off x="9026623" y="4062141"/>
            <a:ext cx="1380799" cy="2403066"/>
          </a:xfrm>
          <a:prstGeom prst="uturnArrow">
            <a:avLst>
              <a:gd name="adj1" fmla="val 3724"/>
              <a:gd name="adj2" fmla="val 4377"/>
              <a:gd name="adj3" fmla="val 6833"/>
              <a:gd name="adj4" fmla="val 42454"/>
              <a:gd name="adj5" fmla="val 100000"/>
            </a:avLst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8830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2" grpId="0"/>
      <p:bldP spid="3" grpId="0" animBg="1"/>
      <p:bldP spid="4" grpId="0" animBg="1"/>
      <p:bldP spid="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0057D17-F0EE-3F4B-B8AE-50E7B158F475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226711" y="550746"/>
            <a:ext cx="11701067" cy="3926986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400" dirty="0">
                <a:solidFill>
                  <a:srgbClr val="0070C0"/>
                </a:solidFill>
              </a:rPr>
              <a:t>loop guard: </a:t>
            </a:r>
            <a:r>
              <a:rPr lang="en-US" sz="2400" dirty="0"/>
              <a:t>code that must evaluate to true before the next iteration of the loop</a:t>
            </a:r>
          </a:p>
          <a:p>
            <a:r>
              <a:rPr lang="en-US" sz="2400" dirty="0"/>
              <a:t>If the </a:t>
            </a:r>
            <a:r>
              <a:rPr lang="en-US" sz="2400" dirty="0">
                <a:solidFill>
                  <a:srgbClr val="0070C0"/>
                </a:solidFill>
              </a:rPr>
              <a:t>loop guard </a:t>
            </a:r>
            <a:r>
              <a:rPr lang="en-US" sz="2400" dirty="0">
                <a:solidFill>
                  <a:srgbClr val="2C895B"/>
                </a:solidFill>
              </a:rPr>
              <a:t>test(s) evaluate to true</a:t>
            </a:r>
            <a:r>
              <a:rPr lang="en-US" sz="2400" dirty="0"/>
              <a:t>, the </a:t>
            </a:r>
            <a:r>
              <a:rPr lang="en-US" sz="2400" i="1" dirty="0">
                <a:solidFill>
                  <a:srgbClr val="0070C0"/>
                </a:solidFill>
              </a:rPr>
              <a:t>body of the loop</a:t>
            </a:r>
            <a:r>
              <a:rPr lang="en-US" sz="2400" dirty="0">
                <a:solidFill>
                  <a:srgbClr val="0070C0"/>
                </a:solidFill>
              </a:rPr>
              <a:t> is executed again</a:t>
            </a:r>
          </a:p>
          <a:p>
            <a:r>
              <a:rPr lang="en-US" sz="2400" dirty="0">
                <a:solidFill>
                  <a:srgbClr val="F37440"/>
                </a:solidFill>
              </a:rPr>
              <a:t>pre-test loop guard </a:t>
            </a:r>
            <a:r>
              <a:rPr lang="en-US" sz="2400" dirty="0"/>
              <a:t>is at the </a:t>
            </a:r>
            <a:r>
              <a:rPr lang="en-US" sz="2400" dirty="0">
                <a:solidFill>
                  <a:srgbClr val="7030A0"/>
                </a:solidFill>
              </a:rPr>
              <a:t>top of the loop </a:t>
            </a:r>
          </a:p>
          <a:p>
            <a:pPr lvl="1"/>
            <a:r>
              <a:rPr lang="en-US" sz="2200" dirty="0"/>
              <a:t>If the </a:t>
            </a:r>
            <a:r>
              <a:rPr lang="en-US" sz="2200" dirty="0">
                <a:solidFill>
                  <a:srgbClr val="2C895B"/>
                </a:solidFill>
              </a:rPr>
              <a:t>test evaluates to true, </a:t>
            </a:r>
            <a:r>
              <a:rPr lang="en-US" sz="2200" dirty="0"/>
              <a:t>execution </a:t>
            </a:r>
            <a:r>
              <a:rPr lang="en-US" sz="2200" dirty="0">
                <a:solidFill>
                  <a:srgbClr val="0070C0"/>
                </a:solidFill>
              </a:rPr>
              <a:t>falls through </a:t>
            </a:r>
            <a:r>
              <a:rPr lang="en-US" sz="2200" dirty="0"/>
              <a:t>to the loop body</a:t>
            </a:r>
          </a:p>
          <a:p>
            <a:pPr lvl="1"/>
            <a:r>
              <a:rPr lang="en-US" sz="2200" dirty="0"/>
              <a:t>if the </a:t>
            </a:r>
            <a:r>
              <a:rPr lang="en-US" sz="2200" dirty="0">
                <a:solidFill>
                  <a:srgbClr val="C00000"/>
                </a:solidFill>
              </a:rPr>
              <a:t>test evaluates to false</a:t>
            </a:r>
            <a:r>
              <a:rPr lang="en-US" sz="2200" dirty="0"/>
              <a:t>, execution </a:t>
            </a:r>
            <a:r>
              <a:rPr lang="en-US" sz="2200" b="1" u="sng" dirty="0">
                <a:solidFill>
                  <a:srgbClr val="0070C0"/>
                </a:solidFill>
              </a:rPr>
              <a:t>branches</a:t>
            </a:r>
            <a:r>
              <a:rPr lang="en-US" sz="2200" dirty="0">
                <a:solidFill>
                  <a:srgbClr val="0070C0"/>
                </a:solidFill>
              </a:rPr>
              <a:t> around the loop body </a:t>
            </a:r>
            <a:endParaRPr lang="en-US" sz="2200" dirty="0"/>
          </a:p>
          <a:p>
            <a:r>
              <a:rPr lang="en-US" sz="2400" dirty="0">
                <a:solidFill>
                  <a:srgbClr val="7030A0"/>
                </a:solidFill>
              </a:rPr>
              <a:t>post-test loop guard </a:t>
            </a:r>
            <a:r>
              <a:rPr lang="en-US" sz="2400" dirty="0"/>
              <a:t>is at the </a:t>
            </a:r>
            <a:r>
              <a:rPr lang="en-US" sz="2400" dirty="0">
                <a:solidFill>
                  <a:srgbClr val="7030A0"/>
                </a:solidFill>
              </a:rPr>
              <a:t>bottom of the loop</a:t>
            </a:r>
          </a:p>
          <a:p>
            <a:pPr lvl="1"/>
            <a:r>
              <a:rPr lang="en-US" sz="2200" dirty="0"/>
              <a:t>If the </a:t>
            </a:r>
            <a:r>
              <a:rPr lang="en-US" sz="2200" dirty="0">
                <a:solidFill>
                  <a:srgbClr val="2C895B"/>
                </a:solidFill>
              </a:rPr>
              <a:t>test evaluates to true, </a:t>
            </a:r>
            <a:r>
              <a:rPr lang="en-US" sz="2200" dirty="0"/>
              <a:t>execution </a:t>
            </a:r>
            <a:r>
              <a:rPr lang="en-US" sz="2200" b="1" u="sng" dirty="0">
                <a:solidFill>
                  <a:srgbClr val="0070C0"/>
                </a:solidFill>
              </a:rPr>
              <a:t>branches</a:t>
            </a:r>
            <a:r>
              <a:rPr lang="en-US" sz="2200" dirty="0">
                <a:solidFill>
                  <a:srgbClr val="0070C0"/>
                </a:solidFill>
              </a:rPr>
              <a:t> to the top of the loop</a:t>
            </a:r>
          </a:p>
          <a:p>
            <a:pPr lvl="1"/>
            <a:r>
              <a:rPr lang="en-US" sz="2200" dirty="0"/>
              <a:t>If the </a:t>
            </a:r>
            <a:r>
              <a:rPr lang="en-US" sz="2200" dirty="0">
                <a:solidFill>
                  <a:srgbClr val="C00000"/>
                </a:solidFill>
              </a:rPr>
              <a:t>test evaluates to false</a:t>
            </a:r>
            <a:r>
              <a:rPr lang="en-US" sz="2200" dirty="0"/>
              <a:t>, execution </a:t>
            </a:r>
            <a:r>
              <a:rPr lang="en-US" sz="2200" dirty="0">
                <a:solidFill>
                  <a:srgbClr val="0070C0"/>
                </a:solidFill>
              </a:rPr>
              <a:t>falls through </a:t>
            </a:r>
            <a:r>
              <a:rPr lang="en-US" sz="2200" dirty="0"/>
              <a:t>the instruction following the loop</a:t>
            </a:r>
          </a:p>
          <a:p>
            <a:pPr lvl="1"/>
            <a:endParaRPr lang="en-US" sz="22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3B9562-FFFD-0649-B4D1-5311765C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7" y="79997"/>
            <a:ext cx="10515600" cy="474553"/>
          </a:xfrm>
        </p:spPr>
        <p:txBody>
          <a:bodyPr/>
          <a:lstStyle/>
          <a:p>
            <a:r>
              <a:rPr lang="en-US" dirty="0"/>
              <a:t>Program Flow – Pre-test and Post-test Loop Guards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207B4F4-5886-854D-8DCE-7D57254B30C4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481209E-8206-EA97-33B2-B001480B9329}"/>
              </a:ext>
            </a:extLst>
          </p:cNvPr>
          <p:cNvGrpSpPr/>
          <p:nvPr/>
        </p:nvGrpSpPr>
        <p:grpSpPr>
          <a:xfrm>
            <a:off x="1033246" y="5099201"/>
            <a:ext cx="4943911" cy="1584646"/>
            <a:chOff x="923826" y="4945527"/>
            <a:chExt cx="4943911" cy="1584646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D050155E-FD54-A443-8A5C-99402148A9B6}"/>
                </a:ext>
              </a:extLst>
            </p:cNvPr>
            <p:cNvSpPr/>
            <p:nvPr/>
          </p:nvSpPr>
          <p:spPr bwMode="auto">
            <a:xfrm>
              <a:off x="3135167" y="4945527"/>
              <a:ext cx="2732570" cy="1488519"/>
            </a:xfrm>
            <a:prstGeom prst="roundRect">
              <a:avLst>
                <a:gd name="adj" fmla="val 5733"/>
              </a:avLst>
            </a:prstGeom>
            <a:solidFill>
              <a:schemeClr val="bg1">
                <a:lumMod val="95000"/>
              </a:schemeClr>
            </a:solidFill>
            <a:ln w="25400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while (</a:t>
              </a:r>
              <a:r>
                <a:rPr lang="en-US" sz="2200" dirty="0" err="1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</a:t>
              </a:r>
              <a:r>
                <a:rPr lang="en-US" sz="22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&lt; 10</a:t>
              </a:r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) {</a:t>
              </a:r>
              <a:endPara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2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/* block */</a:t>
              </a:r>
              <a:endParaRPr lang="en-US" sz="22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2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sz="2200" dirty="0" err="1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</a:t>
              </a:r>
              <a:r>
                <a:rPr lang="en-US" sz="22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++;</a:t>
              </a:r>
            </a:p>
            <a:p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}</a:t>
              </a:r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8DBC93ED-4286-1519-4AED-BB7C1772C9F1}"/>
                </a:ext>
              </a:extLst>
            </p:cNvPr>
            <p:cNvGrpSpPr/>
            <p:nvPr/>
          </p:nvGrpSpPr>
          <p:grpSpPr>
            <a:xfrm>
              <a:off x="1159497" y="4974855"/>
              <a:ext cx="1975670" cy="707886"/>
              <a:chOff x="1534687" y="-718962"/>
              <a:chExt cx="1975670" cy="707886"/>
            </a:xfrm>
          </p:grpSpPr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F77EDF0-332E-177F-0F7A-A17A3D9E5D8F}"/>
                  </a:ext>
                </a:extLst>
              </p:cNvPr>
              <p:cNvSpPr txBox="1"/>
              <p:nvPr/>
            </p:nvSpPr>
            <p:spPr>
              <a:xfrm>
                <a:off x="1534687" y="-718962"/>
                <a:ext cx="1421224" cy="707886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5400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chemeClr val="accent1"/>
                    </a:solidFill>
                  </a:rPr>
                  <a:t>pre-test </a:t>
                </a:r>
              </a:p>
              <a:p>
                <a:r>
                  <a:rPr lang="en-US" sz="2000" dirty="0">
                    <a:solidFill>
                      <a:schemeClr val="accent1"/>
                    </a:solidFill>
                  </a:rPr>
                  <a:t>loop guard</a:t>
                </a:r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22" name="Up Arrow 21">
                <a:extLst>
                  <a:ext uri="{FF2B5EF4-FFF2-40B4-BE49-F238E27FC236}">
                    <a16:creationId xmlns:a16="http://schemas.microsoft.com/office/drawing/2014/main" id="{C30F6841-EE26-107E-2B42-EEB7BDCC75F8}"/>
                  </a:ext>
                </a:extLst>
              </p:cNvPr>
              <p:cNvSpPr/>
              <p:nvPr/>
            </p:nvSpPr>
            <p:spPr>
              <a:xfrm rot="5400000">
                <a:off x="3186576" y="-842688"/>
                <a:ext cx="115585" cy="531977"/>
              </a:xfrm>
              <a:prstGeom prst="up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AF3BCCD8-ACF3-AB09-D27C-DADBAA93E405}"/>
                </a:ext>
              </a:extLst>
            </p:cNvPr>
            <p:cNvGrpSpPr/>
            <p:nvPr/>
          </p:nvGrpSpPr>
          <p:grpSpPr>
            <a:xfrm>
              <a:off x="923826" y="5822287"/>
              <a:ext cx="2950840" cy="707886"/>
              <a:chOff x="1289839" y="-718962"/>
              <a:chExt cx="2950840" cy="707886"/>
            </a:xfrm>
          </p:grpSpPr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9A446EF-3E9E-35AD-06E1-58EAE8F2FAE8}"/>
                  </a:ext>
                </a:extLst>
              </p:cNvPr>
              <p:cNvSpPr txBox="1"/>
              <p:nvPr/>
            </p:nvSpPr>
            <p:spPr>
              <a:xfrm>
                <a:off x="1289839" y="-718962"/>
                <a:ext cx="1666072" cy="707886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5400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chemeClr val="accent1"/>
                    </a:solidFill>
                  </a:rPr>
                  <a:t>loop control variable</a:t>
                </a:r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31" name="Up Arrow 30">
                <a:extLst>
                  <a:ext uri="{FF2B5EF4-FFF2-40B4-BE49-F238E27FC236}">
                    <a16:creationId xmlns:a16="http://schemas.microsoft.com/office/drawing/2014/main" id="{C7ED141A-F36F-B054-B606-ED70E22800A8}"/>
                  </a:ext>
                </a:extLst>
              </p:cNvPr>
              <p:cNvSpPr/>
              <p:nvPr/>
            </p:nvSpPr>
            <p:spPr>
              <a:xfrm rot="5400000">
                <a:off x="3547148" y="-1294223"/>
                <a:ext cx="115585" cy="1271476"/>
              </a:xfrm>
              <a:prstGeom prst="up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5A1F4877-5620-67CE-2167-89001CBD36B4}"/>
              </a:ext>
            </a:extLst>
          </p:cNvPr>
          <p:cNvSpPr txBox="1"/>
          <p:nvPr/>
        </p:nvSpPr>
        <p:spPr>
          <a:xfrm>
            <a:off x="3446221" y="4773643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zero or more iterations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2302D9A-0E32-2F33-A9E2-268F4DAA5F76}"/>
              </a:ext>
            </a:extLst>
          </p:cNvPr>
          <p:cNvGrpSpPr/>
          <p:nvPr/>
        </p:nvGrpSpPr>
        <p:grpSpPr>
          <a:xfrm>
            <a:off x="6297430" y="4759109"/>
            <a:ext cx="4714747" cy="1803056"/>
            <a:chOff x="6188010" y="4605435"/>
            <a:chExt cx="4714747" cy="1803056"/>
          </a:xfrm>
        </p:grpSpPr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2B7B0B13-F959-4A4D-A3E1-17A957E08A52}"/>
                </a:ext>
              </a:extLst>
            </p:cNvPr>
            <p:cNvSpPr/>
            <p:nvPr/>
          </p:nvSpPr>
          <p:spPr bwMode="auto">
            <a:xfrm>
              <a:off x="6188010" y="4919972"/>
              <a:ext cx="2886385" cy="1488519"/>
            </a:xfrm>
            <a:prstGeom prst="roundRect">
              <a:avLst>
                <a:gd name="adj" fmla="val 5733"/>
              </a:avLst>
            </a:prstGeom>
            <a:solidFill>
              <a:schemeClr val="bg1">
                <a:lumMod val="95000"/>
              </a:schemeClr>
            </a:solidFill>
            <a:ln w="25400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do {</a:t>
              </a:r>
              <a:endPara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2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/* block */</a:t>
              </a:r>
              <a:endParaRPr lang="en-US" sz="22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2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sz="2200" dirty="0" err="1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</a:t>
              </a:r>
              <a:r>
                <a:rPr lang="en-US" sz="22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++;</a:t>
              </a:r>
            </a:p>
            <a:p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} while (</a:t>
              </a:r>
              <a:r>
                <a:rPr lang="en-US" sz="2200" dirty="0" err="1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</a:t>
              </a:r>
              <a:r>
                <a:rPr lang="en-US" sz="22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&lt; 10</a:t>
              </a:r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);</a:t>
              </a:r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2BF976AB-C4CD-BCE5-075D-7703BDF5335F}"/>
                </a:ext>
              </a:extLst>
            </p:cNvPr>
            <p:cNvGrpSpPr/>
            <p:nvPr/>
          </p:nvGrpSpPr>
          <p:grpSpPr>
            <a:xfrm>
              <a:off x="8945441" y="5494183"/>
              <a:ext cx="1957316" cy="707886"/>
              <a:chOff x="230324" y="-1166064"/>
              <a:chExt cx="1957316" cy="707886"/>
            </a:xfrm>
          </p:grpSpPr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79A34AA-3E4F-2994-C724-750B3D00307A}"/>
                  </a:ext>
                </a:extLst>
              </p:cNvPr>
              <p:cNvSpPr txBox="1"/>
              <p:nvPr/>
            </p:nvSpPr>
            <p:spPr>
              <a:xfrm>
                <a:off x="762301" y="-1166064"/>
                <a:ext cx="1425339" cy="707886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5400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chemeClr val="accent1"/>
                    </a:solidFill>
                  </a:rPr>
                  <a:t>post-test </a:t>
                </a:r>
              </a:p>
              <a:p>
                <a:r>
                  <a:rPr lang="en-US" sz="2000" dirty="0">
                    <a:solidFill>
                      <a:schemeClr val="accent1"/>
                    </a:solidFill>
                  </a:rPr>
                  <a:t>loop guard</a:t>
                </a:r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28" name="Up Arrow 27">
                <a:extLst>
                  <a:ext uri="{FF2B5EF4-FFF2-40B4-BE49-F238E27FC236}">
                    <a16:creationId xmlns:a16="http://schemas.microsoft.com/office/drawing/2014/main" id="{6310D9B6-C0CA-80BA-56B4-BD3199ED3049}"/>
                  </a:ext>
                </a:extLst>
              </p:cNvPr>
              <p:cNvSpPr/>
              <p:nvPr/>
            </p:nvSpPr>
            <p:spPr>
              <a:xfrm rot="16200000">
                <a:off x="438520" y="-781959"/>
                <a:ext cx="115585" cy="531977"/>
              </a:xfrm>
              <a:prstGeom prst="up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1368DE7-D715-43D3-BE00-96B5B817A6B1}"/>
                </a:ext>
              </a:extLst>
            </p:cNvPr>
            <p:cNvSpPr txBox="1"/>
            <p:nvPr/>
          </p:nvSpPr>
          <p:spPr>
            <a:xfrm>
              <a:off x="6581405" y="4605435"/>
              <a:ext cx="24288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one or more iterations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4060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 animBg="1"/>
      <p:bldP spid="17" grpId="0"/>
      <p:bldP spid="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2B7B0B13-F959-4A4D-A3E1-17A957E08A52}"/>
              </a:ext>
            </a:extLst>
          </p:cNvPr>
          <p:cNvSpPr/>
          <p:nvPr/>
        </p:nvSpPr>
        <p:spPr bwMode="auto">
          <a:xfrm>
            <a:off x="7604869" y="377856"/>
            <a:ext cx="3334479" cy="262866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Lwhile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</a:p>
          <a:p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r1, 10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bge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Lendw</a:t>
            </a:r>
            <a:endParaRPr lang="en-US" sz="20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block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add r1, r1, 1</a:t>
            </a:r>
          </a:p>
          <a:p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b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Lwhile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Lendw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mov r2, r1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3B9562-FFFD-0649-B4D1-5311765C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749" y="111054"/>
            <a:ext cx="10515600" cy="474553"/>
          </a:xfrm>
        </p:spPr>
        <p:txBody>
          <a:bodyPr/>
          <a:lstStyle/>
          <a:p>
            <a:r>
              <a:rPr lang="en-US" dirty="0"/>
              <a:t>Pre-Test Guards - While Loop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050155E-FD54-A443-8A5C-99402148A9B6}"/>
              </a:ext>
            </a:extLst>
          </p:cNvPr>
          <p:cNvSpPr/>
          <p:nvPr/>
        </p:nvSpPr>
        <p:spPr bwMode="auto">
          <a:xfrm>
            <a:off x="1844762" y="1020699"/>
            <a:ext cx="2647709" cy="167854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while (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&lt; 10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  <a:endParaRPr lang="en-US" sz="20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block */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r1++;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r2 = r1;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207B4F4-5886-854D-8DCE-7D57254B30C4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27DE30C-B5ED-33F1-696C-5985A04DA25A}"/>
              </a:ext>
            </a:extLst>
          </p:cNvPr>
          <p:cNvGrpSpPr/>
          <p:nvPr/>
        </p:nvGrpSpPr>
        <p:grpSpPr>
          <a:xfrm>
            <a:off x="5931510" y="722311"/>
            <a:ext cx="2377218" cy="707886"/>
            <a:chOff x="5931510" y="850127"/>
            <a:chExt cx="2377218" cy="707886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0ED44B7-EFA4-0466-ECDE-F965C6ABB673}"/>
                </a:ext>
              </a:extLst>
            </p:cNvPr>
            <p:cNvSpPr txBox="1"/>
            <p:nvPr/>
          </p:nvSpPr>
          <p:spPr>
            <a:xfrm>
              <a:off x="5931510" y="850127"/>
              <a:ext cx="1421224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pre-test </a:t>
              </a:r>
            </a:p>
            <a:p>
              <a:r>
                <a:rPr lang="en-US" sz="2000" dirty="0">
                  <a:solidFill>
                    <a:schemeClr val="accent1"/>
                  </a:solidFill>
                </a:rPr>
                <a:t>loop guard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21" name="Up Arrow 20">
              <a:extLst>
                <a:ext uri="{FF2B5EF4-FFF2-40B4-BE49-F238E27FC236}">
                  <a16:creationId xmlns:a16="http://schemas.microsoft.com/office/drawing/2014/main" id="{D2E21A90-AA46-4B6A-3681-C65C04E1D0BD}"/>
                </a:ext>
              </a:extLst>
            </p:cNvPr>
            <p:cNvSpPr/>
            <p:nvPr/>
          </p:nvSpPr>
          <p:spPr>
            <a:xfrm rot="5400000">
              <a:off x="7662651" y="865908"/>
              <a:ext cx="111559" cy="676325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Left Brace 8">
              <a:extLst>
                <a:ext uri="{FF2B5EF4-FFF2-40B4-BE49-F238E27FC236}">
                  <a16:creationId xmlns:a16="http://schemas.microsoft.com/office/drawing/2014/main" id="{12323B35-B355-BC99-6B85-8EB61D720C42}"/>
                </a:ext>
              </a:extLst>
            </p:cNvPr>
            <p:cNvSpPr/>
            <p:nvPr/>
          </p:nvSpPr>
          <p:spPr>
            <a:xfrm>
              <a:off x="8106427" y="911261"/>
              <a:ext cx="202301" cy="591530"/>
            </a:xfrm>
            <a:prstGeom prst="lef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36EDCAB5-1B41-DCC9-539B-D7B720EB6B87}"/>
              </a:ext>
            </a:extLst>
          </p:cNvPr>
          <p:cNvGrpSpPr/>
          <p:nvPr/>
        </p:nvGrpSpPr>
        <p:grpSpPr>
          <a:xfrm>
            <a:off x="5959044" y="1620281"/>
            <a:ext cx="2327384" cy="707886"/>
            <a:chOff x="5959044" y="1748097"/>
            <a:chExt cx="2327384" cy="707886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E38080A-50FF-10CA-D1A9-5E9840942408}"/>
                </a:ext>
              </a:extLst>
            </p:cNvPr>
            <p:cNvSpPr txBox="1"/>
            <p:nvPr/>
          </p:nvSpPr>
          <p:spPr>
            <a:xfrm>
              <a:off x="5959044" y="1748097"/>
              <a:ext cx="1421224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loop iteration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23" name="Up Arrow 22">
              <a:extLst>
                <a:ext uri="{FF2B5EF4-FFF2-40B4-BE49-F238E27FC236}">
                  <a16:creationId xmlns:a16="http://schemas.microsoft.com/office/drawing/2014/main" id="{77AD05F5-81C1-3897-5D1B-BC2AD7C28634}"/>
                </a:ext>
              </a:extLst>
            </p:cNvPr>
            <p:cNvSpPr/>
            <p:nvPr/>
          </p:nvSpPr>
          <p:spPr>
            <a:xfrm rot="5400000">
              <a:off x="7690185" y="1763878"/>
              <a:ext cx="111559" cy="676325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Left Brace 26">
              <a:extLst>
                <a:ext uri="{FF2B5EF4-FFF2-40B4-BE49-F238E27FC236}">
                  <a16:creationId xmlns:a16="http://schemas.microsoft.com/office/drawing/2014/main" id="{F8B48F79-A230-973A-0A63-CDEBA6E8012C}"/>
                </a:ext>
              </a:extLst>
            </p:cNvPr>
            <p:cNvSpPr/>
            <p:nvPr/>
          </p:nvSpPr>
          <p:spPr>
            <a:xfrm>
              <a:off x="8084127" y="1806275"/>
              <a:ext cx="202301" cy="591530"/>
            </a:xfrm>
            <a:prstGeom prst="lef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4CA1DACB-7A2B-2B2F-977B-EC404F53C7D9}"/>
              </a:ext>
            </a:extLst>
          </p:cNvPr>
          <p:cNvSpPr/>
          <p:nvPr/>
        </p:nvSpPr>
        <p:spPr bwMode="auto">
          <a:xfrm>
            <a:off x="7682724" y="3202632"/>
            <a:ext cx="2793397" cy="3545145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Lwhile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</a:p>
          <a:p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r1, 10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bge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Lendw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r2, r1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beq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Lnext</a:t>
            </a:r>
            <a:endParaRPr lang="en-US" sz="2000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block</a:t>
            </a:r>
          </a:p>
          <a:p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Lnext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add r1, r1, 1</a:t>
            </a:r>
          </a:p>
          <a:p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b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Lwhile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Lendw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mov r2, r1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C81FC53F-155A-DE0A-E122-1338FC3C71AF}"/>
              </a:ext>
            </a:extLst>
          </p:cNvPr>
          <p:cNvSpPr/>
          <p:nvPr/>
        </p:nvSpPr>
        <p:spPr bwMode="auto">
          <a:xfrm>
            <a:off x="1668939" y="3805056"/>
            <a:ext cx="3017262" cy="2311956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while (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&lt; 10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  <a:endParaRPr lang="en-US" sz="20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if (r2 != r1) {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/* block */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r1++;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r2 = r1;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07DBD45-A174-7C4F-5EFF-8A18CF1B372A}"/>
              </a:ext>
            </a:extLst>
          </p:cNvPr>
          <p:cNvGrpSpPr/>
          <p:nvPr/>
        </p:nvGrpSpPr>
        <p:grpSpPr>
          <a:xfrm>
            <a:off x="6045311" y="3629688"/>
            <a:ext cx="2377218" cy="707886"/>
            <a:chOff x="6045311" y="3629688"/>
            <a:chExt cx="2377218" cy="707886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D74927C-525D-E6B3-4C04-102396FD48D4}"/>
                </a:ext>
              </a:extLst>
            </p:cNvPr>
            <p:cNvSpPr txBox="1"/>
            <p:nvPr/>
          </p:nvSpPr>
          <p:spPr>
            <a:xfrm>
              <a:off x="6045311" y="3629688"/>
              <a:ext cx="1421224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pre-test </a:t>
              </a:r>
            </a:p>
            <a:p>
              <a:r>
                <a:rPr lang="en-US" sz="2000" dirty="0">
                  <a:solidFill>
                    <a:schemeClr val="accent1"/>
                  </a:solidFill>
                </a:rPr>
                <a:t>loop guard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34" name="Up Arrow 33">
              <a:extLst>
                <a:ext uri="{FF2B5EF4-FFF2-40B4-BE49-F238E27FC236}">
                  <a16:creationId xmlns:a16="http://schemas.microsoft.com/office/drawing/2014/main" id="{2B8553C6-C8DB-0FAA-CB1F-F0A4EFE0BC8D}"/>
                </a:ext>
              </a:extLst>
            </p:cNvPr>
            <p:cNvSpPr/>
            <p:nvPr/>
          </p:nvSpPr>
          <p:spPr>
            <a:xfrm rot="5400000">
              <a:off x="7776452" y="3645469"/>
              <a:ext cx="111559" cy="676325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Left Brace 34">
              <a:extLst>
                <a:ext uri="{FF2B5EF4-FFF2-40B4-BE49-F238E27FC236}">
                  <a16:creationId xmlns:a16="http://schemas.microsoft.com/office/drawing/2014/main" id="{8B85DE86-982A-0C39-5A5D-0150B38C62C6}"/>
                </a:ext>
              </a:extLst>
            </p:cNvPr>
            <p:cNvSpPr/>
            <p:nvPr/>
          </p:nvSpPr>
          <p:spPr>
            <a:xfrm>
              <a:off x="8220228" y="3690822"/>
              <a:ext cx="202301" cy="591530"/>
            </a:xfrm>
            <a:prstGeom prst="lef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D5F0C5B8-5007-D070-315B-300C9CC5E966}"/>
              </a:ext>
            </a:extLst>
          </p:cNvPr>
          <p:cNvGrpSpPr/>
          <p:nvPr/>
        </p:nvGrpSpPr>
        <p:grpSpPr>
          <a:xfrm>
            <a:off x="5986578" y="5344498"/>
            <a:ext cx="2331770" cy="707886"/>
            <a:chOff x="5986578" y="5344498"/>
            <a:chExt cx="2331770" cy="707886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472CE44-CFCE-76EC-9789-F0E9D765D958}"/>
                </a:ext>
              </a:extLst>
            </p:cNvPr>
            <p:cNvSpPr txBox="1"/>
            <p:nvPr/>
          </p:nvSpPr>
          <p:spPr>
            <a:xfrm>
              <a:off x="5986578" y="5344498"/>
              <a:ext cx="1421224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loop iteration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40" name="Up Arrow 39">
              <a:extLst>
                <a:ext uri="{FF2B5EF4-FFF2-40B4-BE49-F238E27FC236}">
                  <a16:creationId xmlns:a16="http://schemas.microsoft.com/office/drawing/2014/main" id="{9916ECBB-B89B-C521-10B0-48E1FFC909D5}"/>
                </a:ext>
              </a:extLst>
            </p:cNvPr>
            <p:cNvSpPr/>
            <p:nvPr/>
          </p:nvSpPr>
          <p:spPr>
            <a:xfrm rot="5400000">
              <a:off x="7683430" y="5416058"/>
              <a:ext cx="111559" cy="676325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Left Brace 40">
              <a:extLst>
                <a:ext uri="{FF2B5EF4-FFF2-40B4-BE49-F238E27FC236}">
                  <a16:creationId xmlns:a16="http://schemas.microsoft.com/office/drawing/2014/main" id="{CFEC0729-BC65-698F-6CE9-E675292CC2E4}"/>
                </a:ext>
              </a:extLst>
            </p:cNvPr>
            <p:cNvSpPr/>
            <p:nvPr/>
          </p:nvSpPr>
          <p:spPr>
            <a:xfrm>
              <a:off x="8116047" y="5443104"/>
              <a:ext cx="202301" cy="591530"/>
            </a:xfrm>
            <a:prstGeom prst="lef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" name="U-Turn Arrow 27">
            <a:extLst>
              <a:ext uri="{FF2B5EF4-FFF2-40B4-BE49-F238E27FC236}">
                <a16:creationId xmlns:a16="http://schemas.microsoft.com/office/drawing/2014/main" id="{DEC0A8ED-95A3-185A-D4E2-71A0BACD392D}"/>
              </a:ext>
            </a:extLst>
          </p:cNvPr>
          <p:cNvSpPr/>
          <p:nvPr/>
        </p:nvSpPr>
        <p:spPr>
          <a:xfrm rot="5400000" flipH="1" flipV="1">
            <a:off x="570708" y="4509349"/>
            <a:ext cx="1660392" cy="497398"/>
          </a:xfrm>
          <a:prstGeom prst="uturnArrow">
            <a:avLst>
              <a:gd name="adj1" fmla="val 4865"/>
              <a:gd name="adj2" fmla="val 7510"/>
              <a:gd name="adj3" fmla="val 20789"/>
              <a:gd name="adj4" fmla="val 42454"/>
              <a:gd name="adj5" fmla="val 9074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U-Turn Arrow 28">
            <a:extLst>
              <a:ext uri="{FF2B5EF4-FFF2-40B4-BE49-F238E27FC236}">
                <a16:creationId xmlns:a16="http://schemas.microsoft.com/office/drawing/2014/main" id="{119A5EE6-412C-163E-3AEA-B5A6693284D1}"/>
              </a:ext>
            </a:extLst>
          </p:cNvPr>
          <p:cNvSpPr/>
          <p:nvPr/>
        </p:nvSpPr>
        <p:spPr>
          <a:xfrm rot="5400000" flipH="1">
            <a:off x="8996337" y="4054954"/>
            <a:ext cx="2645166" cy="1240858"/>
          </a:xfrm>
          <a:prstGeom prst="uturnArrow">
            <a:avLst>
              <a:gd name="adj1" fmla="val 4865"/>
              <a:gd name="adj2" fmla="val 7510"/>
              <a:gd name="adj3" fmla="val 20789"/>
              <a:gd name="adj4" fmla="val 42454"/>
              <a:gd name="adj5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U-Turn Arrow 30">
            <a:extLst>
              <a:ext uri="{FF2B5EF4-FFF2-40B4-BE49-F238E27FC236}">
                <a16:creationId xmlns:a16="http://schemas.microsoft.com/office/drawing/2014/main" id="{8825FD5D-78FE-5D8D-E6D9-76D4068204B7}"/>
              </a:ext>
            </a:extLst>
          </p:cNvPr>
          <p:cNvSpPr/>
          <p:nvPr/>
        </p:nvSpPr>
        <p:spPr>
          <a:xfrm rot="5400000" flipH="1" flipV="1">
            <a:off x="1199547" y="1415843"/>
            <a:ext cx="938783" cy="497398"/>
          </a:xfrm>
          <a:prstGeom prst="uturnArrow">
            <a:avLst>
              <a:gd name="adj1" fmla="val 4865"/>
              <a:gd name="adj2" fmla="val 7510"/>
              <a:gd name="adj3" fmla="val 20789"/>
              <a:gd name="adj4" fmla="val 42454"/>
              <a:gd name="adj5" fmla="val 9074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6" name="U-Turn Arrow 35">
            <a:extLst>
              <a:ext uri="{FF2B5EF4-FFF2-40B4-BE49-F238E27FC236}">
                <a16:creationId xmlns:a16="http://schemas.microsoft.com/office/drawing/2014/main" id="{727C96A3-D068-4A87-3304-BB82A9D8A986}"/>
              </a:ext>
            </a:extLst>
          </p:cNvPr>
          <p:cNvSpPr/>
          <p:nvPr/>
        </p:nvSpPr>
        <p:spPr>
          <a:xfrm rot="5400000" flipH="1">
            <a:off x="9218978" y="961598"/>
            <a:ext cx="1609724" cy="857742"/>
          </a:xfrm>
          <a:prstGeom prst="uturnArrow">
            <a:avLst>
              <a:gd name="adj1" fmla="val 4865"/>
              <a:gd name="adj2" fmla="val 7510"/>
              <a:gd name="adj3" fmla="val 20789"/>
              <a:gd name="adj4" fmla="val 42454"/>
              <a:gd name="adj5" fmla="val 100000"/>
            </a:avLst>
          </a:prstGeom>
          <a:solidFill>
            <a:srgbClr val="2C895B"/>
          </a:solidFill>
          <a:ln>
            <a:solidFill>
              <a:srgbClr val="2C89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DE78996-8E4A-A548-6208-73AFF911E24E}"/>
              </a:ext>
            </a:extLst>
          </p:cNvPr>
          <p:cNvGrpSpPr/>
          <p:nvPr/>
        </p:nvGrpSpPr>
        <p:grpSpPr>
          <a:xfrm>
            <a:off x="10101014" y="544140"/>
            <a:ext cx="1826764" cy="707886"/>
            <a:chOff x="4754529" y="4562340"/>
            <a:chExt cx="1826764" cy="707886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12FBDB4-05CE-80B3-57AD-BA87637F5371}"/>
                </a:ext>
              </a:extLst>
            </p:cNvPr>
            <p:cNvSpPr txBox="1"/>
            <p:nvPr/>
          </p:nvSpPr>
          <p:spPr>
            <a:xfrm>
              <a:off x="5448519" y="4562340"/>
              <a:ext cx="1132774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inverted test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26" name="Up Arrow 25">
              <a:extLst>
                <a:ext uri="{FF2B5EF4-FFF2-40B4-BE49-F238E27FC236}">
                  <a16:creationId xmlns:a16="http://schemas.microsoft.com/office/drawing/2014/main" id="{1C4194C2-785C-00EE-2A46-BCB7C51F3EAD}"/>
                </a:ext>
              </a:extLst>
            </p:cNvPr>
            <p:cNvSpPr/>
            <p:nvPr/>
          </p:nvSpPr>
          <p:spPr>
            <a:xfrm rot="16200000">
              <a:off x="5036912" y="4876284"/>
              <a:ext cx="111559" cy="676325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777443E6-0152-3361-8BE5-19FB68EF5866}"/>
              </a:ext>
            </a:extLst>
          </p:cNvPr>
          <p:cNvGrpSpPr/>
          <p:nvPr/>
        </p:nvGrpSpPr>
        <p:grpSpPr>
          <a:xfrm>
            <a:off x="6096000" y="4309656"/>
            <a:ext cx="2159490" cy="795527"/>
            <a:chOff x="6254361" y="3542047"/>
            <a:chExt cx="2159490" cy="79552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5BDBACB-0F19-31A7-35CA-BE0602DDBEB7}"/>
                </a:ext>
              </a:extLst>
            </p:cNvPr>
            <p:cNvSpPr txBox="1"/>
            <p:nvPr/>
          </p:nvSpPr>
          <p:spPr>
            <a:xfrm>
              <a:off x="6254361" y="3629688"/>
              <a:ext cx="1212173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if </a:t>
              </a:r>
              <a:r>
                <a:rPr lang="en-US" sz="2000" dirty="0" err="1">
                  <a:solidFill>
                    <a:schemeClr val="accent1"/>
                  </a:solidFill>
                </a:rPr>
                <a:t>stmt</a:t>
              </a:r>
              <a:r>
                <a:rPr lang="en-US" sz="2000" dirty="0">
                  <a:solidFill>
                    <a:schemeClr val="accent1"/>
                  </a:solidFill>
                </a:rPr>
                <a:t> guard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11" name="Up Arrow 10">
              <a:extLst>
                <a:ext uri="{FF2B5EF4-FFF2-40B4-BE49-F238E27FC236}">
                  <a16:creationId xmlns:a16="http://schemas.microsoft.com/office/drawing/2014/main" id="{E1A49802-479A-73C9-85C9-0FE25675BF6F}"/>
                </a:ext>
              </a:extLst>
            </p:cNvPr>
            <p:cNvSpPr/>
            <p:nvPr/>
          </p:nvSpPr>
          <p:spPr>
            <a:xfrm rot="5400000" flipH="1">
              <a:off x="7776451" y="3533910"/>
              <a:ext cx="111559" cy="676325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Left Brace 11">
              <a:extLst>
                <a:ext uri="{FF2B5EF4-FFF2-40B4-BE49-F238E27FC236}">
                  <a16:creationId xmlns:a16="http://schemas.microsoft.com/office/drawing/2014/main" id="{7E95614B-AC2A-625E-8F34-F11E8EA91AAD}"/>
                </a:ext>
              </a:extLst>
            </p:cNvPr>
            <p:cNvSpPr/>
            <p:nvPr/>
          </p:nvSpPr>
          <p:spPr>
            <a:xfrm>
              <a:off x="8211550" y="3542047"/>
              <a:ext cx="202301" cy="591530"/>
            </a:xfrm>
            <a:prstGeom prst="lef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49313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7" grpId="0"/>
      <p:bldP spid="30" grpId="0" animBg="1"/>
      <p:bldP spid="32" grpId="0" animBg="1"/>
      <p:bldP spid="28" grpId="0" animBg="1"/>
      <p:bldP spid="29" grpId="0" animBg="1"/>
      <p:bldP spid="3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2B7B0B13-F959-4A4D-A3E1-17A957E08A52}"/>
              </a:ext>
            </a:extLst>
          </p:cNvPr>
          <p:cNvSpPr/>
          <p:nvPr/>
        </p:nvSpPr>
        <p:spPr bwMode="auto">
          <a:xfrm>
            <a:off x="6986810" y="764008"/>
            <a:ext cx="3014946" cy="2311956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Ldo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block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 r1, r1, 1</a:t>
            </a:r>
          </a:p>
          <a:p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r1, 10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blt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Ldo</a:t>
            </a:r>
            <a:endParaRPr lang="en-US" sz="20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mov r2, r1</a:t>
            </a:r>
          </a:p>
        </p:txBody>
      </p:sp>
      <p:sp>
        <p:nvSpPr>
          <p:cNvPr id="32" name="U-Turn Arrow 31">
            <a:extLst>
              <a:ext uri="{FF2B5EF4-FFF2-40B4-BE49-F238E27FC236}">
                <a16:creationId xmlns:a16="http://schemas.microsoft.com/office/drawing/2014/main" id="{9B76E8AA-CB68-B8FF-AA0E-447ADFF99EA6}"/>
              </a:ext>
            </a:extLst>
          </p:cNvPr>
          <p:cNvSpPr/>
          <p:nvPr/>
        </p:nvSpPr>
        <p:spPr>
          <a:xfrm rot="5400000" flipH="1">
            <a:off x="8774611" y="1299324"/>
            <a:ext cx="1994786" cy="1240858"/>
          </a:xfrm>
          <a:prstGeom prst="uturnArrow">
            <a:avLst>
              <a:gd name="adj1" fmla="val 4865"/>
              <a:gd name="adj2" fmla="val 7510"/>
              <a:gd name="adj3" fmla="val 20789"/>
              <a:gd name="adj4" fmla="val 42454"/>
              <a:gd name="adj5" fmla="val 100000"/>
            </a:avLst>
          </a:prstGeom>
          <a:solidFill>
            <a:srgbClr val="2C895B"/>
          </a:solidFill>
          <a:ln>
            <a:solidFill>
              <a:srgbClr val="2C89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C5C5221E-1C3C-E218-DDFE-B31C423352AB}"/>
              </a:ext>
            </a:extLst>
          </p:cNvPr>
          <p:cNvSpPr/>
          <p:nvPr/>
        </p:nvSpPr>
        <p:spPr bwMode="auto">
          <a:xfrm>
            <a:off x="6986810" y="3429000"/>
            <a:ext cx="3014946" cy="3262074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Ldo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r2, r1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beq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Lnext</a:t>
            </a:r>
            <a:endParaRPr lang="en-US" sz="2000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block</a:t>
            </a:r>
          </a:p>
          <a:p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Lnext</a:t>
            </a:r>
            <a:endParaRPr lang="en-US" sz="2000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 r1, r1, 1</a:t>
            </a:r>
          </a:p>
          <a:p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r1, 10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blt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Ldo</a:t>
            </a:r>
            <a:endParaRPr lang="en-US" sz="20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move r2, r1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3B9562-FFFD-0649-B4D1-5311765C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265" y="119871"/>
            <a:ext cx="10515600" cy="474553"/>
          </a:xfrm>
        </p:spPr>
        <p:txBody>
          <a:bodyPr/>
          <a:lstStyle/>
          <a:p>
            <a:r>
              <a:rPr lang="en-US" dirty="0"/>
              <a:t>Post-Test Guards – Do While Loop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050155E-FD54-A443-8A5C-99402148A9B6}"/>
              </a:ext>
            </a:extLst>
          </p:cNvPr>
          <p:cNvSpPr/>
          <p:nvPr/>
        </p:nvSpPr>
        <p:spPr bwMode="auto">
          <a:xfrm>
            <a:off x="1343504" y="922361"/>
            <a:ext cx="3289610" cy="1995249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do {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block */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r1++;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 while (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&lt; 10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 = r1;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207B4F4-5886-854D-8DCE-7D57254B30C4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32D711D-B2A9-2D26-A84F-F5E3023D7541}"/>
              </a:ext>
            </a:extLst>
          </p:cNvPr>
          <p:cNvGrpSpPr/>
          <p:nvPr/>
        </p:nvGrpSpPr>
        <p:grpSpPr>
          <a:xfrm>
            <a:off x="5376930" y="995589"/>
            <a:ext cx="2248534" cy="707888"/>
            <a:chOff x="5376930" y="995589"/>
            <a:chExt cx="2248534" cy="707888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E38080A-50FF-10CA-D1A9-5E9840942408}"/>
                </a:ext>
              </a:extLst>
            </p:cNvPr>
            <p:cNvSpPr txBox="1"/>
            <p:nvPr/>
          </p:nvSpPr>
          <p:spPr>
            <a:xfrm>
              <a:off x="5376930" y="995589"/>
              <a:ext cx="1421224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loop iteration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23" name="Up Arrow 22">
              <a:extLst>
                <a:ext uri="{FF2B5EF4-FFF2-40B4-BE49-F238E27FC236}">
                  <a16:creationId xmlns:a16="http://schemas.microsoft.com/office/drawing/2014/main" id="{77AD05F5-81C1-3897-5D1B-BC2AD7C28634}"/>
                </a:ext>
              </a:extLst>
            </p:cNvPr>
            <p:cNvSpPr/>
            <p:nvPr/>
          </p:nvSpPr>
          <p:spPr>
            <a:xfrm rot="5400000">
              <a:off x="7131898" y="1209911"/>
              <a:ext cx="159822" cy="827310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8A4FF75F-5DDA-1A78-E38A-3A941206408D}"/>
              </a:ext>
            </a:extLst>
          </p:cNvPr>
          <p:cNvGrpSpPr/>
          <p:nvPr/>
        </p:nvGrpSpPr>
        <p:grpSpPr>
          <a:xfrm>
            <a:off x="5399230" y="1816949"/>
            <a:ext cx="2327384" cy="732754"/>
            <a:chOff x="5399230" y="1816949"/>
            <a:chExt cx="2327384" cy="732754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0ED44B7-EFA4-0466-ECDE-F965C6ABB673}"/>
                </a:ext>
              </a:extLst>
            </p:cNvPr>
            <p:cNvSpPr txBox="1"/>
            <p:nvPr/>
          </p:nvSpPr>
          <p:spPr>
            <a:xfrm>
              <a:off x="5399230" y="1841817"/>
              <a:ext cx="1421224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post-test </a:t>
              </a:r>
            </a:p>
            <a:p>
              <a:r>
                <a:rPr lang="en-US" sz="2000" dirty="0">
                  <a:solidFill>
                    <a:schemeClr val="accent1"/>
                  </a:solidFill>
                </a:rPr>
                <a:t>loop guard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21" name="Up Arrow 20">
              <a:extLst>
                <a:ext uri="{FF2B5EF4-FFF2-40B4-BE49-F238E27FC236}">
                  <a16:creationId xmlns:a16="http://schemas.microsoft.com/office/drawing/2014/main" id="{D2E21A90-AA46-4B6A-3681-C65C04E1D0BD}"/>
                </a:ext>
              </a:extLst>
            </p:cNvPr>
            <p:cNvSpPr/>
            <p:nvPr/>
          </p:nvSpPr>
          <p:spPr>
            <a:xfrm rot="5400000">
              <a:off x="7079745" y="1801268"/>
              <a:ext cx="141594" cy="660177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Left Brace 26">
              <a:extLst>
                <a:ext uri="{FF2B5EF4-FFF2-40B4-BE49-F238E27FC236}">
                  <a16:creationId xmlns:a16="http://schemas.microsoft.com/office/drawing/2014/main" id="{F8B48F79-A230-973A-0A63-CDEBA6E8012C}"/>
                </a:ext>
              </a:extLst>
            </p:cNvPr>
            <p:cNvSpPr/>
            <p:nvPr/>
          </p:nvSpPr>
          <p:spPr>
            <a:xfrm>
              <a:off x="7524313" y="1816949"/>
              <a:ext cx="202301" cy="591530"/>
            </a:xfrm>
            <a:prstGeom prst="lef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3D42A7DA-2529-1003-650B-6D3D262B3251}"/>
              </a:ext>
            </a:extLst>
          </p:cNvPr>
          <p:cNvSpPr/>
          <p:nvPr/>
        </p:nvSpPr>
        <p:spPr bwMode="auto">
          <a:xfrm>
            <a:off x="1479678" y="3648734"/>
            <a:ext cx="3017262" cy="262866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do {</a:t>
            </a:r>
            <a:endParaRPr lang="en-US" sz="20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if (r2 != r1) {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/* block */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r1++;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 while (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&lt; 10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r2 = r1;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34DA839-081E-7702-B51A-CC7979DD22D2}"/>
              </a:ext>
            </a:extLst>
          </p:cNvPr>
          <p:cNvGrpSpPr/>
          <p:nvPr/>
        </p:nvGrpSpPr>
        <p:grpSpPr>
          <a:xfrm>
            <a:off x="5448519" y="4562340"/>
            <a:ext cx="2089787" cy="707886"/>
            <a:chOff x="5448519" y="4562340"/>
            <a:chExt cx="2089787" cy="707886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E681A9E1-E17E-C6C5-95AA-ACFAB2336C67}"/>
                </a:ext>
              </a:extLst>
            </p:cNvPr>
            <p:cNvSpPr txBox="1"/>
            <p:nvPr/>
          </p:nvSpPr>
          <p:spPr>
            <a:xfrm>
              <a:off x="5448519" y="4562340"/>
              <a:ext cx="1421224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loop iteration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61" name="Up Arrow 60">
              <a:extLst>
                <a:ext uri="{FF2B5EF4-FFF2-40B4-BE49-F238E27FC236}">
                  <a16:creationId xmlns:a16="http://schemas.microsoft.com/office/drawing/2014/main" id="{0E8CE203-FBA0-E6F0-4970-2BC576DC994E}"/>
                </a:ext>
              </a:extLst>
            </p:cNvPr>
            <p:cNvSpPr/>
            <p:nvPr/>
          </p:nvSpPr>
          <p:spPr>
            <a:xfrm rot="5400000">
              <a:off x="7144364" y="4876284"/>
              <a:ext cx="111559" cy="676325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4F32601B-5531-E038-0261-10101798EA54}"/>
              </a:ext>
            </a:extLst>
          </p:cNvPr>
          <p:cNvGrpSpPr/>
          <p:nvPr/>
        </p:nvGrpSpPr>
        <p:grpSpPr>
          <a:xfrm>
            <a:off x="5377195" y="5374196"/>
            <a:ext cx="2327384" cy="732754"/>
            <a:chOff x="5377195" y="5374196"/>
            <a:chExt cx="2327384" cy="732754"/>
          </a:xfrm>
        </p:grpSpPr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379DFF45-CE75-9B2F-7456-FA731B72A15E}"/>
                </a:ext>
              </a:extLst>
            </p:cNvPr>
            <p:cNvSpPr txBox="1"/>
            <p:nvPr/>
          </p:nvSpPr>
          <p:spPr>
            <a:xfrm>
              <a:off x="5377195" y="5399064"/>
              <a:ext cx="1421224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post-test </a:t>
              </a:r>
            </a:p>
            <a:p>
              <a:r>
                <a:rPr lang="en-US" sz="2000" dirty="0">
                  <a:solidFill>
                    <a:schemeClr val="accent1"/>
                  </a:solidFill>
                </a:rPr>
                <a:t>loop guard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66" name="Up Arrow 65">
              <a:extLst>
                <a:ext uri="{FF2B5EF4-FFF2-40B4-BE49-F238E27FC236}">
                  <a16:creationId xmlns:a16="http://schemas.microsoft.com/office/drawing/2014/main" id="{E623BBC0-4906-D566-11BB-52290DFA1BA7}"/>
                </a:ext>
              </a:extLst>
            </p:cNvPr>
            <p:cNvSpPr/>
            <p:nvPr/>
          </p:nvSpPr>
          <p:spPr>
            <a:xfrm rot="5400000">
              <a:off x="7057710" y="5358515"/>
              <a:ext cx="141594" cy="660177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7" name="Left Brace 66">
              <a:extLst>
                <a:ext uri="{FF2B5EF4-FFF2-40B4-BE49-F238E27FC236}">
                  <a16:creationId xmlns:a16="http://schemas.microsoft.com/office/drawing/2014/main" id="{52E9D958-5864-CA26-E32E-4BF3BD06F2A4}"/>
                </a:ext>
              </a:extLst>
            </p:cNvPr>
            <p:cNvSpPr/>
            <p:nvPr/>
          </p:nvSpPr>
          <p:spPr>
            <a:xfrm>
              <a:off x="7502278" y="5374196"/>
              <a:ext cx="202301" cy="591530"/>
            </a:xfrm>
            <a:prstGeom prst="lef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C08CD4A-8994-9046-70F4-B49DA699E272}"/>
              </a:ext>
            </a:extLst>
          </p:cNvPr>
          <p:cNvGrpSpPr/>
          <p:nvPr/>
        </p:nvGrpSpPr>
        <p:grpSpPr>
          <a:xfrm>
            <a:off x="8949289" y="1574359"/>
            <a:ext cx="3057304" cy="707886"/>
            <a:chOff x="3812439" y="4562340"/>
            <a:chExt cx="3057304" cy="707886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549B17E-1172-ABDD-094D-3E5F4F4BC7E9}"/>
                </a:ext>
              </a:extLst>
            </p:cNvPr>
            <p:cNvSpPr txBox="1"/>
            <p:nvPr/>
          </p:nvSpPr>
          <p:spPr>
            <a:xfrm>
              <a:off x="5448519" y="4562340"/>
              <a:ext cx="1421224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test is </a:t>
              </a:r>
              <a:r>
                <a:rPr lang="en-US" sz="2000" dirty="0">
                  <a:solidFill>
                    <a:srgbClr val="C00000"/>
                  </a:solidFill>
                </a:rPr>
                <a:t>not inverted</a:t>
              </a:r>
            </a:p>
          </p:txBody>
        </p:sp>
        <p:sp>
          <p:nvSpPr>
            <p:cNvPr id="26" name="Up Arrow 25">
              <a:extLst>
                <a:ext uri="{FF2B5EF4-FFF2-40B4-BE49-F238E27FC236}">
                  <a16:creationId xmlns:a16="http://schemas.microsoft.com/office/drawing/2014/main" id="{B9A43686-C05B-EBFA-15B6-3AC7AF64B427}"/>
                </a:ext>
              </a:extLst>
            </p:cNvPr>
            <p:cNvSpPr/>
            <p:nvPr/>
          </p:nvSpPr>
          <p:spPr>
            <a:xfrm rot="16200000">
              <a:off x="4565867" y="4405238"/>
              <a:ext cx="111559" cy="1618416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1" name="U-Turn Arrow 30">
            <a:extLst>
              <a:ext uri="{FF2B5EF4-FFF2-40B4-BE49-F238E27FC236}">
                <a16:creationId xmlns:a16="http://schemas.microsoft.com/office/drawing/2014/main" id="{E8BA201D-68D9-DA4B-0DFF-672DF51DC608}"/>
              </a:ext>
            </a:extLst>
          </p:cNvPr>
          <p:cNvSpPr/>
          <p:nvPr/>
        </p:nvSpPr>
        <p:spPr>
          <a:xfrm rot="5400000" flipH="1">
            <a:off x="8469519" y="4128504"/>
            <a:ext cx="2200397" cy="1240858"/>
          </a:xfrm>
          <a:prstGeom prst="uturnArrow">
            <a:avLst>
              <a:gd name="adj1" fmla="val 4865"/>
              <a:gd name="adj2" fmla="val 7510"/>
              <a:gd name="adj3" fmla="val 20789"/>
              <a:gd name="adj4" fmla="val 42454"/>
              <a:gd name="adj5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3" name="U-Turn Arrow 32">
            <a:extLst>
              <a:ext uri="{FF2B5EF4-FFF2-40B4-BE49-F238E27FC236}">
                <a16:creationId xmlns:a16="http://schemas.microsoft.com/office/drawing/2014/main" id="{BFDC5E60-274D-F653-92BA-9C18BF892F0C}"/>
              </a:ext>
            </a:extLst>
          </p:cNvPr>
          <p:cNvSpPr/>
          <p:nvPr/>
        </p:nvSpPr>
        <p:spPr>
          <a:xfrm rot="5400000" flipH="1">
            <a:off x="3593455" y="1449659"/>
            <a:ext cx="1032025" cy="354795"/>
          </a:xfrm>
          <a:prstGeom prst="uturnArrow">
            <a:avLst>
              <a:gd name="adj1" fmla="val 4865"/>
              <a:gd name="adj2" fmla="val 7510"/>
              <a:gd name="adj3" fmla="val 20789"/>
              <a:gd name="adj4" fmla="val 42454"/>
              <a:gd name="adj5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23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32" grpId="0" animBg="1"/>
      <p:bldP spid="64" grpId="0" animBg="1"/>
      <p:bldP spid="17" grpId="0"/>
      <p:bldP spid="56" grpId="0" animBg="1"/>
      <p:bldP spid="31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FF70E383-A3C8-D54D-A029-70D74E7926B8}"/>
              </a:ext>
            </a:extLst>
          </p:cNvPr>
          <p:cNvGrpSpPr/>
          <p:nvPr/>
        </p:nvGrpSpPr>
        <p:grpSpPr>
          <a:xfrm>
            <a:off x="5444263" y="386520"/>
            <a:ext cx="6624289" cy="2628662"/>
            <a:chOff x="2912960" y="422591"/>
            <a:chExt cx="6624289" cy="2628662"/>
          </a:xfrm>
        </p:grpSpPr>
        <p:sp>
          <p:nvSpPr>
            <p:cNvPr id="33" name="Rounded Rectangle 32">
              <a:extLst>
                <a:ext uri="{FF2B5EF4-FFF2-40B4-BE49-F238E27FC236}">
                  <a16:creationId xmlns:a16="http://schemas.microsoft.com/office/drawing/2014/main" id="{BC8052A2-13F7-8247-8362-1AE4DFD13651}"/>
                </a:ext>
              </a:extLst>
            </p:cNvPr>
            <p:cNvSpPr/>
            <p:nvPr/>
          </p:nvSpPr>
          <p:spPr bwMode="auto">
            <a:xfrm>
              <a:off x="6603979" y="422591"/>
              <a:ext cx="2933270" cy="2628662"/>
            </a:xfrm>
            <a:prstGeom prst="roundRect">
              <a:avLst>
                <a:gd name="adj" fmla="val 5733"/>
              </a:avLst>
            </a:prstGeom>
            <a:solidFill>
              <a:schemeClr val="bg1">
                <a:lumMod val="95000"/>
              </a:schemeClr>
            </a:solidFill>
            <a:ln w="254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0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mov r1, 0</a:t>
              </a:r>
            </a:p>
            <a:p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sz="2000" dirty="0" err="1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Lfor</a:t>
              </a:r>
              <a:r>
                <a:rPr lang="en-US" sz="20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	</a:t>
              </a:r>
            </a:p>
            <a:p>
              <a:r>
                <a:rPr lang="en-US" sz="20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sz="2000" dirty="0" err="1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cmp</a:t>
              </a:r>
              <a:r>
                <a:rPr lang="en-US" sz="20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r1, 10 </a:t>
              </a:r>
              <a:endParaRPr lang="en-US" sz="20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sz="2000" dirty="0" err="1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bge</a:t>
              </a: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.</a:t>
              </a:r>
              <a:r>
                <a:rPr lang="en-US" sz="2000" dirty="0" err="1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Lendfr</a:t>
              </a:r>
              <a:endParaRPr lang="en-US" sz="20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0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// block code</a:t>
              </a:r>
            </a:p>
            <a:p>
              <a:r>
                <a:rPr lang="en-US" sz="20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sz="2000" dirty="0">
                  <a:solidFill>
                    <a:srgbClr val="00B0F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add r1, r1, 1</a:t>
              </a:r>
            </a:p>
            <a:p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   b </a:t>
              </a:r>
              <a:r>
                <a:rPr lang="en-US" sz="2000" dirty="0">
                  <a:solidFill>
                    <a:srgbClr val="C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sz="2000" dirty="0" err="1">
                  <a:solidFill>
                    <a:srgbClr val="C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Lfor</a:t>
              </a:r>
              <a:r>
                <a:rPr lang="en-US" sz="2000" dirty="0">
                  <a:solidFill>
                    <a:srgbClr val="C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</a:p>
            <a:p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sz="2000" dirty="0" err="1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Lendfr</a:t>
              </a: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</a:t>
              </a:r>
            </a:p>
          </p:txBody>
        </p:sp>
        <p:sp>
          <p:nvSpPr>
            <p:cNvPr id="7" name="Right Arrow 6">
              <a:extLst>
                <a:ext uri="{FF2B5EF4-FFF2-40B4-BE49-F238E27FC236}">
                  <a16:creationId xmlns:a16="http://schemas.microsoft.com/office/drawing/2014/main" id="{1AB225BC-1966-8E41-A3C9-CCBD0E70D91D}"/>
                </a:ext>
              </a:extLst>
            </p:cNvPr>
            <p:cNvSpPr/>
            <p:nvPr/>
          </p:nvSpPr>
          <p:spPr>
            <a:xfrm>
              <a:off x="2912960" y="1855305"/>
              <a:ext cx="1005823" cy="55756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F3B9562-FFFD-0649-B4D1-5311765C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630" y="200576"/>
            <a:ext cx="10515600" cy="333800"/>
          </a:xfrm>
        </p:spPr>
        <p:txBody>
          <a:bodyPr/>
          <a:lstStyle/>
          <a:p>
            <a:r>
              <a:rPr lang="en-US" dirty="0"/>
              <a:t>Program Flow – Counting (For) Loop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0FFE44-7CD5-2B45-B92A-7158781899C4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41889" y="2697886"/>
            <a:ext cx="5281618" cy="3959538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dirty="0"/>
              <a:t>A </a:t>
            </a:r>
            <a:r>
              <a:rPr lang="en-US" b="1" dirty="0">
                <a:solidFill>
                  <a:srgbClr val="0070C0"/>
                </a:solidFill>
              </a:rPr>
              <a:t>counting loop </a:t>
            </a:r>
            <a:r>
              <a:rPr lang="en-US" dirty="0"/>
              <a:t>has </a:t>
            </a:r>
            <a:r>
              <a:rPr lang="en-US" dirty="0">
                <a:solidFill>
                  <a:srgbClr val="0070C0"/>
                </a:solidFill>
              </a:rPr>
              <a:t>three parts</a:t>
            </a:r>
            <a:r>
              <a:rPr lang="en-US" dirty="0"/>
              <a:t>: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dirty="0">
                <a:solidFill>
                  <a:srgbClr val="F37440"/>
                </a:solidFill>
              </a:rPr>
              <a:t>Pre-loop</a:t>
            </a:r>
            <a:r>
              <a:rPr lang="en-US" dirty="0"/>
              <a:t> setup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dirty="0">
                <a:solidFill>
                  <a:srgbClr val="7030A0"/>
                </a:solidFill>
              </a:rPr>
              <a:t>Pre-test loop guard </a:t>
            </a:r>
            <a:r>
              <a:rPr lang="en-US" dirty="0"/>
              <a:t>conditions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dirty="0">
                <a:solidFill>
                  <a:srgbClr val="00B0F0"/>
                </a:solidFill>
              </a:rPr>
              <a:t>Post-loop</a:t>
            </a:r>
            <a:r>
              <a:rPr lang="en-US" dirty="0"/>
              <a:t> update</a:t>
            </a: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rgbClr val="0070C0"/>
                </a:solidFill>
              </a:rPr>
              <a:t>Alternative: </a:t>
            </a:r>
          </a:p>
          <a:p>
            <a:r>
              <a:rPr lang="en-US" sz="2000" dirty="0">
                <a:solidFill>
                  <a:srgbClr val="C00000"/>
                </a:solidFill>
              </a:rPr>
              <a:t>move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7030A0"/>
                </a:solidFill>
              </a:rPr>
              <a:t>Pre-test loop guard </a:t>
            </a:r>
            <a:r>
              <a:rPr lang="en-US" sz="2000" dirty="0">
                <a:solidFill>
                  <a:srgbClr val="2C895B"/>
                </a:solidFill>
              </a:rPr>
              <a:t>before the loop</a:t>
            </a:r>
            <a:r>
              <a:rPr lang="en-US" sz="2000" dirty="0"/>
              <a:t> </a:t>
            </a:r>
          </a:p>
          <a:p>
            <a:r>
              <a:rPr lang="en-US" sz="2000" dirty="0">
                <a:solidFill>
                  <a:srgbClr val="C00000"/>
                </a:solidFill>
              </a:rPr>
              <a:t>Add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7030A0"/>
                </a:solidFill>
              </a:rPr>
              <a:t>post-test loop guard</a:t>
            </a:r>
          </a:p>
          <a:p>
            <a:pPr lvl="1"/>
            <a:r>
              <a:rPr lang="en-US" sz="2000" i="1" dirty="0">
                <a:solidFill>
                  <a:srgbClr val="F37440"/>
                </a:solidFill>
              </a:rPr>
              <a:t>converts</a:t>
            </a:r>
            <a:r>
              <a:rPr lang="en-US" sz="2000" dirty="0"/>
              <a:t> to </a:t>
            </a:r>
            <a:r>
              <a:rPr lang="en-US" sz="2000" i="1" dirty="0">
                <a:solidFill>
                  <a:srgbClr val="2C895B"/>
                </a:solidFill>
              </a:rPr>
              <a:t>do while</a:t>
            </a:r>
            <a:endParaRPr lang="en-US" sz="2000" dirty="0"/>
          </a:p>
          <a:p>
            <a:pPr lvl="1"/>
            <a:r>
              <a:rPr lang="en-US" sz="2000" b="1" dirty="0">
                <a:solidFill>
                  <a:srgbClr val="C00000"/>
                </a:solidFill>
              </a:rPr>
              <a:t>removes</a:t>
            </a:r>
            <a:r>
              <a:rPr lang="en-US" sz="2000" dirty="0">
                <a:solidFill>
                  <a:srgbClr val="C00000"/>
                </a:solidFill>
              </a:rPr>
              <a:t> </a:t>
            </a:r>
            <a:r>
              <a:rPr lang="en-US" sz="2000" dirty="0">
                <a:solidFill>
                  <a:schemeClr val="tx2"/>
                </a:solidFill>
              </a:rPr>
              <a:t>an</a:t>
            </a:r>
            <a:r>
              <a:rPr lang="en-US" sz="2000" dirty="0">
                <a:solidFill>
                  <a:srgbClr val="C00000"/>
                </a:solidFill>
              </a:rPr>
              <a:t> </a:t>
            </a:r>
            <a:r>
              <a:rPr lang="en-US" sz="2000" b="1" dirty="0">
                <a:solidFill>
                  <a:srgbClr val="7030A0"/>
                </a:solidFill>
              </a:rPr>
              <a:t>unconditional</a:t>
            </a:r>
            <a:r>
              <a:rPr lang="en-US" sz="2000" dirty="0">
                <a:solidFill>
                  <a:srgbClr val="7030A0"/>
                </a:solidFill>
              </a:rPr>
              <a:t> </a:t>
            </a:r>
            <a:r>
              <a:rPr lang="en-US" sz="2000" b="1" dirty="0">
                <a:solidFill>
                  <a:srgbClr val="7030A0"/>
                </a:solidFill>
              </a:rPr>
              <a:t>branch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17FCDB8-53E0-5949-8914-0D570D8A4F30}"/>
              </a:ext>
            </a:extLst>
          </p:cNvPr>
          <p:cNvSpPr/>
          <p:nvPr/>
        </p:nvSpPr>
        <p:spPr bwMode="auto">
          <a:xfrm>
            <a:off x="513373" y="1536112"/>
            <a:ext cx="4697897" cy="114014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sz="22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= 0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&lt; 10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22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r1++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block */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094DF87-AA91-7A41-A094-48D3BA727D62}"/>
              </a:ext>
            </a:extLst>
          </p:cNvPr>
          <p:cNvGrpSpPr/>
          <p:nvPr/>
        </p:nvGrpSpPr>
        <p:grpSpPr>
          <a:xfrm>
            <a:off x="8826603" y="3212335"/>
            <a:ext cx="3245114" cy="3278039"/>
            <a:chOff x="8798063" y="3536395"/>
            <a:chExt cx="3245114" cy="3278039"/>
          </a:xfrm>
        </p:grpSpPr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C706E79A-8EBD-A241-9BC3-666617D2E9E6}"/>
                </a:ext>
              </a:extLst>
            </p:cNvPr>
            <p:cNvSpPr/>
            <p:nvPr/>
          </p:nvSpPr>
          <p:spPr bwMode="auto">
            <a:xfrm>
              <a:off x="8798063" y="3869066"/>
              <a:ext cx="3245114" cy="2945368"/>
            </a:xfrm>
            <a:prstGeom prst="roundRect">
              <a:avLst>
                <a:gd name="adj" fmla="val 5733"/>
              </a:avLst>
            </a:prstGeom>
            <a:solidFill>
              <a:schemeClr val="bg1">
                <a:lumMod val="95000"/>
              </a:schemeClr>
            </a:solidFill>
            <a:ln w="254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0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mov r1, 0</a:t>
              </a:r>
            </a:p>
            <a:p>
              <a:r>
                <a:rPr lang="en-US" sz="20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sz="2000" dirty="0" err="1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cmp</a:t>
              </a:r>
              <a:r>
                <a:rPr lang="en-US" sz="20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r1, 10 </a:t>
              </a:r>
              <a:endParaRPr lang="en-US" sz="20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sz="2000" dirty="0" err="1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bge</a:t>
              </a: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.</a:t>
              </a:r>
              <a:r>
                <a:rPr lang="en-US" sz="2000" dirty="0" err="1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Lendfr</a:t>
              </a: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endParaRPr lang="en-US" sz="20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sz="2000" dirty="0" err="1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Ldo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: </a:t>
              </a:r>
            </a:p>
            <a:p>
              <a:r>
                <a:rPr lang="en-US" sz="20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// block code</a:t>
              </a:r>
            </a:p>
            <a:p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sz="2000" dirty="0">
                  <a:solidFill>
                    <a:srgbClr val="00B0F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add r1, r1, 1</a:t>
              </a:r>
            </a:p>
            <a:p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sz="2000" dirty="0" err="1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cmp</a:t>
              </a:r>
              <a:r>
                <a:rPr lang="en-US" sz="20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r1, 10</a:t>
              </a:r>
            </a:p>
            <a:p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sz="2000" dirty="0" err="1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blt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sz="2000" dirty="0" err="1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Ldo</a:t>
              </a:r>
              <a:endPara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sz="2000" dirty="0" err="1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Lendfr</a:t>
              </a: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8BE183A-BD3D-1A41-937A-376A0A9ED824}"/>
                </a:ext>
              </a:extLst>
            </p:cNvPr>
            <p:cNvSpPr txBox="1"/>
            <p:nvPr/>
          </p:nvSpPr>
          <p:spPr>
            <a:xfrm>
              <a:off x="10390172" y="3536395"/>
              <a:ext cx="15087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0070C0"/>
                  </a:solidFill>
                </a:rPr>
                <a:t>Alternative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D7A8667A-A018-C09F-4921-4C27321ABEA6}"/>
              </a:ext>
            </a:extLst>
          </p:cNvPr>
          <p:cNvGrpSpPr/>
          <p:nvPr/>
        </p:nvGrpSpPr>
        <p:grpSpPr>
          <a:xfrm>
            <a:off x="1017505" y="623613"/>
            <a:ext cx="1042300" cy="911544"/>
            <a:chOff x="721836" y="690399"/>
            <a:chExt cx="1042300" cy="911544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CA10C6EB-3212-1548-A622-F96C26FD16A3}"/>
                </a:ext>
              </a:extLst>
            </p:cNvPr>
            <p:cNvSpPr txBox="1"/>
            <p:nvPr/>
          </p:nvSpPr>
          <p:spPr>
            <a:xfrm>
              <a:off x="721836" y="690399"/>
              <a:ext cx="1042300" cy="646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Pre loop setup</a:t>
              </a:r>
            </a:p>
          </p:txBody>
        </p:sp>
        <p:sp>
          <p:nvSpPr>
            <p:cNvPr id="3" name="Down Arrow 2">
              <a:extLst>
                <a:ext uri="{FF2B5EF4-FFF2-40B4-BE49-F238E27FC236}">
                  <a16:creationId xmlns:a16="http://schemas.microsoft.com/office/drawing/2014/main" id="{A0065DDD-5416-B440-B1B2-36D42CE285B5}"/>
                </a:ext>
              </a:extLst>
            </p:cNvPr>
            <p:cNvSpPr/>
            <p:nvPr/>
          </p:nvSpPr>
          <p:spPr>
            <a:xfrm>
              <a:off x="1574930" y="1345389"/>
              <a:ext cx="145256" cy="256554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6AF46FE0-B209-69FC-22BA-8E5BF750E867}"/>
              </a:ext>
            </a:extLst>
          </p:cNvPr>
          <p:cNvGrpSpPr/>
          <p:nvPr/>
        </p:nvGrpSpPr>
        <p:grpSpPr>
          <a:xfrm>
            <a:off x="2412881" y="666203"/>
            <a:ext cx="1388480" cy="902885"/>
            <a:chOff x="2177316" y="690399"/>
            <a:chExt cx="1388480" cy="902885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AC268137-911D-5B44-A196-213B42C925DC}"/>
                </a:ext>
              </a:extLst>
            </p:cNvPr>
            <p:cNvSpPr txBox="1"/>
            <p:nvPr/>
          </p:nvSpPr>
          <p:spPr>
            <a:xfrm>
              <a:off x="2177316" y="690399"/>
              <a:ext cx="1388480" cy="646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Pre-test</a:t>
              </a:r>
            </a:p>
            <a:p>
              <a:r>
                <a:rPr lang="en-US" dirty="0">
                  <a:solidFill>
                    <a:schemeClr val="tx2"/>
                  </a:solidFill>
                </a:rPr>
                <a:t>Loop guard</a:t>
              </a:r>
            </a:p>
          </p:txBody>
        </p:sp>
        <p:sp>
          <p:nvSpPr>
            <p:cNvPr id="53" name="Down Arrow 52">
              <a:extLst>
                <a:ext uri="{FF2B5EF4-FFF2-40B4-BE49-F238E27FC236}">
                  <a16:creationId xmlns:a16="http://schemas.microsoft.com/office/drawing/2014/main" id="{3BEFF106-84E6-A543-9047-69B8515A1ACA}"/>
                </a:ext>
              </a:extLst>
            </p:cNvPr>
            <p:cNvSpPr/>
            <p:nvPr/>
          </p:nvSpPr>
          <p:spPr>
            <a:xfrm>
              <a:off x="2808779" y="1336730"/>
              <a:ext cx="145256" cy="256554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DD815E6-4F97-7DBE-C6E4-29D5A00DEE6C}"/>
              </a:ext>
            </a:extLst>
          </p:cNvPr>
          <p:cNvGrpSpPr/>
          <p:nvPr/>
        </p:nvGrpSpPr>
        <p:grpSpPr>
          <a:xfrm>
            <a:off x="4110775" y="669277"/>
            <a:ext cx="1180879" cy="902885"/>
            <a:chOff x="3842484" y="675791"/>
            <a:chExt cx="1180879" cy="902885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EE2F2652-0639-494E-8213-568E3CB4888B}"/>
                </a:ext>
              </a:extLst>
            </p:cNvPr>
            <p:cNvSpPr txBox="1"/>
            <p:nvPr/>
          </p:nvSpPr>
          <p:spPr>
            <a:xfrm>
              <a:off x="3848088" y="675791"/>
              <a:ext cx="1175275" cy="646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Post loop update</a:t>
              </a:r>
            </a:p>
          </p:txBody>
        </p:sp>
        <p:sp>
          <p:nvSpPr>
            <p:cNvPr id="54" name="Down Arrow 53">
              <a:extLst>
                <a:ext uri="{FF2B5EF4-FFF2-40B4-BE49-F238E27FC236}">
                  <a16:creationId xmlns:a16="http://schemas.microsoft.com/office/drawing/2014/main" id="{FD834C8E-E6DD-2B4A-B9D0-767BA62A00B8}"/>
                </a:ext>
              </a:extLst>
            </p:cNvPr>
            <p:cNvSpPr/>
            <p:nvPr/>
          </p:nvSpPr>
          <p:spPr>
            <a:xfrm>
              <a:off x="3842484" y="1322122"/>
              <a:ext cx="145256" cy="256554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094355A5-C7DD-5640-A4BF-631EB8B63714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6C48C1B-67A0-3071-49F6-E7B8519FE930}"/>
              </a:ext>
            </a:extLst>
          </p:cNvPr>
          <p:cNvGrpSpPr/>
          <p:nvPr/>
        </p:nvGrpSpPr>
        <p:grpSpPr>
          <a:xfrm>
            <a:off x="6740111" y="1991926"/>
            <a:ext cx="3005241" cy="400110"/>
            <a:chOff x="4476421" y="4702608"/>
            <a:chExt cx="3005241" cy="400110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7EA2AA33-584F-1C80-7434-D6165BB7D1FF}"/>
                </a:ext>
              </a:extLst>
            </p:cNvPr>
            <p:cNvSpPr txBox="1"/>
            <p:nvPr/>
          </p:nvSpPr>
          <p:spPr>
            <a:xfrm>
              <a:off x="4476421" y="4702608"/>
              <a:ext cx="2109315" cy="40011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Post loop update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57" name="Up Arrow 56">
              <a:extLst>
                <a:ext uri="{FF2B5EF4-FFF2-40B4-BE49-F238E27FC236}">
                  <a16:creationId xmlns:a16="http://schemas.microsoft.com/office/drawing/2014/main" id="{B36BFBAB-5943-7D09-402C-0048A69A603E}"/>
                </a:ext>
              </a:extLst>
            </p:cNvPr>
            <p:cNvSpPr/>
            <p:nvPr/>
          </p:nvSpPr>
          <p:spPr>
            <a:xfrm rot="5400000">
              <a:off x="6967872" y="4446134"/>
              <a:ext cx="125765" cy="901814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04A1C24C-32ED-5174-579D-5E9CD3F0F12F}"/>
              </a:ext>
            </a:extLst>
          </p:cNvPr>
          <p:cNvGrpSpPr/>
          <p:nvPr/>
        </p:nvGrpSpPr>
        <p:grpSpPr>
          <a:xfrm>
            <a:off x="6911678" y="497464"/>
            <a:ext cx="2845183" cy="400110"/>
            <a:chOff x="4636479" y="4719754"/>
            <a:chExt cx="2845183" cy="400110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8CC526CB-A441-C064-38A5-487A63C4F991}"/>
                </a:ext>
              </a:extLst>
            </p:cNvPr>
            <p:cNvSpPr txBox="1"/>
            <p:nvPr/>
          </p:nvSpPr>
          <p:spPr>
            <a:xfrm>
              <a:off x="4636479" y="4719754"/>
              <a:ext cx="1931859" cy="40011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Pre loop setup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61" name="Up Arrow 60">
              <a:extLst>
                <a:ext uri="{FF2B5EF4-FFF2-40B4-BE49-F238E27FC236}">
                  <a16:creationId xmlns:a16="http://schemas.microsoft.com/office/drawing/2014/main" id="{C51A337F-DA63-5712-CBE7-E8180480EC4E}"/>
                </a:ext>
              </a:extLst>
            </p:cNvPr>
            <p:cNvSpPr/>
            <p:nvPr/>
          </p:nvSpPr>
          <p:spPr>
            <a:xfrm rot="5400000">
              <a:off x="6967872" y="4446134"/>
              <a:ext cx="125765" cy="901814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2DD6BAAE-1C24-CAE3-3331-E3EC64F12C17}"/>
              </a:ext>
            </a:extLst>
          </p:cNvPr>
          <p:cNvGrpSpPr/>
          <p:nvPr/>
        </p:nvGrpSpPr>
        <p:grpSpPr>
          <a:xfrm>
            <a:off x="6254164" y="3551105"/>
            <a:ext cx="3205238" cy="400110"/>
            <a:chOff x="4276424" y="4651309"/>
            <a:chExt cx="3205238" cy="400110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8D41878-B845-CC7C-DFD1-E6AC5D21EE4C}"/>
                </a:ext>
              </a:extLst>
            </p:cNvPr>
            <p:cNvSpPr txBox="1"/>
            <p:nvPr/>
          </p:nvSpPr>
          <p:spPr>
            <a:xfrm>
              <a:off x="4276424" y="4651309"/>
              <a:ext cx="2317648" cy="40011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Pre-loop setup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67" name="Up Arrow 66">
              <a:extLst>
                <a:ext uri="{FF2B5EF4-FFF2-40B4-BE49-F238E27FC236}">
                  <a16:creationId xmlns:a16="http://schemas.microsoft.com/office/drawing/2014/main" id="{5DE0568C-C461-40B8-06E7-5B164F6BAC7B}"/>
                </a:ext>
              </a:extLst>
            </p:cNvPr>
            <p:cNvSpPr/>
            <p:nvPr/>
          </p:nvSpPr>
          <p:spPr>
            <a:xfrm rot="5400000">
              <a:off x="6967872" y="4446134"/>
              <a:ext cx="125765" cy="901814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61423ACA-1099-91EE-C3C1-4910C4570DD3}"/>
              </a:ext>
            </a:extLst>
          </p:cNvPr>
          <p:cNvGrpSpPr/>
          <p:nvPr/>
        </p:nvGrpSpPr>
        <p:grpSpPr>
          <a:xfrm>
            <a:off x="6433152" y="5102971"/>
            <a:ext cx="3012025" cy="400110"/>
            <a:chOff x="4469637" y="4685456"/>
            <a:chExt cx="3012025" cy="400110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100F4F0F-EB37-AA69-FCE0-C07BFDAD05E3}"/>
                </a:ext>
              </a:extLst>
            </p:cNvPr>
            <p:cNvSpPr txBox="1"/>
            <p:nvPr/>
          </p:nvSpPr>
          <p:spPr>
            <a:xfrm>
              <a:off x="4469637" y="4685456"/>
              <a:ext cx="2124435" cy="40011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Post loop update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73" name="Up Arrow 72">
              <a:extLst>
                <a:ext uri="{FF2B5EF4-FFF2-40B4-BE49-F238E27FC236}">
                  <a16:creationId xmlns:a16="http://schemas.microsoft.com/office/drawing/2014/main" id="{548F5135-21B4-C738-6732-84579D9AB67B}"/>
                </a:ext>
              </a:extLst>
            </p:cNvPr>
            <p:cNvSpPr/>
            <p:nvPr/>
          </p:nvSpPr>
          <p:spPr>
            <a:xfrm rot="5400000">
              <a:off x="6967872" y="4446134"/>
              <a:ext cx="125765" cy="901814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C3428F1-40BC-95C3-907D-858389CBEFD8}"/>
              </a:ext>
            </a:extLst>
          </p:cNvPr>
          <p:cNvGrpSpPr/>
          <p:nvPr/>
        </p:nvGrpSpPr>
        <p:grpSpPr>
          <a:xfrm>
            <a:off x="6336016" y="1169242"/>
            <a:ext cx="3546546" cy="591530"/>
            <a:chOff x="6175143" y="1169242"/>
            <a:chExt cx="3546546" cy="591530"/>
          </a:xfrm>
        </p:grpSpPr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8B27EBFD-5E5F-17D2-F5D7-A0A3A99A6307}"/>
                </a:ext>
              </a:extLst>
            </p:cNvPr>
            <p:cNvGrpSpPr/>
            <p:nvPr/>
          </p:nvGrpSpPr>
          <p:grpSpPr>
            <a:xfrm>
              <a:off x="6175143" y="1254271"/>
              <a:ext cx="3332322" cy="400110"/>
              <a:chOff x="4149339" y="4679040"/>
              <a:chExt cx="3332322" cy="400110"/>
            </a:xfrm>
          </p:grpSpPr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CBB9192D-061A-1DE7-7102-551B316F93CC}"/>
                  </a:ext>
                </a:extLst>
              </p:cNvPr>
              <p:cNvSpPr txBox="1"/>
              <p:nvPr/>
            </p:nvSpPr>
            <p:spPr>
              <a:xfrm>
                <a:off x="4149339" y="4679040"/>
                <a:ext cx="2611359" cy="40011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5400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chemeClr val="accent1"/>
                    </a:solidFill>
                  </a:rPr>
                  <a:t>Pre-test loop guard</a:t>
                </a:r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64" name="Up Arrow 63">
                <a:extLst>
                  <a:ext uri="{FF2B5EF4-FFF2-40B4-BE49-F238E27FC236}">
                    <a16:creationId xmlns:a16="http://schemas.microsoft.com/office/drawing/2014/main" id="{1229BAFC-CE3F-BA08-891A-C78D95CE1C88}"/>
                  </a:ext>
                </a:extLst>
              </p:cNvPr>
              <p:cNvSpPr/>
              <p:nvPr/>
            </p:nvSpPr>
            <p:spPr>
              <a:xfrm rot="5400000">
                <a:off x="7069521" y="4547786"/>
                <a:ext cx="125767" cy="698513"/>
              </a:xfrm>
              <a:prstGeom prst="up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9" name="Left Brace 38">
              <a:extLst>
                <a:ext uri="{FF2B5EF4-FFF2-40B4-BE49-F238E27FC236}">
                  <a16:creationId xmlns:a16="http://schemas.microsoft.com/office/drawing/2014/main" id="{A33DF842-A155-E632-6470-B087B23BFE5D}"/>
                </a:ext>
              </a:extLst>
            </p:cNvPr>
            <p:cNvSpPr/>
            <p:nvPr/>
          </p:nvSpPr>
          <p:spPr>
            <a:xfrm>
              <a:off x="9519388" y="1169242"/>
              <a:ext cx="202301" cy="591530"/>
            </a:xfrm>
            <a:prstGeom prst="lef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A71B222-B75A-C468-469D-16E231558FBC}"/>
              </a:ext>
            </a:extLst>
          </p:cNvPr>
          <p:cNvGrpSpPr/>
          <p:nvPr/>
        </p:nvGrpSpPr>
        <p:grpSpPr>
          <a:xfrm>
            <a:off x="6348300" y="4035957"/>
            <a:ext cx="3220579" cy="591530"/>
            <a:chOff x="6204361" y="4035957"/>
            <a:chExt cx="3220579" cy="591530"/>
          </a:xfrm>
        </p:grpSpPr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09E6B34E-625F-EC05-2D0A-6BD33ACB17B0}"/>
                </a:ext>
              </a:extLst>
            </p:cNvPr>
            <p:cNvGrpSpPr/>
            <p:nvPr/>
          </p:nvGrpSpPr>
          <p:grpSpPr>
            <a:xfrm>
              <a:off x="6204361" y="4167466"/>
              <a:ext cx="3032139" cy="400110"/>
              <a:chOff x="4545997" y="4715162"/>
              <a:chExt cx="3032139" cy="400110"/>
            </a:xfrm>
          </p:grpSpPr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D3FE6DBC-8428-B370-D4A4-E6BE7B147BAA}"/>
                  </a:ext>
                </a:extLst>
              </p:cNvPr>
              <p:cNvSpPr txBox="1"/>
              <p:nvPr/>
            </p:nvSpPr>
            <p:spPr>
              <a:xfrm>
                <a:off x="4545997" y="4715162"/>
                <a:ext cx="2350908" cy="40011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5400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chemeClr val="accent1"/>
                    </a:solidFill>
                  </a:rPr>
                  <a:t>Pre-test loop guard</a:t>
                </a:r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70" name="Up Arrow 69">
                <a:extLst>
                  <a:ext uri="{FF2B5EF4-FFF2-40B4-BE49-F238E27FC236}">
                    <a16:creationId xmlns:a16="http://schemas.microsoft.com/office/drawing/2014/main" id="{CB4EF291-8CDE-1B53-D0E5-5A7CE6D90E97}"/>
                  </a:ext>
                </a:extLst>
              </p:cNvPr>
              <p:cNvSpPr/>
              <p:nvPr/>
            </p:nvSpPr>
            <p:spPr>
              <a:xfrm rot="5400000">
                <a:off x="7194178" y="4519417"/>
                <a:ext cx="120891" cy="647024"/>
              </a:xfrm>
              <a:prstGeom prst="up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40" name="Left Brace 39">
              <a:extLst>
                <a:ext uri="{FF2B5EF4-FFF2-40B4-BE49-F238E27FC236}">
                  <a16:creationId xmlns:a16="http://schemas.microsoft.com/office/drawing/2014/main" id="{9CBB09A0-3D35-86F9-9A77-760C011393F0}"/>
                </a:ext>
              </a:extLst>
            </p:cNvPr>
            <p:cNvSpPr/>
            <p:nvPr/>
          </p:nvSpPr>
          <p:spPr>
            <a:xfrm>
              <a:off x="9222639" y="4035957"/>
              <a:ext cx="202301" cy="591530"/>
            </a:xfrm>
            <a:prstGeom prst="lef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67C67E2-167B-9FAB-6389-0D47AE6A6442}"/>
              </a:ext>
            </a:extLst>
          </p:cNvPr>
          <p:cNvGrpSpPr/>
          <p:nvPr/>
        </p:nvGrpSpPr>
        <p:grpSpPr>
          <a:xfrm>
            <a:off x="5978298" y="5524400"/>
            <a:ext cx="3608647" cy="591530"/>
            <a:chOff x="5834359" y="5524400"/>
            <a:chExt cx="3608647" cy="591530"/>
          </a:xfrm>
        </p:grpSpPr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544B5141-E84B-F382-AD85-50539EC4967C}"/>
                </a:ext>
              </a:extLst>
            </p:cNvPr>
            <p:cNvGrpSpPr/>
            <p:nvPr/>
          </p:nvGrpSpPr>
          <p:grpSpPr>
            <a:xfrm>
              <a:off x="5834359" y="5657300"/>
              <a:ext cx="3388280" cy="400110"/>
              <a:chOff x="4097031" y="4668267"/>
              <a:chExt cx="3388280" cy="400110"/>
            </a:xfrm>
          </p:grpSpPr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8E0A9FA8-6A9A-B090-0AAB-57BF6B961F0C}"/>
                  </a:ext>
                </a:extLst>
              </p:cNvPr>
              <p:cNvSpPr txBox="1"/>
              <p:nvPr/>
            </p:nvSpPr>
            <p:spPr>
              <a:xfrm>
                <a:off x="4097031" y="4668267"/>
                <a:ext cx="2579290" cy="40011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5400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chemeClr val="accent1"/>
                    </a:solidFill>
                  </a:rPr>
                  <a:t>Post-test loop guard</a:t>
                </a:r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76" name="Up Arrow 75">
                <a:extLst>
                  <a:ext uri="{FF2B5EF4-FFF2-40B4-BE49-F238E27FC236}">
                    <a16:creationId xmlns:a16="http://schemas.microsoft.com/office/drawing/2014/main" id="{FE5F1742-E546-6377-F488-ABD6B8184409}"/>
                  </a:ext>
                </a:extLst>
              </p:cNvPr>
              <p:cNvSpPr/>
              <p:nvPr/>
            </p:nvSpPr>
            <p:spPr>
              <a:xfrm rot="5400000">
                <a:off x="7011903" y="4420778"/>
                <a:ext cx="137828" cy="808989"/>
              </a:xfrm>
              <a:prstGeom prst="up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41" name="Left Brace 40">
              <a:extLst>
                <a:ext uri="{FF2B5EF4-FFF2-40B4-BE49-F238E27FC236}">
                  <a16:creationId xmlns:a16="http://schemas.microsoft.com/office/drawing/2014/main" id="{3C71A212-D424-6968-8766-C3F342B7ED0A}"/>
                </a:ext>
              </a:extLst>
            </p:cNvPr>
            <p:cNvSpPr/>
            <p:nvPr/>
          </p:nvSpPr>
          <p:spPr>
            <a:xfrm>
              <a:off x="9240705" y="5524400"/>
              <a:ext cx="202301" cy="591530"/>
            </a:xfrm>
            <a:prstGeom prst="lef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7BA5B549-1CEC-9064-B7D6-FA280790CFA7}"/>
              </a:ext>
            </a:extLst>
          </p:cNvPr>
          <p:cNvSpPr txBox="1"/>
          <p:nvPr/>
        </p:nvSpPr>
        <p:spPr>
          <a:xfrm>
            <a:off x="-1244184" y="150651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1460698-C1E0-DD76-9894-D4409D1154C0}"/>
              </a:ext>
            </a:extLst>
          </p:cNvPr>
          <p:cNvSpPr txBox="1"/>
          <p:nvPr/>
        </p:nvSpPr>
        <p:spPr>
          <a:xfrm>
            <a:off x="-142407" y="150651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475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animBg="1"/>
      <p:bldP spid="5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4CEBDF-B7CF-327C-CA94-64E4B801298A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69963" y="4631652"/>
            <a:ext cx="5534647" cy="1879215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/>
              <a:t>Nest loop blocks as you would in C or Java</a:t>
            </a:r>
          </a:p>
          <a:p>
            <a:r>
              <a:rPr lang="en-US" dirty="0">
                <a:solidFill>
                  <a:srgbClr val="FF0000"/>
                </a:solidFill>
              </a:rPr>
              <a:t>Do not branch into the middle of a loop</a:t>
            </a:r>
            <a:r>
              <a:rPr lang="en-US" dirty="0"/>
              <a:t>, this is hard to read and is prone to errors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4F1E24-14E0-DF48-C5A6-7B55A6F74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Nested loops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C727E7E-53DB-F121-0CD0-FBB8E6127D38}"/>
              </a:ext>
            </a:extLst>
          </p:cNvPr>
          <p:cNvSpPr/>
          <p:nvPr/>
        </p:nvSpPr>
        <p:spPr bwMode="auto">
          <a:xfrm>
            <a:off x="810538" y="889830"/>
            <a:ext cx="4579737" cy="3578781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r3 = 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r3 &lt; 10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20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r3++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 = 0;</a:t>
            </a:r>
          </a:p>
          <a:p>
            <a:endParaRPr lang="en-US" sz="2000" dirty="0">
              <a:solidFill>
                <a:srgbClr val="C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do {</a:t>
            </a:r>
            <a:endParaRPr lang="en-US" sz="20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</a:t>
            </a:r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r0 = r0 + r1++;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} while (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&lt; 10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</a:p>
          <a:p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fall through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 = r2 + r1;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r5 = r0;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8DA7C7-E7C6-14D1-188B-4990677A510F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68944E4-BB63-7FA4-CB86-ACCEC3E1F6ED}"/>
              </a:ext>
            </a:extLst>
          </p:cNvPr>
          <p:cNvGrpSpPr/>
          <p:nvPr/>
        </p:nvGrpSpPr>
        <p:grpSpPr>
          <a:xfrm>
            <a:off x="5884333" y="95561"/>
            <a:ext cx="5956410" cy="6682442"/>
            <a:chOff x="6121409" y="0"/>
            <a:chExt cx="5956410" cy="6682442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D4B9F323-1204-F356-3F9B-BA9DA43534F9}"/>
                </a:ext>
              </a:extLst>
            </p:cNvPr>
            <p:cNvSpPr/>
            <p:nvPr/>
          </p:nvSpPr>
          <p:spPr bwMode="auto">
            <a:xfrm>
              <a:off x="6480855" y="0"/>
              <a:ext cx="5596964" cy="6682442"/>
            </a:xfrm>
            <a:prstGeom prst="roundRect">
              <a:avLst>
                <a:gd name="adj" fmla="val 5733"/>
              </a:avLst>
            </a:prstGeom>
            <a:solidFill>
              <a:schemeClr val="bg1">
                <a:lumMod val="95000"/>
              </a:schemeClr>
            </a:solidFill>
            <a:ln w="254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sz="2000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mov r3, 0</a:t>
              </a:r>
            </a:p>
            <a:p>
              <a:r>
                <a:rPr lang="en-US" sz="20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sz="2000" dirty="0" err="1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Lfor</a:t>
              </a:r>
              <a:r>
                <a:rPr lang="en-US" sz="20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</a:t>
              </a:r>
            </a:p>
            <a:p>
              <a:r>
                <a:rPr lang="en-US" sz="20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sz="2000" dirty="0" err="1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cmp</a:t>
              </a:r>
              <a:r>
                <a:rPr lang="en-US" sz="20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r3, 10	// loop guard</a:t>
              </a:r>
            </a:p>
            <a:p>
              <a:r>
                <a:rPr lang="en-US" sz="20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sz="2000" dirty="0" err="1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bge</a:t>
              </a:r>
              <a:r>
                <a:rPr lang="en-US" sz="20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.</a:t>
              </a:r>
              <a:r>
                <a:rPr lang="en-US" sz="2000" dirty="0" err="1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Lendfor</a:t>
              </a:r>
              <a:endPara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endPara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0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sz="2000" dirty="0">
                  <a:solidFill>
                    <a:srgbClr val="C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mov r0, 0</a:t>
              </a:r>
            </a:p>
            <a:p>
              <a:endParaRPr lang="en-US" sz="20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sz="2000" dirty="0" err="1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Ldo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: </a:t>
              </a:r>
            </a:p>
            <a:p>
              <a:r>
                <a:rPr lang="en-US" sz="20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add r0, r0, r1</a:t>
              </a:r>
            </a:p>
            <a:p>
              <a:r>
                <a:rPr lang="en-US" sz="20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add r1, r1, 1</a:t>
              </a:r>
            </a:p>
            <a:p>
              <a:endParaRPr lang="en-US" sz="20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000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sz="2000" dirty="0" err="1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cmp</a:t>
              </a:r>
              <a:r>
                <a:rPr lang="en-US" sz="2000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r1, 10   // loop guard</a:t>
              </a:r>
            </a:p>
            <a:p>
              <a:r>
                <a:rPr lang="en-US" sz="2000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sz="2000" dirty="0" err="1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blt</a:t>
              </a:r>
              <a:r>
                <a:rPr lang="en-US" sz="2000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.</a:t>
              </a:r>
              <a:r>
                <a:rPr lang="en-US" sz="2000" dirty="0" err="1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Ldo</a:t>
              </a:r>
              <a:r>
                <a:rPr lang="en-US" sz="2000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endPara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</a:p>
            <a:p>
              <a:r>
                <a:rPr lang="en-US" sz="2000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// fall through</a:t>
              </a:r>
            </a:p>
            <a:p>
              <a:r>
                <a:rPr lang="en-US" sz="20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add r2, r2, r1 </a:t>
              </a:r>
            </a:p>
            <a:p>
              <a:endPara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0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add r3, r3, 1 // loop iteration</a:t>
              </a:r>
            </a:p>
            <a:p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b .</a:t>
              </a:r>
              <a:r>
                <a:rPr lang="en-US" sz="2000" dirty="0" err="1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Lfor</a:t>
              </a:r>
              <a:endPara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sz="2000" dirty="0" err="1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Lendfor</a:t>
              </a: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</a:t>
              </a:r>
            </a:p>
            <a:p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mov r5, r0</a:t>
              </a:r>
            </a:p>
          </p:txBody>
        </p:sp>
        <p:sp>
          <p:nvSpPr>
            <p:cNvPr id="11" name="U-Turn Arrow 10">
              <a:extLst>
                <a:ext uri="{FF2B5EF4-FFF2-40B4-BE49-F238E27FC236}">
                  <a16:creationId xmlns:a16="http://schemas.microsoft.com/office/drawing/2014/main" id="{C5294C25-3E79-9E46-4E5E-80B056787D13}"/>
                </a:ext>
              </a:extLst>
            </p:cNvPr>
            <p:cNvSpPr/>
            <p:nvPr/>
          </p:nvSpPr>
          <p:spPr>
            <a:xfrm rot="5400000" flipH="1" flipV="1">
              <a:off x="5941755" y="2821755"/>
              <a:ext cx="1621926" cy="835743"/>
            </a:xfrm>
            <a:prstGeom prst="uturnArrow">
              <a:avLst>
                <a:gd name="adj1" fmla="val 4865"/>
                <a:gd name="adj2" fmla="val 7510"/>
                <a:gd name="adj3" fmla="val 20789"/>
                <a:gd name="adj4" fmla="val 42454"/>
                <a:gd name="adj5" fmla="val 43689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4" name="U-Turn Arrow 13">
              <a:extLst>
                <a:ext uri="{FF2B5EF4-FFF2-40B4-BE49-F238E27FC236}">
                  <a16:creationId xmlns:a16="http://schemas.microsoft.com/office/drawing/2014/main" id="{2E8498B2-AB69-45F8-EE43-0F6AB87B08D5}"/>
                </a:ext>
              </a:extLst>
            </p:cNvPr>
            <p:cNvSpPr/>
            <p:nvPr/>
          </p:nvSpPr>
          <p:spPr>
            <a:xfrm rot="5400000" flipH="1" flipV="1">
              <a:off x="3971118" y="2654791"/>
              <a:ext cx="5349762" cy="1049180"/>
            </a:xfrm>
            <a:prstGeom prst="uturnArrow">
              <a:avLst>
                <a:gd name="adj1" fmla="val 4865"/>
                <a:gd name="adj2" fmla="val 7510"/>
                <a:gd name="adj3" fmla="val 20789"/>
                <a:gd name="adj4" fmla="val 42454"/>
                <a:gd name="adj5" fmla="val 62999"/>
              </a:avLst>
            </a:prstGeom>
            <a:solidFill>
              <a:srgbClr val="2C895B"/>
            </a:solidFill>
            <a:ln>
              <a:solidFill>
                <a:srgbClr val="2C895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5" name="U-Turn Arrow 14">
            <a:extLst>
              <a:ext uri="{FF2B5EF4-FFF2-40B4-BE49-F238E27FC236}">
                <a16:creationId xmlns:a16="http://schemas.microsoft.com/office/drawing/2014/main" id="{FEB324A9-5723-D82F-C407-B386A594D293}"/>
              </a:ext>
            </a:extLst>
          </p:cNvPr>
          <p:cNvSpPr/>
          <p:nvPr/>
        </p:nvSpPr>
        <p:spPr>
          <a:xfrm rot="5400000" flipH="1" flipV="1">
            <a:off x="1011939" y="2175255"/>
            <a:ext cx="647538" cy="437536"/>
          </a:xfrm>
          <a:prstGeom prst="uturnArrow">
            <a:avLst>
              <a:gd name="adj1" fmla="val 4865"/>
              <a:gd name="adj2" fmla="val 7510"/>
              <a:gd name="adj3" fmla="val 20789"/>
              <a:gd name="adj4" fmla="val 42454"/>
              <a:gd name="adj5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U-Turn Arrow 15">
            <a:extLst>
              <a:ext uri="{FF2B5EF4-FFF2-40B4-BE49-F238E27FC236}">
                <a16:creationId xmlns:a16="http://schemas.microsoft.com/office/drawing/2014/main" id="{F36F2BA2-C8BF-7C1A-E8A6-60C46E5E46F2}"/>
              </a:ext>
            </a:extLst>
          </p:cNvPr>
          <p:cNvSpPr/>
          <p:nvPr/>
        </p:nvSpPr>
        <p:spPr>
          <a:xfrm rot="5400000" flipH="1" flipV="1">
            <a:off x="-720389" y="2269837"/>
            <a:ext cx="2898142" cy="464210"/>
          </a:xfrm>
          <a:prstGeom prst="uturnArrow">
            <a:avLst>
              <a:gd name="adj1" fmla="val 4865"/>
              <a:gd name="adj2" fmla="val 7510"/>
              <a:gd name="adj3" fmla="val 20789"/>
              <a:gd name="adj4" fmla="val 42454"/>
              <a:gd name="adj5" fmla="val 86724"/>
            </a:avLst>
          </a:prstGeom>
          <a:solidFill>
            <a:srgbClr val="2C895B"/>
          </a:solidFill>
          <a:ln>
            <a:solidFill>
              <a:srgbClr val="2C89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4607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394D6A-DEEC-8A2E-DCA2-321A28A7DBB8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18397" y="1405966"/>
            <a:ext cx="5067512" cy="2287819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400" dirty="0"/>
              <a:t>It is hard to understand and debug loops when you </a:t>
            </a:r>
            <a:r>
              <a:rPr lang="en-US" sz="2400" dirty="0">
                <a:solidFill>
                  <a:srgbClr val="FF0000"/>
                </a:solidFill>
              </a:rPr>
              <a:t>branch into the middle of a loop</a:t>
            </a:r>
            <a:endParaRPr lang="en-US" sz="2400" b="1" dirty="0">
              <a:solidFill>
                <a:srgbClr val="FF0000"/>
              </a:solidFill>
            </a:endParaRPr>
          </a:p>
          <a:p>
            <a:r>
              <a:rPr lang="en-US" sz="2400" b="1" dirty="0"/>
              <a:t>Keep loops proper nested</a:t>
            </a:r>
            <a:endParaRPr lang="en-US" sz="24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9F155D-22B5-684C-949C-E4BEB9652B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58541"/>
            <a:ext cx="11987939" cy="551042"/>
          </a:xfrm>
        </p:spPr>
        <p:txBody>
          <a:bodyPr/>
          <a:lstStyle/>
          <a:p>
            <a:r>
              <a:rPr lang="en-US" dirty="0"/>
              <a:t>Keep loops Properly Nested: </a:t>
            </a:r>
            <a:br>
              <a:rPr lang="en-US" dirty="0"/>
            </a:br>
            <a:r>
              <a:rPr lang="en-US" dirty="0"/>
              <a:t>	Do not branch into the middle of a loop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A127945-83BD-FE40-B013-ACB3254F8897}"/>
              </a:ext>
            </a:extLst>
          </p:cNvPr>
          <p:cNvSpPr/>
          <p:nvPr/>
        </p:nvSpPr>
        <p:spPr bwMode="auto">
          <a:xfrm>
            <a:off x="7417840" y="1344817"/>
            <a:ext cx="4451790" cy="5035629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/>
              <a:t>Do not do the following:</a:t>
            </a:r>
            <a:endParaRPr lang="en-US" sz="2400" dirty="0"/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.Lloop1: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add r1, r1, 1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.Lloop2: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add r2, r2, 1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add r2, r1, r3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r1, 10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blt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.Lloop1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beq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.Lend1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add r3, r3, 1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r2, 20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ble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.Lloop2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.Lend1: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6E769A-DCFC-0C4F-983F-375DFEA0684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28" name="U-Turn Arrow 27">
            <a:extLst>
              <a:ext uri="{FF2B5EF4-FFF2-40B4-BE49-F238E27FC236}">
                <a16:creationId xmlns:a16="http://schemas.microsoft.com/office/drawing/2014/main" id="{61D44D4D-9ADD-CBDD-6917-59A746B7C669}"/>
              </a:ext>
            </a:extLst>
          </p:cNvPr>
          <p:cNvSpPr/>
          <p:nvPr/>
        </p:nvSpPr>
        <p:spPr>
          <a:xfrm rot="5400000" flipH="1" flipV="1">
            <a:off x="6138871" y="2315437"/>
            <a:ext cx="2240163" cy="1468325"/>
          </a:xfrm>
          <a:prstGeom prst="uturnArrow">
            <a:avLst>
              <a:gd name="adj1" fmla="val 4865"/>
              <a:gd name="adj2" fmla="val 6881"/>
              <a:gd name="adj3" fmla="val 20789"/>
              <a:gd name="adj4" fmla="val 42454"/>
              <a:gd name="adj5" fmla="val 6099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U-Turn Arrow 18">
            <a:extLst>
              <a:ext uri="{FF2B5EF4-FFF2-40B4-BE49-F238E27FC236}">
                <a16:creationId xmlns:a16="http://schemas.microsoft.com/office/drawing/2014/main" id="{37BF2509-CAEF-0674-A12B-6F5C1DA85B2E}"/>
              </a:ext>
            </a:extLst>
          </p:cNvPr>
          <p:cNvSpPr/>
          <p:nvPr/>
        </p:nvSpPr>
        <p:spPr>
          <a:xfrm rot="5400000" flipH="1" flipV="1">
            <a:off x="6203837" y="3677160"/>
            <a:ext cx="2962111" cy="985041"/>
          </a:xfrm>
          <a:prstGeom prst="uturnArrow">
            <a:avLst>
              <a:gd name="adj1" fmla="val 4865"/>
              <a:gd name="adj2" fmla="val 6539"/>
              <a:gd name="adj3" fmla="val 20789"/>
              <a:gd name="adj4" fmla="val 42454"/>
              <a:gd name="adj5" fmla="val 52499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U-Turn Arrow 12">
            <a:extLst>
              <a:ext uri="{FF2B5EF4-FFF2-40B4-BE49-F238E27FC236}">
                <a16:creationId xmlns:a16="http://schemas.microsoft.com/office/drawing/2014/main" id="{76A5C918-4252-89D7-C767-F6FAFB60E5E0}"/>
              </a:ext>
            </a:extLst>
          </p:cNvPr>
          <p:cNvSpPr/>
          <p:nvPr/>
        </p:nvSpPr>
        <p:spPr>
          <a:xfrm rot="5400000" flipV="1">
            <a:off x="6454021" y="4466604"/>
            <a:ext cx="1524906" cy="1809031"/>
          </a:xfrm>
          <a:prstGeom prst="uturnArrow">
            <a:avLst>
              <a:gd name="adj1" fmla="val 4865"/>
              <a:gd name="adj2" fmla="val 6464"/>
              <a:gd name="adj3" fmla="val 20789"/>
              <a:gd name="adj4" fmla="val 42454"/>
              <a:gd name="adj5" fmla="val 75314"/>
            </a:avLst>
          </a:prstGeom>
          <a:solidFill>
            <a:srgbClr val="2C895B"/>
          </a:solidFill>
          <a:ln>
            <a:solidFill>
              <a:srgbClr val="2C89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9B9769-5D6D-478E-11B9-18B7F7C41555}"/>
              </a:ext>
            </a:extLst>
          </p:cNvPr>
          <p:cNvSpPr txBox="1"/>
          <p:nvPr/>
        </p:nvSpPr>
        <p:spPr>
          <a:xfrm>
            <a:off x="3029477" y="4186061"/>
            <a:ext cx="3829104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Bad practice: branch into loop body</a:t>
            </a:r>
          </a:p>
        </p:txBody>
      </p:sp>
      <p:sp>
        <p:nvSpPr>
          <p:cNvPr id="3" name="Right Arrow 2">
            <a:extLst>
              <a:ext uri="{FF2B5EF4-FFF2-40B4-BE49-F238E27FC236}">
                <a16:creationId xmlns:a16="http://schemas.microsoft.com/office/drawing/2014/main" id="{3C2A3782-544B-1015-065C-CD5AAAC97F48}"/>
              </a:ext>
            </a:extLst>
          </p:cNvPr>
          <p:cNvSpPr/>
          <p:nvPr/>
        </p:nvSpPr>
        <p:spPr>
          <a:xfrm rot="10800000">
            <a:off x="10141528" y="5650736"/>
            <a:ext cx="350997" cy="135392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887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9" grpId="0" animBg="1"/>
      <p:bldP spid="5" grpId="0" animBg="1"/>
      <p:bldP spid="3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58E025F6-E6BF-0E4A-A4D3-1166BBF5190C}"/>
              </a:ext>
            </a:extLst>
          </p:cNvPr>
          <p:cNvSpPr txBox="1">
            <a:spLocks/>
          </p:cNvSpPr>
          <p:nvPr/>
        </p:nvSpPr>
        <p:spPr>
          <a:xfrm>
            <a:off x="4367983" y="106104"/>
            <a:ext cx="3065293" cy="529901"/>
          </a:xfrm>
          <a:prstGeom prst="rect">
            <a:avLst/>
          </a:prstGeom>
          <a:solidFill>
            <a:schemeClr val="accent1">
              <a:alpha val="82000"/>
            </a:schemeClr>
          </a:solidFill>
          <a:ln w="19050">
            <a:solidFill>
              <a:schemeClr val="bg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3200" dirty="0">
                <a:solidFill>
                  <a:schemeClr val="bg1"/>
                </a:solidFill>
              </a:rPr>
              <a:t>UCSD CSE 30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5E174D66-3123-D045-B072-4840BB2339BA}"/>
              </a:ext>
            </a:extLst>
          </p:cNvPr>
          <p:cNvSpPr txBox="1">
            <a:spLocks/>
          </p:cNvSpPr>
          <p:nvPr/>
        </p:nvSpPr>
        <p:spPr>
          <a:xfrm>
            <a:off x="132080" y="6312861"/>
            <a:ext cx="1872474" cy="439035"/>
          </a:xfrm>
          <a:prstGeom prst="rect">
            <a:avLst/>
          </a:prstGeom>
          <a:solidFill>
            <a:schemeClr val="accent1">
              <a:alpha val="82000"/>
            </a:schemeClr>
          </a:solidFill>
          <a:ln w="19050">
            <a:solidFill>
              <a:schemeClr val="bg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None/>
            </a:pPr>
            <a:r>
              <a:rPr lang="en-US" sz="2400" dirty="0">
                <a:solidFill>
                  <a:schemeClr val="bg1"/>
                </a:solidFill>
              </a:rPr>
              <a:t>Keith Muller 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BE1A69CC-8F22-AB43-93CF-012DCF287252}"/>
              </a:ext>
            </a:extLst>
          </p:cNvPr>
          <p:cNvSpPr txBox="1">
            <a:spLocks/>
          </p:cNvSpPr>
          <p:nvPr/>
        </p:nvSpPr>
        <p:spPr>
          <a:xfrm>
            <a:off x="2209624" y="831304"/>
            <a:ext cx="7382010" cy="439035"/>
          </a:xfrm>
          <a:prstGeom prst="rect">
            <a:avLst/>
          </a:prstGeom>
          <a:solidFill>
            <a:schemeClr val="accent1">
              <a:alpha val="82000"/>
            </a:schemeClr>
          </a:solidFill>
          <a:ln w="19050">
            <a:solidFill>
              <a:schemeClr val="bg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</a:rPr>
              <a:t>Computer Organization and Systems Programming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F3B7A0EB-E952-534D-AB9C-66F390770BCB}"/>
              </a:ext>
            </a:extLst>
          </p:cNvPr>
          <p:cNvSpPr txBox="1">
            <a:spLocks/>
          </p:cNvSpPr>
          <p:nvPr/>
        </p:nvSpPr>
        <p:spPr>
          <a:xfrm>
            <a:off x="47766" y="106104"/>
            <a:ext cx="1781034" cy="283363"/>
          </a:xfrm>
          <a:prstGeom prst="rect">
            <a:avLst/>
          </a:prstGeom>
          <a:solidFill>
            <a:schemeClr val="accent1">
              <a:alpha val="82000"/>
            </a:schemeClr>
          </a:solidFill>
          <a:ln w="19050">
            <a:solidFill>
              <a:schemeClr val="bg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None/>
            </a:pPr>
            <a:r>
              <a:rPr lang="en-US" sz="1400" dirty="0">
                <a:solidFill>
                  <a:schemeClr val="bg1"/>
                </a:solidFill>
              </a:rPr>
              <a:t>Version 1.02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D22727E5-5B15-724E-826E-36ABEDEC895F}"/>
              </a:ext>
            </a:extLst>
          </p:cNvPr>
          <p:cNvSpPr txBox="1">
            <a:spLocks/>
          </p:cNvSpPr>
          <p:nvPr/>
        </p:nvSpPr>
        <p:spPr>
          <a:xfrm>
            <a:off x="3556084" y="2212429"/>
            <a:ext cx="4689091" cy="439035"/>
          </a:xfrm>
          <a:prstGeom prst="rect">
            <a:avLst/>
          </a:prstGeom>
          <a:solidFill>
            <a:schemeClr val="accent1">
              <a:alpha val="82000"/>
            </a:schemeClr>
          </a:solidFill>
          <a:ln w="19050">
            <a:solidFill>
              <a:schemeClr val="bg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</a:rPr>
              <a:t>Lecture 16 – November 10, 2022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DE8581D4-3240-B84B-B927-EFFED5BE8CCD}"/>
              </a:ext>
            </a:extLst>
          </p:cNvPr>
          <p:cNvSpPr txBox="1">
            <a:spLocks/>
          </p:cNvSpPr>
          <p:nvPr/>
        </p:nvSpPr>
        <p:spPr>
          <a:xfrm>
            <a:off x="3832850" y="1427672"/>
            <a:ext cx="4135559" cy="439035"/>
          </a:xfrm>
          <a:prstGeom prst="rect">
            <a:avLst/>
          </a:prstGeom>
          <a:solidFill>
            <a:schemeClr val="accent1">
              <a:alpha val="82000"/>
            </a:schemeClr>
          </a:solidFill>
          <a:ln w="19050">
            <a:solidFill>
              <a:schemeClr val="bg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</a:rPr>
              <a:t>Aarch32 Assembly – Part 2</a:t>
            </a:r>
          </a:p>
        </p:txBody>
      </p:sp>
    </p:spTree>
    <p:extLst>
      <p:ext uri="{BB962C8B-B14F-4D97-AF65-F5344CB8AC3E}">
        <p14:creationId xmlns:p14="http://schemas.microsoft.com/office/powerpoint/2010/main" val="5964828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34B27F2-82A8-A243-B4D3-D75F53533D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6" y="79997"/>
            <a:ext cx="10664759" cy="715294"/>
          </a:xfrm>
        </p:spPr>
        <p:txBody>
          <a:bodyPr/>
          <a:lstStyle/>
          <a:p>
            <a:r>
              <a:rPr lang="en-US" dirty="0"/>
              <a:t>Examples: Guards (Conditional Tests) and their Inverse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1321EF91-DC89-0340-8820-655F2B251D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4497779"/>
              </p:ext>
            </p:extLst>
          </p:nvPr>
        </p:nvGraphicFramePr>
        <p:xfrm>
          <a:off x="1500711" y="1472463"/>
          <a:ext cx="7620720" cy="3749235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2957280">
                  <a:extLst>
                    <a:ext uri="{9D8B030D-6E8A-4147-A177-3AD203B41FA5}">
                      <a16:colId xmlns:a16="http://schemas.microsoft.com/office/drawing/2014/main" val="3190928411"/>
                    </a:ext>
                  </a:extLst>
                </a:gridCol>
                <a:gridCol w="4663440">
                  <a:extLst>
                    <a:ext uri="{9D8B030D-6E8A-4147-A177-3AD203B41FA5}">
                      <a16:colId xmlns:a16="http://schemas.microsoft.com/office/drawing/2014/main" val="1511193355"/>
                    </a:ext>
                  </a:extLst>
                </a:gridCol>
              </a:tblGrid>
              <a:tr h="640275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Compare in C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C89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"Inverse" </a:t>
                      </a:r>
                      <a:r>
                        <a:rPr lang="en-US" sz="28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Compare in 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74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0813829"/>
                  </a:ext>
                </a:extLst>
              </a:tr>
              <a:tr h="444630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==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!=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8584198"/>
                  </a:ext>
                </a:extLst>
              </a:tr>
              <a:tr h="444630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!=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==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4003046"/>
                  </a:ext>
                </a:extLst>
              </a:tr>
              <a:tr h="444630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&gt;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&lt;=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0342766"/>
                  </a:ext>
                </a:extLst>
              </a:tr>
              <a:tr h="444630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&gt;=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&lt;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3913616"/>
                  </a:ext>
                </a:extLst>
              </a:tr>
              <a:tr h="444630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&lt;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&gt;=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4155174"/>
                  </a:ext>
                </a:extLst>
              </a:tr>
              <a:tr h="444630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&lt;=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&gt;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7339657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4B6FF521-5B73-FD4C-82B1-4555509CB985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30984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960BCBE-32F3-014F-8FA8-ABEBEA6364F5}"/>
              </a:ext>
            </a:extLst>
          </p:cNvPr>
          <p:cNvSpPr/>
          <p:nvPr/>
        </p:nvSpPr>
        <p:spPr>
          <a:xfrm>
            <a:off x="1624875" y="926690"/>
            <a:ext cx="8376567" cy="351366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5E2C669A-4162-FBA3-6C9B-F12238A192E8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2265782" y="4565280"/>
            <a:ext cx="7509986" cy="1991596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400" dirty="0"/>
              <a:t>Bitwise operators are applied independently to each of the </a:t>
            </a:r>
            <a:r>
              <a:rPr lang="en-US" sz="2400" u="sng" dirty="0"/>
              <a:t>corresponding</a:t>
            </a:r>
            <a:r>
              <a:rPr lang="en-US" sz="2400" dirty="0"/>
              <a:t> bit positions in each variable</a:t>
            </a:r>
            <a:endParaRPr lang="en-US" sz="2400" dirty="0">
              <a:solidFill>
                <a:srgbClr val="0070C0"/>
              </a:solidFill>
            </a:endParaRPr>
          </a:p>
          <a:p>
            <a:r>
              <a:rPr lang="en-US" sz="2400" dirty="0">
                <a:solidFill>
                  <a:srgbClr val="0070C0"/>
                </a:solidFill>
              </a:rPr>
              <a:t>Each bit position of the result depends </a:t>
            </a:r>
            <a:r>
              <a:rPr lang="en-US" sz="2400" u="sng" dirty="0">
                <a:solidFill>
                  <a:srgbClr val="0070C0"/>
                </a:solidFill>
              </a:rPr>
              <a:t>only</a:t>
            </a:r>
            <a:r>
              <a:rPr lang="en-US" sz="2400" dirty="0">
                <a:solidFill>
                  <a:srgbClr val="0070C0"/>
                </a:solidFill>
              </a:rPr>
              <a:t> on bits in the </a:t>
            </a:r>
            <a:r>
              <a:rPr lang="en-US" sz="2400" dirty="0">
                <a:solidFill>
                  <a:srgbClr val="FF0000"/>
                </a:solidFill>
              </a:rPr>
              <a:t>same bit position </a:t>
            </a:r>
            <a:r>
              <a:rPr lang="en-US" sz="2400" dirty="0">
                <a:solidFill>
                  <a:srgbClr val="0070C0"/>
                </a:solidFill>
              </a:rPr>
              <a:t>within the operands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0709085-9307-6D4B-B06A-39EF6856E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Bitwise Operation?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0872F68-0764-0046-BFC3-99F5DDCBA0E3}"/>
              </a:ext>
            </a:extLst>
          </p:cNvPr>
          <p:cNvGraphicFramePr>
            <a:graphicFrameLocks noGrp="1"/>
          </p:cNvGraphicFramePr>
          <p:nvPr/>
        </p:nvGraphicFramePr>
        <p:xfrm>
          <a:off x="1624875" y="1287400"/>
          <a:ext cx="7800834" cy="2794275"/>
        </p:xfrm>
        <a:graphic>
          <a:graphicData uri="http://schemas.openxmlformats.org/drawingml/2006/table">
            <a:tbl>
              <a:tblPr firstRow="1" firstCol="1" bandRow="1"/>
              <a:tblGrid>
                <a:gridCol w="1472746">
                  <a:extLst>
                    <a:ext uri="{9D8B030D-6E8A-4147-A177-3AD203B41FA5}">
                      <a16:colId xmlns:a16="http://schemas.microsoft.com/office/drawing/2014/main" val="2452404202"/>
                    </a:ext>
                  </a:extLst>
                </a:gridCol>
                <a:gridCol w="788633">
                  <a:extLst>
                    <a:ext uri="{9D8B030D-6E8A-4147-A177-3AD203B41FA5}">
                      <a16:colId xmlns:a16="http://schemas.microsoft.com/office/drawing/2014/main" val="3565367705"/>
                    </a:ext>
                  </a:extLst>
                </a:gridCol>
                <a:gridCol w="790539">
                  <a:extLst>
                    <a:ext uri="{9D8B030D-6E8A-4147-A177-3AD203B41FA5}">
                      <a16:colId xmlns:a16="http://schemas.microsoft.com/office/drawing/2014/main" val="2951595851"/>
                    </a:ext>
                  </a:extLst>
                </a:gridCol>
                <a:gridCol w="788633">
                  <a:extLst>
                    <a:ext uri="{9D8B030D-6E8A-4147-A177-3AD203B41FA5}">
                      <a16:colId xmlns:a16="http://schemas.microsoft.com/office/drawing/2014/main" val="2646633516"/>
                    </a:ext>
                  </a:extLst>
                </a:gridCol>
                <a:gridCol w="792436">
                  <a:extLst>
                    <a:ext uri="{9D8B030D-6E8A-4147-A177-3AD203B41FA5}">
                      <a16:colId xmlns:a16="http://schemas.microsoft.com/office/drawing/2014/main" val="2030632157"/>
                    </a:ext>
                  </a:extLst>
                </a:gridCol>
                <a:gridCol w="792436">
                  <a:extLst>
                    <a:ext uri="{9D8B030D-6E8A-4147-A177-3AD203B41FA5}">
                      <a16:colId xmlns:a16="http://schemas.microsoft.com/office/drawing/2014/main" val="194243522"/>
                    </a:ext>
                  </a:extLst>
                </a:gridCol>
                <a:gridCol w="790539">
                  <a:extLst>
                    <a:ext uri="{9D8B030D-6E8A-4147-A177-3AD203B41FA5}">
                      <a16:colId xmlns:a16="http://schemas.microsoft.com/office/drawing/2014/main" val="1165046985"/>
                    </a:ext>
                  </a:extLst>
                </a:gridCol>
                <a:gridCol w="792436">
                  <a:extLst>
                    <a:ext uri="{9D8B030D-6E8A-4147-A177-3AD203B41FA5}">
                      <a16:colId xmlns:a16="http://schemas.microsoft.com/office/drawing/2014/main" val="901581374"/>
                    </a:ext>
                  </a:extLst>
                </a:gridCol>
                <a:gridCol w="792436">
                  <a:extLst>
                    <a:ext uri="{9D8B030D-6E8A-4147-A177-3AD203B41FA5}">
                      <a16:colId xmlns:a16="http://schemas.microsoft.com/office/drawing/2014/main" val="213463203"/>
                    </a:ext>
                  </a:extLst>
                </a:gridCol>
              </a:tblGrid>
              <a:tr h="55885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 =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2400" baseline="-25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2400" baseline="-25000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2400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8099583"/>
                  </a:ext>
                </a:extLst>
              </a:tr>
              <a:tr h="55885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&lt;op&gt;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&lt;op&gt;</a:t>
                      </a:r>
                      <a:r>
                        <a:rPr lang="en-US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&lt;op&gt;</a:t>
                      </a:r>
                      <a:r>
                        <a:rPr lang="en-US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&lt;op&gt;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&lt;op&gt;</a:t>
                      </a:r>
                      <a:r>
                        <a:rPr lang="en-US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&lt;op&gt;</a:t>
                      </a:r>
                      <a:r>
                        <a:rPr lang="en-US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&lt;op&gt;</a:t>
                      </a:r>
                      <a:r>
                        <a:rPr lang="en-US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&lt;op&gt;</a:t>
                      </a:r>
                      <a:r>
                        <a:rPr lang="en-US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67401634"/>
                  </a:ext>
                </a:extLst>
              </a:tr>
              <a:tr h="55885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 =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2400" baseline="-25000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2400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6807101"/>
                  </a:ext>
                </a:extLst>
              </a:tr>
              <a:tr h="55885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54069400"/>
                  </a:ext>
                </a:extLst>
              </a:tr>
              <a:tr h="55885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result =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2400" baseline="-25000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2400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6574299"/>
                  </a:ext>
                </a:extLst>
              </a:tr>
            </a:tbl>
          </a:graphicData>
        </a:graphic>
      </p:graphicFrame>
      <p:sp>
        <p:nvSpPr>
          <p:cNvPr id="7" name="Down Arrow 6">
            <a:extLst>
              <a:ext uri="{FF2B5EF4-FFF2-40B4-BE49-F238E27FC236}">
                <a16:creationId xmlns:a16="http://schemas.microsoft.com/office/drawing/2014/main" id="{A3D76139-EC38-7E40-984F-62F5B9B98767}"/>
              </a:ext>
            </a:extLst>
          </p:cNvPr>
          <p:cNvSpPr/>
          <p:nvPr/>
        </p:nvSpPr>
        <p:spPr>
          <a:xfrm>
            <a:off x="5786933" y="3079881"/>
            <a:ext cx="170933" cy="32565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3FD456A-70FA-BC44-B488-BBDE7A6BAE27}"/>
              </a:ext>
            </a:extLst>
          </p:cNvPr>
          <p:cNvSpPr/>
          <p:nvPr/>
        </p:nvSpPr>
        <p:spPr>
          <a:xfrm>
            <a:off x="5444216" y="1146677"/>
            <a:ext cx="853446" cy="3063182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8E944E-EB7C-9B41-933F-1BE01483FA5D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1" name="Down Arrow 10">
            <a:extLst>
              <a:ext uri="{FF2B5EF4-FFF2-40B4-BE49-F238E27FC236}">
                <a16:creationId xmlns:a16="http://schemas.microsoft.com/office/drawing/2014/main" id="{228A59B0-B994-5D4A-BBDF-ECCE0802B64A}"/>
              </a:ext>
            </a:extLst>
          </p:cNvPr>
          <p:cNvSpPr/>
          <p:nvPr/>
        </p:nvSpPr>
        <p:spPr>
          <a:xfrm>
            <a:off x="6611696" y="3072492"/>
            <a:ext cx="170933" cy="32565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Down Arrow 11">
            <a:extLst>
              <a:ext uri="{FF2B5EF4-FFF2-40B4-BE49-F238E27FC236}">
                <a16:creationId xmlns:a16="http://schemas.microsoft.com/office/drawing/2014/main" id="{48472BBB-2B9E-1647-9B01-8CCCE2860FC9}"/>
              </a:ext>
            </a:extLst>
          </p:cNvPr>
          <p:cNvSpPr/>
          <p:nvPr/>
        </p:nvSpPr>
        <p:spPr>
          <a:xfrm>
            <a:off x="7354154" y="3079881"/>
            <a:ext cx="170933" cy="32565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Down Arrow 12">
            <a:extLst>
              <a:ext uri="{FF2B5EF4-FFF2-40B4-BE49-F238E27FC236}">
                <a16:creationId xmlns:a16="http://schemas.microsoft.com/office/drawing/2014/main" id="{F68563D0-4A9A-284B-950E-ADC4BE2619AC}"/>
              </a:ext>
            </a:extLst>
          </p:cNvPr>
          <p:cNvSpPr/>
          <p:nvPr/>
        </p:nvSpPr>
        <p:spPr>
          <a:xfrm>
            <a:off x="8198284" y="3079881"/>
            <a:ext cx="170933" cy="32565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Down Arrow 13">
            <a:extLst>
              <a:ext uri="{FF2B5EF4-FFF2-40B4-BE49-F238E27FC236}">
                <a16:creationId xmlns:a16="http://schemas.microsoft.com/office/drawing/2014/main" id="{6753670E-4433-2F4B-AB3D-CB2A7D02E2D4}"/>
              </a:ext>
            </a:extLst>
          </p:cNvPr>
          <p:cNvSpPr/>
          <p:nvPr/>
        </p:nvSpPr>
        <p:spPr>
          <a:xfrm>
            <a:off x="9021700" y="3072851"/>
            <a:ext cx="170933" cy="32565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Down Arrow 14">
            <a:extLst>
              <a:ext uri="{FF2B5EF4-FFF2-40B4-BE49-F238E27FC236}">
                <a16:creationId xmlns:a16="http://schemas.microsoft.com/office/drawing/2014/main" id="{B858A4B3-7423-824C-8374-929750E1AEC4}"/>
              </a:ext>
            </a:extLst>
          </p:cNvPr>
          <p:cNvSpPr/>
          <p:nvPr/>
        </p:nvSpPr>
        <p:spPr>
          <a:xfrm>
            <a:off x="3428365" y="3072492"/>
            <a:ext cx="170933" cy="32565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Down Arrow 15">
            <a:extLst>
              <a:ext uri="{FF2B5EF4-FFF2-40B4-BE49-F238E27FC236}">
                <a16:creationId xmlns:a16="http://schemas.microsoft.com/office/drawing/2014/main" id="{0FC16365-B0EC-6344-B409-49AC67FAFB0E}"/>
              </a:ext>
            </a:extLst>
          </p:cNvPr>
          <p:cNvSpPr/>
          <p:nvPr/>
        </p:nvSpPr>
        <p:spPr>
          <a:xfrm>
            <a:off x="4188775" y="3083750"/>
            <a:ext cx="170933" cy="32565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Down Arrow 16">
            <a:extLst>
              <a:ext uri="{FF2B5EF4-FFF2-40B4-BE49-F238E27FC236}">
                <a16:creationId xmlns:a16="http://schemas.microsoft.com/office/drawing/2014/main" id="{F4BA9528-03F3-CE47-8E9F-010EF50C3A3E}"/>
              </a:ext>
            </a:extLst>
          </p:cNvPr>
          <p:cNvSpPr/>
          <p:nvPr/>
        </p:nvSpPr>
        <p:spPr>
          <a:xfrm>
            <a:off x="4987520" y="3079881"/>
            <a:ext cx="170933" cy="32565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8905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E960F-E153-BC4E-92A0-E2C597B3FE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145" y="131641"/>
            <a:ext cx="10515600" cy="381731"/>
          </a:xfrm>
        </p:spPr>
        <p:txBody>
          <a:bodyPr/>
          <a:lstStyle/>
          <a:p>
            <a:r>
              <a:rPr lang="en-US" dirty="0"/>
              <a:t>Bitwise (Bit to Bit) Operators in C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209E628-A636-794A-84EB-46F5519AEB8C}"/>
              </a:ext>
            </a:extLst>
          </p:cNvPr>
          <p:cNvGraphicFramePr>
            <a:graphicFrameLocks noGrp="1"/>
          </p:cNvGraphicFramePr>
          <p:nvPr/>
        </p:nvGraphicFramePr>
        <p:xfrm>
          <a:off x="5528263" y="1241862"/>
          <a:ext cx="2628215" cy="2072875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700858">
                  <a:extLst>
                    <a:ext uri="{9D8B030D-6E8A-4147-A177-3AD203B41FA5}">
                      <a16:colId xmlns:a16="http://schemas.microsoft.com/office/drawing/2014/main" val="3511017045"/>
                    </a:ext>
                  </a:extLst>
                </a:gridCol>
                <a:gridCol w="782990">
                  <a:extLst>
                    <a:ext uri="{9D8B030D-6E8A-4147-A177-3AD203B41FA5}">
                      <a16:colId xmlns:a16="http://schemas.microsoft.com/office/drawing/2014/main" val="3388057426"/>
                    </a:ext>
                  </a:extLst>
                </a:gridCol>
                <a:gridCol w="1144367">
                  <a:extLst>
                    <a:ext uri="{9D8B030D-6E8A-4147-A177-3AD203B41FA5}">
                      <a16:colId xmlns:a16="http://schemas.microsoft.com/office/drawing/2014/main" val="972478886"/>
                    </a:ext>
                  </a:extLst>
                </a:gridCol>
              </a:tblGrid>
              <a:tr h="41457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</a:t>
                      </a:r>
                      <a:endParaRPr lang="en-US" sz="2000" b="1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b</a:t>
                      </a:r>
                      <a:endParaRPr lang="en-US" sz="2000" b="1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 |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2881795"/>
                  </a:ext>
                </a:extLst>
              </a:tr>
              <a:tr h="41457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0070C0"/>
                          </a:solidFill>
                        </a:rPr>
                        <a:t>0</a:t>
                      </a:r>
                      <a:endParaRPr lang="en-US" sz="2000" dirty="0">
                        <a:solidFill>
                          <a:srgbClr val="0070C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8923016"/>
                  </a:ext>
                </a:extLst>
              </a:tr>
              <a:tr h="41457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0070C0"/>
                          </a:solidFill>
                        </a:rPr>
                        <a:t>0</a:t>
                      </a:r>
                      <a:endParaRPr lang="en-US" sz="2000" dirty="0">
                        <a:solidFill>
                          <a:srgbClr val="0070C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6352361"/>
                  </a:ext>
                </a:extLst>
              </a:tr>
              <a:tr h="41457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32298274"/>
                  </a:ext>
                </a:extLst>
              </a:tr>
              <a:tr h="41457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9985667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C672B2D0-6918-154D-B8D8-418EE8E843CF}"/>
              </a:ext>
            </a:extLst>
          </p:cNvPr>
          <p:cNvSpPr/>
          <p:nvPr/>
        </p:nvSpPr>
        <p:spPr>
          <a:xfrm>
            <a:off x="5692054" y="860996"/>
            <a:ext cx="23006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ctr">
              <a:buNone/>
            </a:pP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output = a </a:t>
            </a:r>
            <a:r>
              <a:rPr lang="en-US" sz="20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|</a:t>
            </a: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 b;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BF219DB-00A0-784D-951C-BB0478B9E130}"/>
              </a:ext>
            </a:extLst>
          </p:cNvPr>
          <p:cNvSpPr/>
          <p:nvPr/>
        </p:nvSpPr>
        <p:spPr>
          <a:xfrm>
            <a:off x="5550373" y="3327545"/>
            <a:ext cx="265168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  <a:cs typeface="Consolas" panose="020B0609020204030204" pitchFamily="49" charset="0"/>
              </a:rPr>
              <a:t>| </a:t>
            </a:r>
            <a:r>
              <a:rPr lang="en-US" sz="1600" dirty="0">
                <a:cs typeface="Consolas" panose="020B0609020204030204" pitchFamily="49" charset="0"/>
              </a:rPr>
              <a:t>with 1 to </a:t>
            </a:r>
            <a:r>
              <a:rPr lang="en-US" sz="1600" b="1" dirty="0">
                <a:solidFill>
                  <a:srgbClr val="0070C0"/>
                </a:solidFill>
                <a:cs typeface="Consolas" panose="020B0609020204030204" pitchFamily="49" charset="0"/>
              </a:rPr>
              <a:t>set a bit to 1</a:t>
            </a:r>
          </a:p>
          <a:p>
            <a:r>
              <a:rPr lang="en-US" sz="1600" b="1" dirty="0">
                <a:solidFill>
                  <a:srgbClr val="FF0000"/>
                </a:solidFill>
                <a:cs typeface="Consolas" panose="020B0609020204030204" pitchFamily="49" charset="0"/>
              </a:rPr>
              <a:t>| </a:t>
            </a:r>
            <a:r>
              <a:rPr lang="en-US" sz="1600" dirty="0">
                <a:cs typeface="Consolas" panose="020B0609020204030204" pitchFamily="49" charset="0"/>
              </a:rPr>
              <a:t>with </a:t>
            </a:r>
            <a:r>
              <a:rPr lang="en-US" sz="1600" dirty="0">
                <a:solidFill>
                  <a:srgbClr val="0070C0"/>
                </a:solidFill>
                <a:cs typeface="Consolas" panose="020B0609020204030204" pitchFamily="49" charset="0"/>
              </a:rPr>
              <a:t>0 to let a </a:t>
            </a:r>
            <a:r>
              <a:rPr lang="en-US" sz="1600" b="1" dirty="0">
                <a:solidFill>
                  <a:srgbClr val="0070C0"/>
                </a:solidFill>
                <a:cs typeface="Consolas" panose="020B0609020204030204" pitchFamily="49" charset="0"/>
              </a:rPr>
              <a:t>bit through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829F31ED-4932-F04F-BC67-17FC2AD31B5E}"/>
              </a:ext>
            </a:extLst>
          </p:cNvPr>
          <p:cNvGraphicFramePr>
            <a:graphicFrameLocks noGrp="1"/>
          </p:cNvGraphicFramePr>
          <p:nvPr/>
        </p:nvGraphicFramePr>
        <p:xfrm>
          <a:off x="414728" y="1241862"/>
          <a:ext cx="1801424" cy="13115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9334">
                  <a:extLst>
                    <a:ext uri="{9D8B030D-6E8A-4147-A177-3AD203B41FA5}">
                      <a16:colId xmlns:a16="http://schemas.microsoft.com/office/drawing/2014/main" val="3511017045"/>
                    </a:ext>
                  </a:extLst>
                </a:gridCol>
                <a:gridCol w="1082090">
                  <a:extLst>
                    <a:ext uri="{9D8B030D-6E8A-4147-A177-3AD203B41FA5}">
                      <a16:colId xmlns:a16="http://schemas.microsoft.com/office/drawing/2014/main" val="972478886"/>
                    </a:ext>
                  </a:extLst>
                </a:gridCol>
              </a:tblGrid>
              <a:tr h="519108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~a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2881795"/>
                  </a:ext>
                </a:extLst>
              </a:tr>
              <a:tr h="392461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8923016"/>
                  </a:ext>
                </a:extLst>
              </a:tr>
              <a:tr h="392461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6352361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DF453FD8-CF3E-4F4E-A0AE-635064E505B7}"/>
              </a:ext>
            </a:extLst>
          </p:cNvPr>
          <p:cNvSpPr/>
          <p:nvPr/>
        </p:nvSpPr>
        <p:spPr>
          <a:xfrm>
            <a:off x="414728" y="841752"/>
            <a:ext cx="187743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ctr">
              <a:buNone/>
            </a:pP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output = </a:t>
            </a:r>
            <a:r>
              <a:rPr lang="en-US" sz="20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~</a:t>
            </a: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a;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530FA055-8D90-F845-9099-EE5E0DD45CC2}"/>
              </a:ext>
            </a:extLst>
          </p:cNvPr>
          <p:cNvGraphicFramePr>
            <a:graphicFrameLocks noGrp="1"/>
          </p:cNvGraphicFramePr>
          <p:nvPr/>
        </p:nvGraphicFramePr>
        <p:xfrm>
          <a:off x="8651675" y="1261106"/>
          <a:ext cx="2744035" cy="19812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815842">
                  <a:extLst>
                    <a:ext uri="{9D8B030D-6E8A-4147-A177-3AD203B41FA5}">
                      <a16:colId xmlns:a16="http://schemas.microsoft.com/office/drawing/2014/main" val="3511017045"/>
                    </a:ext>
                  </a:extLst>
                </a:gridCol>
                <a:gridCol w="898008">
                  <a:extLst>
                    <a:ext uri="{9D8B030D-6E8A-4147-A177-3AD203B41FA5}">
                      <a16:colId xmlns:a16="http://schemas.microsoft.com/office/drawing/2014/main" val="3388057426"/>
                    </a:ext>
                  </a:extLst>
                </a:gridCol>
                <a:gridCol w="1030185">
                  <a:extLst>
                    <a:ext uri="{9D8B030D-6E8A-4147-A177-3AD203B41FA5}">
                      <a16:colId xmlns:a16="http://schemas.microsoft.com/office/drawing/2014/main" val="972478886"/>
                    </a:ext>
                  </a:extLst>
                </a:gridCol>
              </a:tblGrid>
              <a:tr h="38912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6"/>
                          </a:solidFill>
                        </a:rPr>
                        <a:t>a</a:t>
                      </a:r>
                      <a:endParaRPr lang="en-US" sz="2000" b="1" dirty="0">
                        <a:solidFill>
                          <a:schemeClr val="accent6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6"/>
                          </a:solidFill>
                        </a:rPr>
                        <a:t>b</a:t>
                      </a:r>
                      <a:endParaRPr lang="en-US" sz="2000" b="1" dirty="0">
                        <a:solidFill>
                          <a:schemeClr val="accent6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6"/>
                          </a:solidFill>
                        </a:rPr>
                        <a:t>a ^ b</a:t>
                      </a:r>
                      <a:endParaRPr lang="en-US" sz="2000" b="1" dirty="0">
                        <a:solidFill>
                          <a:schemeClr val="accent6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2881795"/>
                  </a:ext>
                </a:extLst>
              </a:tr>
              <a:tr h="38912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8923016"/>
                  </a:ext>
                </a:extLst>
              </a:tr>
              <a:tr h="38912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6352361"/>
                  </a:ext>
                </a:extLst>
              </a:tr>
              <a:tr h="38912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0070C0"/>
                          </a:solidFill>
                        </a:rPr>
                        <a:t>1</a:t>
                      </a:r>
                      <a:endParaRPr lang="en-US" sz="2000" dirty="0">
                        <a:solidFill>
                          <a:srgbClr val="0070C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32298274"/>
                  </a:ext>
                </a:extLst>
              </a:tr>
              <a:tr h="38912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0070C0"/>
                          </a:solidFill>
                        </a:rPr>
                        <a:t>1</a:t>
                      </a:r>
                      <a:endParaRPr lang="en-US" sz="2000" dirty="0">
                        <a:solidFill>
                          <a:srgbClr val="0070C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9985667"/>
                  </a:ext>
                </a:extLst>
              </a:tr>
            </a:tbl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5E6B1204-99CF-F645-BC3F-1032DABB6E67}"/>
              </a:ext>
            </a:extLst>
          </p:cNvPr>
          <p:cNvSpPr/>
          <p:nvPr/>
        </p:nvSpPr>
        <p:spPr>
          <a:xfrm>
            <a:off x="8537158" y="860996"/>
            <a:ext cx="314701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ctr">
              <a:buNone/>
            </a:pP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output = a </a:t>
            </a:r>
            <a:r>
              <a:rPr lang="en-US" sz="20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^</a:t>
            </a: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 b; </a:t>
            </a:r>
            <a:r>
              <a:rPr lang="en-US" sz="20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//EOR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E750066-A35C-4F4A-B58D-7759EFDEBBB6}"/>
              </a:ext>
            </a:extLst>
          </p:cNvPr>
          <p:cNvSpPr/>
          <p:nvPr/>
        </p:nvSpPr>
        <p:spPr>
          <a:xfrm>
            <a:off x="9061308" y="3230545"/>
            <a:ext cx="271420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  <a:cs typeface="Consolas" panose="020B0609020204030204" pitchFamily="49" charset="0"/>
              </a:rPr>
              <a:t>^</a:t>
            </a:r>
            <a:r>
              <a:rPr lang="en-US" sz="1600" dirty="0">
                <a:cs typeface="Consolas" panose="020B0609020204030204" pitchFamily="49" charset="0"/>
              </a:rPr>
              <a:t> with 1 </a:t>
            </a:r>
            <a:r>
              <a:rPr lang="en-US" sz="1600" b="1" dirty="0">
                <a:solidFill>
                  <a:srgbClr val="0070C0"/>
                </a:solidFill>
                <a:cs typeface="Consolas" panose="020B0609020204030204" pitchFamily="49" charset="0"/>
              </a:rPr>
              <a:t>will flip the bit</a:t>
            </a:r>
          </a:p>
          <a:p>
            <a:r>
              <a:rPr lang="en-US" sz="1600" b="1" dirty="0">
                <a:solidFill>
                  <a:srgbClr val="FF0000"/>
                </a:solidFill>
                <a:cs typeface="Consolas" panose="020B0609020204030204" pitchFamily="49" charset="0"/>
              </a:rPr>
              <a:t>^ </a:t>
            </a:r>
            <a:r>
              <a:rPr lang="en-US" sz="1600" dirty="0">
                <a:cs typeface="Consolas" panose="020B0609020204030204" pitchFamily="49" charset="0"/>
              </a:rPr>
              <a:t>with 0 to </a:t>
            </a:r>
            <a:r>
              <a:rPr lang="en-US" sz="1600" dirty="0">
                <a:solidFill>
                  <a:srgbClr val="0070C0"/>
                </a:solidFill>
                <a:cs typeface="Consolas" panose="020B0609020204030204" pitchFamily="49" charset="0"/>
              </a:rPr>
              <a:t>let a </a:t>
            </a:r>
            <a:r>
              <a:rPr lang="en-US" sz="1600" b="1" dirty="0">
                <a:solidFill>
                  <a:srgbClr val="0070C0"/>
                </a:solidFill>
                <a:cs typeface="Consolas" panose="020B0609020204030204" pitchFamily="49" charset="0"/>
              </a:rPr>
              <a:t>bit through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24B1C903-242F-5944-94AE-9AD09E18F7A1}"/>
              </a:ext>
            </a:extLst>
          </p:cNvPr>
          <p:cNvGraphicFramePr>
            <a:graphicFrameLocks noGrp="1"/>
          </p:cNvGraphicFramePr>
          <p:nvPr/>
        </p:nvGraphicFramePr>
        <p:xfrm>
          <a:off x="2660091" y="1247506"/>
          <a:ext cx="2480781" cy="19812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650734">
                  <a:extLst>
                    <a:ext uri="{9D8B030D-6E8A-4147-A177-3AD203B41FA5}">
                      <a16:colId xmlns:a16="http://schemas.microsoft.com/office/drawing/2014/main" val="3511017045"/>
                    </a:ext>
                  </a:extLst>
                </a:gridCol>
                <a:gridCol w="799661">
                  <a:extLst>
                    <a:ext uri="{9D8B030D-6E8A-4147-A177-3AD203B41FA5}">
                      <a16:colId xmlns:a16="http://schemas.microsoft.com/office/drawing/2014/main" val="3388057426"/>
                    </a:ext>
                  </a:extLst>
                </a:gridCol>
                <a:gridCol w="1030386">
                  <a:extLst>
                    <a:ext uri="{9D8B030D-6E8A-4147-A177-3AD203B41FA5}">
                      <a16:colId xmlns:a16="http://schemas.microsoft.com/office/drawing/2014/main" val="972478886"/>
                    </a:ext>
                  </a:extLst>
                </a:gridCol>
              </a:tblGrid>
              <a:tr h="363006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</a:t>
                      </a:r>
                      <a:endParaRPr lang="en-US" sz="2000" b="1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b</a:t>
                      </a:r>
                      <a:endParaRPr lang="en-US" sz="2000" b="1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 &amp; b</a:t>
                      </a:r>
                      <a:endParaRPr lang="en-US" sz="2000" b="1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2881795"/>
                  </a:ext>
                </a:extLst>
              </a:tr>
              <a:tr h="363006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8923016"/>
                  </a:ext>
                </a:extLst>
              </a:tr>
              <a:tr h="363006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6352361"/>
                  </a:ext>
                </a:extLst>
              </a:tr>
              <a:tr h="363006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0070C0"/>
                          </a:solidFill>
                        </a:rPr>
                        <a:t>1</a:t>
                      </a:r>
                      <a:endParaRPr lang="en-US" sz="2000" dirty="0">
                        <a:solidFill>
                          <a:srgbClr val="0070C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32298274"/>
                  </a:ext>
                </a:extLst>
              </a:tr>
              <a:tr h="363006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0070C0"/>
                          </a:solidFill>
                        </a:rPr>
                        <a:t>1</a:t>
                      </a:r>
                      <a:endParaRPr lang="en-US" sz="2000" dirty="0">
                        <a:solidFill>
                          <a:srgbClr val="0070C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9985667"/>
                  </a:ext>
                </a:extLst>
              </a:tr>
            </a:tbl>
          </a:graphicData>
        </a:graphic>
      </p:graphicFrame>
      <p:sp>
        <p:nvSpPr>
          <p:cNvPr id="13" name="Rectangle 12">
            <a:extLst>
              <a:ext uri="{FF2B5EF4-FFF2-40B4-BE49-F238E27FC236}">
                <a16:creationId xmlns:a16="http://schemas.microsoft.com/office/drawing/2014/main" id="{88C63CF1-9D02-4A4E-9EAF-37553E064B50}"/>
              </a:ext>
            </a:extLst>
          </p:cNvPr>
          <p:cNvSpPr/>
          <p:nvPr/>
        </p:nvSpPr>
        <p:spPr>
          <a:xfrm>
            <a:off x="2787642" y="891126"/>
            <a:ext cx="23006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ctr">
              <a:buNone/>
            </a:pP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output = a </a:t>
            </a:r>
            <a:r>
              <a:rPr lang="en-US" sz="20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 b;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239A18B-4B9C-7C48-9143-AB59277A0D97}"/>
              </a:ext>
            </a:extLst>
          </p:cNvPr>
          <p:cNvSpPr/>
          <p:nvPr/>
        </p:nvSpPr>
        <p:spPr>
          <a:xfrm>
            <a:off x="2566812" y="3281728"/>
            <a:ext cx="274145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  <a:cs typeface="Consolas" panose="020B0609020204030204" pitchFamily="49" charset="0"/>
              </a:rPr>
              <a:t>&amp;</a:t>
            </a:r>
            <a:r>
              <a:rPr lang="en-US" sz="1600" dirty="0">
                <a:cs typeface="Consolas" panose="020B0609020204030204" pitchFamily="49" charset="0"/>
              </a:rPr>
              <a:t> with </a:t>
            </a:r>
            <a:r>
              <a:rPr lang="en-US" sz="1600" dirty="0">
                <a:solidFill>
                  <a:srgbClr val="0070C0"/>
                </a:solidFill>
                <a:cs typeface="Consolas" panose="020B0609020204030204" pitchFamily="49" charset="0"/>
              </a:rPr>
              <a:t>1 to let a </a:t>
            </a:r>
            <a:r>
              <a:rPr lang="en-US" sz="1600" b="1" dirty="0">
                <a:solidFill>
                  <a:srgbClr val="0070C0"/>
                </a:solidFill>
                <a:cs typeface="Consolas" panose="020B0609020204030204" pitchFamily="49" charset="0"/>
              </a:rPr>
              <a:t>bit through</a:t>
            </a:r>
          </a:p>
          <a:p>
            <a:r>
              <a:rPr lang="en-US" sz="1600" b="1" dirty="0">
                <a:solidFill>
                  <a:srgbClr val="FF0000"/>
                </a:solidFill>
                <a:cs typeface="Consolas" panose="020B0609020204030204" pitchFamily="49" charset="0"/>
              </a:rPr>
              <a:t>&amp;</a:t>
            </a:r>
            <a:r>
              <a:rPr lang="en-US" sz="1600" dirty="0">
                <a:cs typeface="Consolas" panose="020B0609020204030204" pitchFamily="49" charset="0"/>
              </a:rPr>
              <a:t> with </a:t>
            </a:r>
            <a:r>
              <a:rPr lang="en-US" sz="1600" dirty="0">
                <a:solidFill>
                  <a:srgbClr val="0070C0"/>
                </a:solidFill>
                <a:cs typeface="Consolas" panose="020B0609020204030204" pitchFamily="49" charset="0"/>
              </a:rPr>
              <a:t>0 to </a:t>
            </a:r>
            <a:r>
              <a:rPr lang="en-US" sz="1600" b="1" dirty="0">
                <a:solidFill>
                  <a:srgbClr val="0070C0"/>
                </a:solidFill>
                <a:cs typeface="Consolas" panose="020B0609020204030204" pitchFamily="49" charset="0"/>
              </a:rPr>
              <a:t>set a bit to 0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A32794A8-C8A8-4D4B-8FE2-2A3F5DDB52C1}"/>
              </a:ext>
            </a:extLst>
          </p:cNvPr>
          <p:cNvGrpSpPr/>
          <p:nvPr/>
        </p:nvGrpSpPr>
        <p:grpSpPr>
          <a:xfrm>
            <a:off x="3170548" y="4095501"/>
            <a:ext cx="1371599" cy="2234618"/>
            <a:chOff x="3149761" y="3400640"/>
            <a:chExt cx="1371599" cy="2234618"/>
          </a:xfrm>
        </p:grpSpPr>
        <p:sp>
          <p:nvSpPr>
            <p:cNvPr id="17" name="0110…">
              <a:extLst>
                <a:ext uri="{FF2B5EF4-FFF2-40B4-BE49-F238E27FC236}">
                  <a16:creationId xmlns:a16="http://schemas.microsoft.com/office/drawing/2014/main" id="{B8D2482E-D791-184B-963D-83F0F0A9E553}"/>
                </a:ext>
              </a:extLst>
            </p:cNvPr>
            <p:cNvSpPr txBox="1"/>
            <p:nvPr/>
          </p:nvSpPr>
          <p:spPr>
            <a:xfrm>
              <a:off x="3149761" y="4055338"/>
              <a:ext cx="1371599" cy="1579920"/>
            </a:xfrm>
            <a:prstGeom prst="rect">
              <a:avLst/>
            </a:prstGeom>
            <a:ln w="63500">
              <a:solidFill>
                <a:schemeClr val="accent3"/>
              </a:solidFill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>
              <a:spAutoFit/>
            </a:bodyPr>
            <a:lstStyle/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sz="2400" b="1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sz="24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&amp;</a:t>
              </a:r>
              <a:r>
                <a:rPr sz="24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sz="2400" b="1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sz="2400" b="1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  <a:r>
                <a:rPr sz="24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  <a:r>
                <a:rPr sz="24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sz="2400" b="1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sz="24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1EA2555-7F2B-5F4D-9BD6-BFD73A2D7C40}"/>
                </a:ext>
              </a:extLst>
            </p:cNvPr>
            <p:cNvSpPr txBox="1"/>
            <p:nvPr/>
          </p:nvSpPr>
          <p:spPr>
            <a:xfrm>
              <a:off x="3337541" y="3400640"/>
              <a:ext cx="107112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Bitwise</a:t>
              </a:r>
            </a:p>
            <a:p>
              <a:pPr algn="ctr"/>
              <a:r>
                <a:rPr lang="en-US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AND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9D43442-DB2F-9E41-8FFC-8EA7019833CF}"/>
              </a:ext>
            </a:extLst>
          </p:cNvPr>
          <p:cNvGrpSpPr/>
          <p:nvPr/>
        </p:nvGrpSpPr>
        <p:grpSpPr>
          <a:xfrm>
            <a:off x="6146999" y="4167972"/>
            <a:ext cx="1371599" cy="2162147"/>
            <a:chOff x="6365017" y="3424804"/>
            <a:chExt cx="1371599" cy="2162147"/>
          </a:xfrm>
        </p:grpSpPr>
        <p:sp>
          <p:nvSpPr>
            <p:cNvPr id="18" name="0110…">
              <a:extLst>
                <a:ext uri="{FF2B5EF4-FFF2-40B4-BE49-F238E27FC236}">
                  <a16:creationId xmlns:a16="http://schemas.microsoft.com/office/drawing/2014/main" id="{64ADD697-5A81-C54F-B92B-0897FB697B12}"/>
                </a:ext>
              </a:extLst>
            </p:cNvPr>
            <p:cNvSpPr txBox="1"/>
            <p:nvPr/>
          </p:nvSpPr>
          <p:spPr>
            <a:xfrm>
              <a:off x="6365017" y="4007031"/>
              <a:ext cx="1371599" cy="1579920"/>
            </a:xfrm>
            <a:prstGeom prst="rect">
              <a:avLst/>
            </a:prstGeom>
            <a:ln w="63500">
              <a:solidFill>
                <a:schemeClr val="accent5"/>
              </a:solidFill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anchor="ctr">
              <a:spAutoFit/>
            </a:bodyPr>
            <a:lstStyle/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sz="2400" b="1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sz="24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|</a:t>
              </a:r>
              <a:r>
                <a:rPr sz="24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sz="2400" b="1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sz="2400" b="1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  <a:r>
                <a:rPr sz="24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  <a:r>
                <a:rPr sz="24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sz="2400" b="1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31B3545-E2C1-214B-8621-B6A0850C0551}"/>
                </a:ext>
              </a:extLst>
            </p:cNvPr>
            <p:cNvSpPr txBox="1"/>
            <p:nvPr/>
          </p:nvSpPr>
          <p:spPr>
            <a:xfrm>
              <a:off x="6555025" y="3424804"/>
              <a:ext cx="107112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Bitwise</a:t>
              </a:r>
            </a:p>
            <a:p>
              <a:pPr algn="ctr"/>
              <a:r>
                <a:rPr lang="en-US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OR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2425D71-13B7-EF41-863B-1E24A0B3D61C}"/>
              </a:ext>
            </a:extLst>
          </p:cNvPr>
          <p:cNvGrpSpPr/>
          <p:nvPr/>
        </p:nvGrpSpPr>
        <p:grpSpPr>
          <a:xfrm>
            <a:off x="9337893" y="4152575"/>
            <a:ext cx="1371598" cy="2145990"/>
            <a:chOff x="9671147" y="3451048"/>
            <a:chExt cx="1371598" cy="2145990"/>
          </a:xfrm>
        </p:grpSpPr>
        <p:sp>
          <p:nvSpPr>
            <p:cNvPr id="19" name="0110…">
              <a:extLst>
                <a:ext uri="{FF2B5EF4-FFF2-40B4-BE49-F238E27FC236}">
                  <a16:creationId xmlns:a16="http://schemas.microsoft.com/office/drawing/2014/main" id="{85740D18-595B-744A-9C20-C00EDF85869D}"/>
                </a:ext>
              </a:extLst>
            </p:cNvPr>
            <p:cNvSpPr txBox="1"/>
            <p:nvPr/>
          </p:nvSpPr>
          <p:spPr>
            <a:xfrm>
              <a:off x="9671147" y="4017118"/>
              <a:ext cx="1371598" cy="1579920"/>
            </a:xfrm>
            <a:prstGeom prst="rect">
              <a:avLst/>
            </a:prstGeom>
            <a:ln w="63500">
              <a:solidFill>
                <a:schemeClr val="accent4"/>
              </a:solidFill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anchor="ctr">
              <a:spAutoFit/>
            </a:bodyPr>
            <a:lstStyle/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sz="2400" b="1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sz="24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^</a:t>
              </a:r>
              <a:r>
                <a:rPr sz="24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sz="2400" b="1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sz="2400" b="1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  <a:r>
                <a:rPr sz="24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  <a:r>
                <a:rPr sz="24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sz="2400" b="1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sz="24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3D61E24-E9E2-1E42-BB24-034C7BCE1AE6}"/>
                </a:ext>
              </a:extLst>
            </p:cNvPr>
            <p:cNvSpPr txBox="1"/>
            <p:nvPr/>
          </p:nvSpPr>
          <p:spPr>
            <a:xfrm>
              <a:off x="9837150" y="3451048"/>
              <a:ext cx="107112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Bitwise</a:t>
              </a:r>
            </a:p>
            <a:p>
              <a:pPr algn="ctr"/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EOR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8FD85BE-E0DC-B84D-933D-5113E0976C38}"/>
              </a:ext>
            </a:extLst>
          </p:cNvPr>
          <p:cNvGrpSpPr/>
          <p:nvPr/>
        </p:nvGrpSpPr>
        <p:grpSpPr>
          <a:xfrm>
            <a:off x="514789" y="4103868"/>
            <a:ext cx="1403333" cy="2214265"/>
            <a:chOff x="494002" y="3409007"/>
            <a:chExt cx="1403333" cy="2214265"/>
          </a:xfrm>
        </p:grpSpPr>
        <p:sp>
          <p:nvSpPr>
            <p:cNvPr id="20" name="~ 1100…">
              <a:extLst>
                <a:ext uri="{FF2B5EF4-FFF2-40B4-BE49-F238E27FC236}">
                  <a16:creationId xmlns:a16="http://schemas.microsoft.com/office/drawing/2014/main" id="{4B4207BF-1318-7943-9D3F-03C8941596D9}"/>
                </a:ext>
              </a:extLst>
            </p:cNvPr>
            <p:cNvSpPr txBox="1"/>
            <p:nvPr/>
          </p:nvSpPr>
          <p:spPr>
            <a:xfrm>
              <a:off x="494002" y="4043352"/>
              <a:ext cx="1371598" cy="1579920"/>
            </a:xfrm>
            <a:prstGeom prst="rect">
              <a:avLst/>
            </a:prstGeom>
            <a:ln w="63500">
              <a:solidFill>
                <a:schemeClr val="accent1"/>
              </a:solidFill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anchor="ctr">
              <a:spAutoFit/>
            </a:bodyPr>
            <a:lstStyle/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endParaRPr sz="24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~</a:t>
              </a:r>
              <a:r>
                <a:rPr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sz="2400" b="1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sz="2400" b="1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  <a:r>
                <a:rPr sz="24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  <a:r>
                <a:rPr sz="24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sz="2400" b="1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sz="24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sz="24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ADE6859-B136-B842-AB4B-FA016895BDA3}"/>
                </a:ext>
              </a:extLst>
            </p:cNvPr>
            <p:cNvSpPr txBox="1"/>
            <p:nvPr/>
          </p:nvSpPr>
          <p:spPr>
            <a:xfrm>
              <a:off x="826208" y="3409007"/>
              <a:ext cx="107112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Bitwise</a:t>
              </a:r>
            </a:p>
            <a:p>
              <a:r>
                <a:rPr lang="en-US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NOT</a:t>
              </a: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96EE3CFA-0603-6E4A-85AD-4760EA76FADC}"/>
              </a:ext>
            </a:extLst>
          </p:cNvPr>
          <p:cNvSpPr txBox="1"/>
          <p:nvPr/>
        </p:nvSpPr>
        <p:spPr>
          <a:xfrm>
            <a:off x="1071846" y="-117479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D6A54F8-791B-DC49-BC3C-D9517061BEB6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353235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0" grpId="0"/>
      <p:bldP spid="11" grpId="0"/>
      <p:bldP spid="13" grpId="0"/>
      <p:bldP spid="14" grpId="0"/>
      <p:bldP spid="3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E960F-E153-BC4E-92A0-E2C597B3FE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739" y="236789"/>
            <a:ext cx="10515600" cy="381731"/>
          </a:xfrm>
        </p:spPr>
        <p:txBody>
          <a:bodyPr/>
          <a:lstStyle/>
          <a:p>
            <a:r>
              <a:rPr lang="en-US" dirty="0"/>
              <a:t>Bitwise Not (vs Boolean Not)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829F31ED-4932-F04F-BC67-17FC2AD31B5E}"/>
              </a:ext>
            </a:extLst>
          </p:cNvPr>
          <p:cNvGraphicFramePr>
            <a:graphicFrameLocks noGrp="1"/>
          </p:cNvGraphicFramePr>
          <p:nvPr/>
        </p:nvGraphicFramePr>
        <p:xfrm>
          <a:off x="5946530" y="319794"/>
          <a:ext cx="2657111" cy="14335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1022">
                  <a:extLst>
                    <a:ext uri="{9D8B030D-6E8A-4147-A177-3AD203B41FA5}">
                      <a16:colId xmlns:a16="http://schemas.microsoft.com/office/drawing/2014/main" val="3511017045"/>
                    </a:ext>
                  </a:extLst>
                </a:gridCol>
                <a:gridCol w="1596089">
                  <a:extLst>
                    <a:ext uri="{9D8B030D-6E8A-4147-A177-3AD203B41FA5}">
                      <a16:colId xmlns:a16="http://schemas.microsoft.com/office/drawing/2014/main" val="972478886"/>
                    </a:ext>
                  </a:extLst>
                </a:gridCol>
              </a:tblGrid>
              <a:tr h="519108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~a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2881795"/>
                  </a:ext>
                </a:extLst>
              </a:tr>
              <a:tr h="39246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8923016"/>
                  </a:ext>
                </a:extLst>
              </a:tr>
              <a:tr h="39246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6352361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DF453FD8-CF3E-4F4E-A0AE-635064E505B7}"/>
              </a:ext>
            </a:extLst>
          </p:cNvPr>
          <p:cNvSpPr/>
          <p:nvPr/>
        </p:nvSpPr>
        <p:spPr>
          <a:xfrm>
            <a:off x="2715179" y="826196"/>
            <a:ext cx="2903360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>
            <a:spAutoFit/>
          </a:bodyPr>
          <a:lstStyle/>
          <a:p>
            <a:pPr marL="0" indent="0" algn="ctr">
              <a:buNone/>
            </a:pPr>
            <a:r>
              <a:rPr lang="en-US" sz="24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 C</a:t>
            </a:r>
          </a:p>
          <a:p>
            <a:pPr marL="0" indent="0" algn="ctr">
              <a:buNone/>
            </a:pPr>
            <a:r>
              <a:rPr lang="en-US" sz="24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output = ~a;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6EE3CFA-0603-6E4A-85AD-4760EA76FADC}"/>
              </a:ext>
            </a:extLst>
          </p:cNvPr>
          <p:cNvSpPr txBox="1"/>
          <p:nvPr/>
        </p:nvSpPr>
        <p:spPr>
          <a:xfrm>
            <a:off x="1071846" y="-117479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D6A54F8-791B-DC49-BC3C-D9517061BEB6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3" name="Content Placeholder 1">
            <a:extLst>
              <a:ext uri="{FF2B5EF4-FFF2-40B4-BE49-F238E27FC236}">
                <a16:creationId xmlns:a16="http://schemas.microsoft.com/office/drawing/2014/main" id="{B5AD994C-DE5C-40F7-FC0B-FA508E7C81B2}"/>
              </a:ext>
            </a:extLst>
          </p:cNvPr>
          <p:cNvSpPr txBox="1">
            <a:spLocks/>
          </p:cNvSpPr>
          <p:nvPr/>
        </p:nvSpPr>
        <p:spPr>
          <a:xfrm>
            <a:off x="1164211" y="4502216"/>
            <a:ext cx="9815159" cy="4574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Boolean operators 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act on the entire value not the individual bits</a:t>
            </a:r>
          </a:p>
        </p:txBody>
      </p:sp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ACCED94F-1A47-96BA-DC5B-981E156A0CB6}"/>
              </a:ext>
            </a:extLst>
          </p:cNvPr>
          <p:cNvGraphicFramePr>
            <a:graphicFrameLocks noGrp="1"/>
          </p:cNvGraphicFramePr>
          <p:nvPr/>
        </p:nvGraphicFramePr>
        <p:xfrm>
          <a:off x="1549117" y="3493261"/>
          <a:ext cx="8377382" cy="837904"/>
        </p:xfrm>
        <a:graphic>
          <a:graphicData uri="http://schemas.openxmlformats.org/drawingml/2006/table">
            <a:tbl>
              <a:tblPr firstRow="1" firstCol="1" lastRow="1" lastCol="1" bandRow="1" bandCol="1"/>
              <a:tblGrid>
                <a:gridCol w="22813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749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203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00698">
                  <a:extLst>
                    <a:ext uri="{9D8B030D-6E8A-4147-A177-3AD203B41FA5}">
                      <a16:colId xmlns:a16="http://schemas.microsoft.com/office/drawing/2014/main" val="2674773951"/>
                    </a:ext>
                  </a:extLst>
                </a:gridCol>
              </a:tblGrid>
              <a:tr h="26527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Arial"/>
                          <a:cs typeface="Calibri"/>
                        </a:rPr>
                        <a:t>Meaning</a:t>
                      </a:r>
                      <a:endParaRPr lang="en-US" sz="2200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8759" marB="875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Operator</a:t>
                      </a:r>
                      <a:endParaRPr lang="en-US" sz="2200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8759" marB="875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Operator </a:t>
                      </a:r>
                      <a:endParaRPr lang="en-US" sz="2200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8759" marB="875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Meaning </a:t>
                      </a:r>
                      <a:endParaRPr lang="en-US" sz="2200" dirty="0">
                        <a:solidFill>
                          <a:schemeClr val="bg1"/>
                        </a:solidFill>
                        <a:effectLst/>
                        <a:latin typeface="+mn-lt"/>
                        <a:ea typeface="Arial"/>
                        <a:cs typeface="Times New Roman"/>
                      </a:endParaRPr>
                    </a:p>
                  </a:txBody>
                  <a:tcPr marL="71950" marR="71950" marT="8759" marB="875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40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Boolean NOT</a:t>
                      </a:r>
                      <a:endParaRPr lang="en-US" sz="2200" b="0" i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!b</a:t>
                      </a:r>
                      <a:endParaRPr lang="en-US" sz="2200" b="0" i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~b</a:t>
                      </a:r>
                      <a:endParaRPr lang="en-US" sz="2200" b="0" i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Bitwise NOT</a:t>
                      </a: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7534099"/>
                  </a:ext>
                </a:extLst>
              </a:tr>
            </a:tbl>
          </a:graphicData>
        </a:graphic>
      </p:graphicFrame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ADE8C9C1-0FFE-E8F5-2F27-610FD858DC30}"/>
              </a:ext>
            </a:extLst>
          </p:cNvPr>
          <p:cNvGraphicFramePr>
            <a:graphicFrameLocks noGrp="1"/>
          </p:cNvGraphicFramePr>
          <p:nvPr/>
        </p:nvGraphicFramePr>
        <p:xfrm>
          <a:off x="2069237" y="1960978"/>
          <a:ext cx="7754586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5662">
                  <a:extLst>
                    <a:ext uri="{9D8B030D-6E8A-4147-A177-3AD203B41FA5}">
                      <a16:colId xmlns:a16="http://schemas.microsoft.com/office/drawing/2014/main" val="1499634112"/>
                    </a:ext>
                  </a:extLst>
                </a:gridCol>
                <a:gridCol w="63889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2621"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Bitwise Not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C89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621"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number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0101 1010 0101 1010 1111 0000 1001 0110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621"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~number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1010 0101 1010 0101 0000 1111 0110 1001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8619494"/>
                  </a:ext>
                </a:extLst>
              </a:tr>
            </a:tbl>
          </a:graphicData>
        </a:graphic>
      </p:graphicFrame>
      <p:graphicFrame>
        <p:nvGraphicFramePr>
          <p:cNvPr id="36" name="Table 35">
            <a:extLst>
              <a:ext uri="{FF2B5EF4-FFF2-40B4-BE49-F238E27FC236}">
                <a16:creationId xmlns:a16="http://schemas.microsoft.com/office/drawing/2014/main" id="{D166A869-B4FC-CFDA-3654-6BD96EF0D36D}"/>
              </a:ext>
            </a:extLst>
          </p:cNvPr>
          <p:cNvGraphicFramePr>
            <a:graphicFrameLocks noGrp="1"/>
          </p:cNvGraphicFramePr>
          <p:nvPr/>
        </p:nvGraphicFramePr>
        <p:xfrm>
          <a:off x="1279385" y="5134271"/>
          <a:ext cx="9252394" cy="15417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6449">
                  <a:extLst>
                    <a:ext uri="{9D8B030D-6E8A-4147-A177-3AD203B41FA5}">
                      <a16:colId xmlns:a16="http://schemas.microsoft.com/office/drawing/2014/main" val="1133527851"/>
                    </a:ext>
                  </a:extLst>
                </a:gridCol>
                <a:gridCol w="16018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641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13917">
                <a:tc>
                  <a:txBody>
                    <a:bodyPr/>
                    <a:lstStyle/>
                    <a:p>
                      <a:pPr algn="ctr"/>
                      <a:r>
                        <a:rPr lang="en-US" sz="22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Type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Operation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C89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3917"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bitwise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~0x01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1111 1111 1111 1111 1111 1111 1111 1110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3917"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Boolean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!0x01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0000 0000 0000 0000 0000 0000 0000 0000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38" name="Group 37">
            <a:extLst>
              <a:ext uri="{FF2B5EF4-FFF2-40B4-BE49-F238E27FC236}">
                <a16:creationId xmlns:a16="http://schemas.microsoft.com/office/drawing/2014/main" id="{342D2FCD-97BE-A5EB-C2D0-99F3F389BDD1}"/>
              </a:ext>
            </a:extLst>
          </p:cNvPr>
          <p:cNvGrpSpPr/>
          <p:nvPr/>
        </p:nvGrpSpPr>
        <p:grpSpPr>
          <a:xfrm>
            <a:off x="9332601" y="156259"/>
            <a:ext cx="1467068" cy="1597043"/>
            <a:chOff x="446267" y="3841563"/>
            <a:chExt cx="1467068" cy="1597043"/>
          </a:xfrm>
        </p:grpSpPr>
        <p:sp>
          <p:nvSpPr>
            <p:cNvPr id="39" name="~ 1100…">
              <a:extLst>
                <a:ext uri="{FF2B5EF4-FFF2-40B4-BE49-F238E27FC236}">
                  <a16:creationId xmlns:a16="http://schemas.microsoft.com/office/drawing/2014/main" id="{E0886689-CDAA-AB33-BA65-7932F1B9166F}"/>
                </a:ext>
              </a:extLst>
            </p:cNvPr>
            <p:cNvSpPr txBox="1"/>
            <p:nvPr/>
          </p:nvSpPr>
          <p:spPr>
            <a:xfrm>
              <a:off x="494002" y="4228018"/>
              <a:ext cx="1371598" cy="1210588"/>
            </a:xfrm>
            <a:prstGeom prst="rect">
              <a:avLst/>
            </a:prstGeom>
            <a:ln w="63500">
              <a:solidFill>
                <a:schemeClr val="accent1"/>
              </a:solidFill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anchor="ctr">
              <a:spAutoFit/>
            </a:bodyPr>
            <a:lstStyle/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dirty="0">
                  <a:solidFill>
                    <a:srgbClr val="FF0000"/>
                  </a:solidFill>
                </a:rPr>
                <a:t>~</a:t>
              </a:r>
              <a:r>
                <a:rPr sz="2400" dirty="0"/>
                <a:t> </a:t>
              </a:r>
              <a:r>
                <a:rPr sz="2400" dirty="0">
                  <a:solidFill>
                    <a:srgbClr val="F37440"/>
                  </a:solidFill>
                </a:rPr>
                <a:t>1</a:t>
              </a:r>
              <a:r>
                <a:rPr sz="2400" dirty="0">
                  <a:solidFill>
                    <a:schemeClr val="accent1"/>
                  </a:solidFill>
                </a:rPr>
                <a:t>1</a:t>
              </a:r>
              <a:r>
                <a:rPr sz="2400" dirty="0">
                  <a:solidFill>
                    <a:srgbClr val="00B050"/>
                  </a:solidFill>
                </a:rPr>
                <a:t>0</a:t>
              </a:r>
              <a:r>
                <a:rPr sz="2400" dirty="0">
                  <a:solidFill>
                    <a:srgbClr val="FF0000"/>
                  </a:solidFill>
                </a:rPr>
                <a:t>0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dirty="0"/>
                <a:t>  </a:t>
              </a:r>
              <a:r>
                <a:rPr sz="2400" dirty="0">
                  <a:solidFill>
                    <a:srgbClr val="F37440"/>
                  </a:solidFill>
                </a:rPr>
                <a:t>-</a:t>
              </a:r>
              <a:r>
                <a:rPr sz="2400" dirty="0">
                  <a:solidFill>
                    <a:schemeClr val="accent1"/>
                  </a:solidFill>
                </a:rPr>
                <a:t>-</a:t>
              </a:r>
              <a:r>
                <a:rPr sz="2400" dirty="0">
                  <a:solidFill>
                    <a:srgbClr val="00B050"/>
                  </a:solidFill>
                </a:rPr>
                <a:t>-</a:t>
              </a:r>
              <a:r>
                <a:rPr sz="2400" dirty="0">
                  <a:solidFill>
                    <a:srgbClr val="FF0000"/>
                  </a:solidFill>
                </a:rPr>
                <a:t>-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dirty="0"/>
                <a:t>  </a:t>
              </a:r>
              <a:r>
                <a:rPr sz="2400" dirty="0">
                  <a:solidFill>
                    <a:srgbClr val="F37440"/>
                  </a:solidFill>
                </a:rPr>
                <a:t>0</a:t>
              </a:r>
              <a:r>
                <a:rPr sz="2400" dirty="0">
                  <a:solidFill>
                    <a:schemeClr val="accent1"/>
                  </a:solidFill>
                </a:rPr>
                <a:t>0</a:t>
              </a:r>
              <a:r>
                <a:rPr sz="2400" dirty="0">
                  <a:solidFill>
                    <a:srgbClr val="00B050"/>
                  </a:solidFill>
                </a:rPr>
                <a:t>1</a:t>
              </a:r>
              <a:r>
                <a:rPr sz="2400" dirty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C8E4E60-FCA2-614C-F64F-A48BA3FCB222}"/>
                </a:ext>
              </a:extLst>
            </p:cNvPr>
            <p:cNvSpPr txBox="1"/>
            <p:nvPr/>
          </p:nvSpPr>
          <p:spPr>
            <a:xfrm>
              <a:off x="446267" y="3841563"/>
              <a:ext cx="14670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Bitwise NOT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57645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B8CBA84-1E26-CB4C-98CF-5F6C6FF84ED6}"/>
              </a:ext>
            </a:extLst>
          </p:cNvPr>
          <p:cNvSpPr/>
          <p:nvPr/>
        </p:nvSpPr>
        <p:spPr>
          <a:xfrm>
            <a:off x="368688" y="814410"/>
            <a:ext cx="7491055" cy="271279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EC43241F-E0E6-B27C-B439-BCFC3576609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316943" y="2996097"/>
            <a:ext cx="3819335" cy="673515"/>
          </a:xfrm>
        </p:spPr>
        <p:txBody>
          <a:bodyPr/>
          <a:lstStyle/>
          <a:p>
            <a:r>
              <a:rPr lang="en-US" sz="2400" dirty="0"/>
              <a:t>A </a:t>
            </a:r>
            <a:r>
              <a:rPr lang="en-US" sz="2400" b="1" dirty="0">
                <a:solidFill>
                  <a:srgbClr val="0070C0"/>
                </a:solidFill>
              </a:rPr>
              <a:t>bitwise NOT </a:t>
            </a:r>
            <a:r>
              <a:rPr lang="en-US" sz="2400" dirty="0"/>
              <a:t>operation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546DEBE-41EE-0849-A5D7-0919F47F5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6" y="79997"/>
            <a:ext cx="11431201" cy="715294"/>
          </a:xfrm>
        </p:spPr>
        <p:txBody>
          <a:bodyPr/>
          <a:lstStyle/>
          <a:p>
            <a:r>
              <a:rPr lang="en-US" dirty="0"/>
              <a:t>First Look: </a:t>
            </a:r>
            <a:r>
              <a:rPr lang="en-US" dirty="0">
                <a:solidFill>
                  <a:srgbClr val="FF0000"/>
                </a:solidFill>
              </a:rPr>
              <a:t>Copying</a:t>
            </a:r>
            <a:r>
              <a:rPr lang="en-US" dirty="0"/>
              <a:t> Values To Registers – MVN (not)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F536E2-9EEC-AF41-92B0-57674F47B4E8}"/>
              </a:ext>
            </a:extLst>
          </p:cNvPr>
          <p:cNvSpPr txBox="1"/>
          <p:nvPr/>
        </p:nvSpPr>
        <p:spPr>
          <a:xfrm>
            <a:off x="505866" y="940177"/>
            <a:ext cx="3481315" cy="28854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solidFill>
                  <a:srgbClr val="0070C0"/>
                </a:solidFill>
                <a:latin typeface="Consolas"/>
                <a:ea typeface="Calibri"/>
                <a:cs typeface="Calibri"/>
              </a:rPr>
              <a:t>mvn</a:t>
            </a:r>
            <a:r>
              <a:rPr lang="en-US" sz="2400" b="1" dirty="0">
                <a:solidFill>
                  <a:srgbClr val="0070C0"/>
                </a:solidFill>
                <a:latin typeface="Consolas"/>
                <a:ea typeface="Calibri"/>
                <a:cs typeface="Calibri"/>
              </a:rPr>
              <a:t>	r0, r1</a:t>
            </a:r>
            <a:endParaRPr lang="en-US" sz="2400" b="1" dirty="0">
              <a:solidFill>
                <a:srgbClr val="0070C0"/>
              </a:solidFill>
              <a:latin typeface="Arial"/>
              <a:ea typeface="Arial"/>
              <a:cs typeface="Calibri"/>
            </a:endParaRPr>
          </a:p>
          <a:p>
            <a:endParaRPr lang="en-US" dirty="0"/>
          </a:p>
          <a:p>
            <a:endParaRPr lang="en-US" dirty="0"/>
          </a:p>
          <a:p>
            <a:pPr>
              <a:lnSpc>
                <a:spcPct val="115000"/>
              </a:lnSpc>
              <a:tabLst>
                <a:tab pos="342900" algn="l"/>
                <a:tab pos="1600200" algn="l"/>
              </a:tabLst>
            </a:pPr>
            <a:r>
              <a:rPr lang="en-US" dirty="0">
                <a:solidFill>
                  <a:srgbClr val="000000"/>
                </a:solidFill>
                <a:latin typeface="Consolas"/>
                <a:ea typeface="Calibri"/>
                <a:cs typeface="Calibri"/>
              </a:rPr>
              <a:t>// Copies all 32 bits </a:t>
            </a:r>
          </a:p>
          <a:p>
            <a:pPr>
              <a:lnSpc>
                <a:spcPct val="115000"/>
              </a:lnSpc>
              <a:tabLst>
                <a:tab pos="342900" algn="l"/>
                <a:tab pos="1600200" algn="l"/>
              </a:tabLst>
            </a:pPr>
            <a:r>
              <a:rPr lang="en-US" dirty="0">
                <a:solidFill>
                  <a:srgbClr val="000000"/>
                </a:solidFill>
                <a:latin typeface="Consolas"/>
                <a:ea typeface="Calibri"/>
                <a:cs typeface="Calibri"/>
              </a:rPr>
              <a:t>// of the value held </a:t>
            </a:r>
          </a:p>
          <a:p>
            <a:pPr>
              <a:lnSpc>
                <a:spcPct val="115000"/>
              </a:lnSpc>
              <a:tabLst>
                <a:tab pos="342900" algn="l"/>
                <a:tab pos="1600200" algn="l"/>
              </a:tabLst>
            </a:pPr>
            <a:r>
              <a:rPr lang="en-US" dirty="0">
                <a:solidFill>
                  <a:srgbClr val="000000"/>
                </a:solidFill>
                <a:latin typeface="Consolas"/>
                <a:ea typeface="Calibri"/>
                <a:cs typeface="Calibri"/>
              </a:rPr>
              <a:t>// in register r1 into</a:t>
            </a:r>
          </a:p>
          <a:p>
            <a:pPr>
              <a:lnSpc>
                <a:spcPct val="115000"/>
              </a:lnSpc>
              <a:tabLst>
                <a:tab pos="342900" algn="l"/>
                <a:tab pos="1600200" algn="l"/>
              </a:tabLst>
            </a:pPr>
            <a:r>
              <a:rPr lang="en-US" dirty="0">
                <a:solidFill>
                  <a:srgbClr val="000000"/>
                </a:solidFill>
                <a:latin typeface="Consolas"/>
                <a:ea typeface="Calibri"/>
                <a:cs typeface="Calibri"/>
              </a:rPr>
              <a:t>// the register r0</a:t>
            </a:r>
          </a:p>
          <a:p>
            <a:pPr>
              <a:lnSpc>
                <a:spcPct val="115000"/>
              </a:lnSpc>
              <a:tabLst>
                <a:tab pos="342900" algn="l"/>
                <a:tab pos="1600200" algn="l"/>
              </a:tabLst>
            </a:pPr>
            <a:r>
              <a:rPr lang="en-US" dirty="0">
                <a:solidFill>
                  <a:srgbClr val="000000"/>
                </a:solidFill>
                <a:latin typeface="Consolas"/>
                <a:ea typeface="Arial"/>
                <a:cs typeface="Calibri"/>
              </a:rPr>
              <a:t>// then does a bitwise NOT</a:t>
            </a:r>
            <a:endParaRPr lang="en-US" dirty="0">
              <a:solidFill>
                <a:srgbClr val="000000"/>
              </a:solidFill>
              <a:latin typeface="Arial"/>
              <a:ea typeface="Arial"/>
              <a:cs typeface="Calibri"/>
            </a:endParaRPr>
          </a:p>
          <a:p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AEBA90A-8AB4-AC47-B31A-2897D784A621}"/>
              </a:ext>
            </a:extLst>
          </p:cNvPr>
          <p:cNvGrpSpPr/>
          <p:nvPr/>
        </p:nvGrpSpPr>
        <p:grpSpPr>
          <a:xfrm>
            <a:off x="4315867" y="940177"/>
            <a:ext cx="3185716" cy="2392678"/>
            <a:chOff x="4571444" y="2209800"/>
            <a:chExt cx="3185716" cy="2392678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411193E-CA21-8D4C-9F18-5B309B67C483}"/>
                </a:ext>
              </a:extLst>
            </p:cNvPr>
            <p:cNvSpPr/>
            <p:nvPr/>
          </p:nvSpPr>
          <p:spPr>
            <a:xfrm>
              <a:off x="4571445" y="3980926"/>
              <a:ext cx="3185715" cy="62155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5000"/>
                </a:lnSpc>
              </a:pPr>
              <a:r>
                <a:rPr lang="en-US" sz="2800" dirty="0">
                  <a:solidFill>
                    <a:srgbClr val="000000"/>
                  </a:solidFill>
                  <a:ea typeface="Arial"/>
                </a:rPr>
                <a:t>register r0</a:t>
              </a:r>
              <a:endParaRPr lang="en-US" sz="2800" dirty="0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7" name="Down Arrow 6">
              <a:extLst>
                <a:ext uri="{FF2B5EF4-FFF2-40B4-BE49-F238E27FC236}">
                  <a16:creationId xmlns:a16="http://schemas.microsoft.com/office/drawing/2014/main" id="{D0B55AD1-BB85-2D4F-BDCB-FDCC41EF5897}"/>
                </a:ext>
              </a:extLst>
            </p:cNvPr>
            <p:cNvSpPr/>
            <p:nvPr/>
          </p:nvSpPr>
          <p:spPr>
            <a:xfrm>
              <a:off x="5834351" y="3032895"/>
              <a:ext cx="689377" cy="791321"/>
            </a:xfrm>
            <a:prstGeom prst="downArrow">
              <a:avLst/>
            </a:prstGeom>
            <a:solidFill>
              <a:srgbClr val="0070C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440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395A527-0B7E-0D48-81AE-38D45AC08C16}"/>
                </a:ext>
              </a:extLst>
            </p:cNvPr>
            <p:cNvSpPr/>
            <p:nvPr/>
          </p:nvSpPr>
          <p:spPr>
            <a:xfrm>
              <a:off x="4571444" y="2209800"/>
              <a:ext cx="3185715" cy="62155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800" dirty="0">
                  <a:solidFill>
                    <a:srgbClr val="000000"/>
                  </a:solidFill>
                  <a:ea typeface="Arial"/>
                </a:rPr>
                <a:t>r</a:t>
              </a:r>
              <a:r>
                <a:rPr lang="en-US" sz="2800" dirty="0">
                  <a:solidFill>
                    <a:srgbClr val="000000"/>
                  </a:solidFill>
                  <a:effectLst/>
                  <a:ea typeface="Arial"/>
                </a:rPr>
                <a:t>egister r1</a:t>
              </a:r>
              <a:endParaRPr lang="en-US" sz="2800" dirty="0">
                <a:solidFill>
                  <a:srgbClr val="000000"/>
                </a:solidFill>
                <a:effectLst/>
                <a:latin typeface="Arial"/>
                <a:ea typeface="Arial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E6208CEF-C54B-BC47-95ED-C5599AA8D928}"/>
              </a:ext>
            </a:extLst>
          </p:cNvPr>
          <p:cNvGrpSpPr/>
          <p:nvPr/>
        </p:nvGrpSpPr>
        <p:grpSpPr>
          <a:xfrm>
            <a:off x="351272" y="3925774"/>
            <a:ext cx="7491054" cy="2712797"/>
            <a:chOff x="1878857" y="3915017"/>
            <a:chExt cx="7491054" cy="2712797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9B03B77-5323-3644-9A7B-53C315F4212C}"/>
                </a:ext>
              </a:extLst>
            </p:cNvPr>
            <p:cNvSpPr/>
            <p:nvPr/>
          </p:nvSpPr>
          <p:spPr>
            <a:xfrm>
              <a:off x="1878857" y="3915017"/>
              <a:ext cx="7491054" cy="271279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639D159-6349-BD47-92CB-AC27D4B9D142}"/>
                </a:ext>
              </a:extLst>
            </p:cNvPr>
            <p:cNvSpPr txBox="1"/>
            <p:nvPr/>
          </p:nvSpPr>
          <p:spPr>
            <a:xfrm>
              <a:off x="2016033" y="4040785"/>
              <a:ext cx="4072919" cy="24006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err="1">
                  <a:solidFill>
                    <a:srgbClr val="0070C0"/>
                  </a:solidFill>
                  <a:latin typeface="Consolas"/>
                  <a:ea typeface="Calibri"/>
                  <a:cs typeface="Calibri"/>
                </a:rPr>
                <a:t>mvn</a:t>
              </a:r>
              <a:r>
                <a:rPr lang="en-US" sz="2400" b="1" dirty="0">
                  <a:solidFill>
                    <a:srgbClr val="0070C0"/>
                  </a:solidFill>
                  <a:latin typeface="Consolas"/>
                  <a:ea typeface="Calibri"/>
                  <a:cs typeface="Calibri"/>
                </a:rPr>
                <a:t>	r0, 12</a:t>
              </a:r>
              <a:endParaRPr lang="en-US" sz="2400" b="1" dirty="0">
                <a:solidFill>
                  <a:srgbClr val="0070C0"/>
                </a:solidFill>
                <a:latin typeface="Arial"/>
                <a:ea typeface="Arial"/>
                <a:cs typeface="Calibri"/>
              </a:endParaRPr>
            </a:p>
            <a:p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endPara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// Expands an imm8 value 0x0c</a:t>
              </a:r>
            </a:p>
            <a:p>
              <a:r>
                <a:rPr lang="en-US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// stored in the instruction</a:t>
              </a:r>
            </a:p>
            <a:p>
              <a:r>
                <a:rPr lang="en-US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// into a register then does</a:t>
              </a:r>
            </a:p>
            <a:p>
              <a:r>
                <a:rPr lang="en-US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// a bitwise NOT</a:t>
              </a:r>
            </a:p>
            <a:p>
              <a:endParaRPr lang="en-US" dirty="0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C521DE06-56CB-3F43-B1C6-A16EBA89F8F8}"/>
                </a:ext>
              </a:extLst>
            </p:cNvPr>
            <p:cNvGrpSpPr/>
            <p:nvPr/>
          </p:nvGrpSpPr>
          <p:grpSpPr>
            <a:xfrm>
              <a:off x="5826035" y="4040785"/>
              <a:ext cx="3185716" cy="2392678"/>
              <a:chOff x="4571444" y="2209800"/>
              <a:chExt cx="3185716" cy="2392678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61907046-941F-0D49-B220-94CDFB08C2BF}"/>
                  </a:ext>
                </a:extLst>
              </p:cNvPr>
              <p:cNvSpPr/>
              <p:nvPr/>
            </p:nvSpPr>
            <p:spPr>
              <a:xfrm>
                <a:off x="4571445" y="3980926"/>
                <a:ext cx="3185715" cy="62155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5000"/>
                  </a:lnSpc>
                </a:pPr>
                <a:r>
                  <a:rPr lang="en-US" sz="2800" dirty="0">
                    <a:solidFill>
                      <a:srgbClr val="000000"/>
                    </a:solidFill>
                    <a:latin typeface="Consolas" panose="020B0609020204030204" pitchFamily="49" charset="0"/>
                    <a:ea typeface="Arial"/>
                    <a:cs typeface="Consolas" panose="020B0609020204030204" pitchFamily="49" charset="0"/>
                  </a:rPr>
                  <a:t>0xffff fff3</a:t>
                </a:r>
              </a:p>
            </p:txBody>
          </p:sp>
          <p:sp>
            <p:nvSpPr>
              <p:cNvPr id="14" name="Down Arrow 13">
                <a:extLst>
                  <a:ext uri="{FF2B5EF4-FFF2-40B4-BE49-F238E27FC236}">
                    <a16:creationId xmlns:a16="http://schemas.microsoft.com/office/drawing/2014/main" id="{03CD754C-ABE2-8948-A78E-C710E132F4B4}"/>
                  </a:ext>
                </a:extLst>
              </p:cNvPr>
              <p:cNvSpPr/>
              <p:nvPr/>
            </p:nvSpPr>
            <p:spPr>
              <a:xfrm>
                <a:off x="5834351" y="3032895"/>
                <a:ext cx="689377" cy="791321"/>
              </a:xfrm>
              <a:prstGeom prst="downArrow">
                <a:avLst/>
              </a:prstGeom>
              <a:solidFill>
                <a:srgbClr val="0070C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4400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0000066D-7CC9-E041-BBED-006256DD8C5E}"/>
                  </a:ext>
                </a:extLst>
              </p:cNvPr>
              <p:cNvSpPr/>
              <p:nvPr/>
            </p:nvSpPr>
            <p:spPr>
              <a:xfrm>
                <a:off x="4571444" y="2209800"/>
                <a:ext cx="3185715" cy="62155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800" dirty="0">
                    <a:solidFill>
                      <a:srgbClr val="000000"/>
                    </a:solidFill>
                    <a:latin typeface="Consolas" panose="020B0609020204030204" pitchFamily="49" charset="0"/>
                    <a:ea typeface="Arial"/>
                    <a:cs typeface="Consolas" panose="020B0609020204030204" pitchFamily="49" charset="0"/>
                  </a:rPr>
                  <a:t>0x0c</a:t>
                </a:r>
                <a:endParaRPr lang="en-US" sz="280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Arial"/>
                  <a:cs typeface="Consolas" panose="020B0609020204030204" pitchFamily="49" charset="0"/>
                </a:endParaRPr>
              </a:p>
            </p:txBody>
          </p:sp>
        </p:grp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04A228C4-6F5B-F145-ADBD-B50CDCBE83D2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1D4E784-FE42-9843-1029-A43A87F4D4CE}"/>
              </a:ext>
            </a:extLst>
          </p:cNvPr>
          <p:cNvGrpSpPr/>
          <p:nvPr/>
        </p:nvGrpSpPr>
        <p:grpSpPr>
          <a:xfrm>
            <a:off x="9163636" y="1107691"/>
            <a:ext cx="1467068" cy="1597043"/>
            <a:chOff x="446267" y="3841563"/>
            <a:chExt cx="1467068" cy="1597043"/>
          </a:xfrm>
        </p:grpSpPr>
        <p:sp>
          <p:nvSpPr>
            <p:cNvPr id="18" name="~ 1100…">
              <a:extLst>
                <a:ext uri="{FF2B5EF4-FFF2-40B4-BE49-F238E27FC236}">
                  <a16:creationId xmlns:a16="http://schemas.microsoft.com/office/drawing/2014/main" id="{AD122C4B-E68C-1E07-28B9-2169A8EC1B3F}"/>
                </a:ext>
              </a:extLst>
            </p:cNvPr>
            <p:cNvSpPr txBox="1"/>
            <p:nvPr/>
          </p:nvSpPr>
          <p:spPr>
            <a:xfrm>
              <a:off x="494002" y="4228018"/>
              <a:ext cx="1371598" cy="1210588"/>
            </a:xfrm>
            <a:prstGeom prst="rect">
              <a:avLst/>
            </a:prstGeom>
            <a:ln w="63500">
              <a:solidFill>
                <a:schemeClr val="accent1"/>
              </a:solidFill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anchor="ctr">
              <a:spAutoFit/>
            </a:bodyPr>
            <a:lstStyle/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dirty="0">
                  <a:solidFill>
                    <a:srgbClr val="FF0000"/>
                  </a:solidFill>
                </a:rPr>
                <a:t>~</a:t>
              </a:r>
              <a:r>
                <a:rPr sz="2400" dirty="0"/>
                <a:t> </a:t>
              </a:r>
              <a:r>
                <a:rPr sz="2400" dirty="0">
                  <a:solidFill>
                    <a:srgbClr val="F37440"/>
                  </a:solidFill>
                </a:rPr>
                <a:t>1</a:t>
              </a:r>
              <a:r>
                <a:rPr sz="2400" dirty="0">
                  <a:solidFill>
                    <a:schemeClr val="accent1"/>
                  </a:solidFill>
                </a:rPr>
                <a:t>1</a:t>
              </a:r>
              <a:r>
                <a:rPr sz="2400" dirty="0">
                  <a:solidFill>
                    <a:srgbClr val="00B050"/>
                  </a:solidFill>
                </a:rPr>
                <a:t>0</a:t>
              </a:r>
              <a:r>
                <a:rPr sz="2400" dirty="0">
                  <a:solidFill>
                    <a:srgbClr val="FF0000"/>
                  </a:solidFill>
                </a:rPr>
                <a:t>0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dirty="0"/>
                <a:t>  </a:t>
              </a:r>
              <a:r>
                <a:rPr sz="2400" dirty="0">
                  <a:solidFill>
                    <a:srgbClr val="F37440"/>
                  </a:solidFill>
                </a:rPr>
                <a:t>-</a:t>
              </a:r>
              <a:r>
                <a:rPr sz="2400" dirty="0">
                  <a:solidFill>
                    <a:schemeClr val="accent1"/>
                  </a:solidFill>
                </a:rPr>
                <a:t>-</a:t>
              </a:r>
              <a:r>
                <a:rPr sz="2400" dirty="0">
                  <a:solidFill>
                    <a:srgbClr val="00B050"/>
                  </a:solidFill>
                </a:rPr>
                <a:t>-</a:t>
              </a:r>
              <a:r>
                <a:rPr sz="2400" dirty="0">
                  <a:solidFill>
                    <a:srgbClr val="FF0000"/>
                  </a:solidFill>
                </a:rPr>
                <a:t>-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dirty="0"/>
                <a:t>  </a:t>
              </a:r>
              <a:r>
                <a:rPr sz="2400" dirty="0">
                  <a:solidFill>
                    <a:srgbClr val="F37440"/>
                  </a:solidFill>
                </a:rPr>
                <a:t>0</a:t>
              </a:r>
              <a:r>
                <a:rPr sz="2400" dirty="0">
                  <a:solidFill>
                    <a:schemeClr val="accent1"/>
                  </a:solidFill>
                </a:rPr>
                <a:t>0</a:t>
              </a:r>
              <a:r>
                <a:rPr sz="2400" dirty="0">
                  <a:solidFill>
                    <a:srgbClr val="00B050"/>
                  </a:solidFill>
                </a:rPr>
                <a:t>1</a:t>
              </a:r>
              <a:r>
                <a:rPr sz="2400" dirty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97FCCEF-71F7-F2D2-E71B-7D18E01A4F06}"/>
                </a:ext>
              </a:extLst>
            </p:cNvPr>
            <p:cNvSpPr txBox="1"/>
            <p:nvPr/>
          </p:nvSpPr>
          <p:spPr>
            <a:xfrm>
              <a:off x="446267" y="3841563"/>
              <a:ext cx="14670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Bitwise NOT</a:t>
              </a: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687031E3-A5D0-D582-F65B-D79544E6DC4E}"/>
              </a:ext>
            </a:extLst>
          </p:cNvPr>
          <p:cNvSpPr txBox="1"/>
          <p:nvPr/>
        </p:nvSpPr>
        <p:spPr>
          <a:xfrm>
            <a:off x="2700169" y="5948778"/>
            <a:ext cx="159828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ea typeface="Arial"/>
              </a:rPr>
              <a:t>register r0 </a:t>
            </a:r>
            <a:endParaRPr lang="en-US" sz="24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DFA5C8E-EEC0-8B6E-7A77-0F5183F96CE1}"/>
              </a:ext>
            </a:extLst>
          </p:cNvPr>
          <p:cNvSpPr txBox="1"/>
          <p:nvPr/>
        </p:nvSpPr>
        <p:spPr>
          <a:xfrm>
            <a:off x="8833607" y="6082265"/>
            <a:ext cx="2223237" cy="55630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marL="0" marR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  <a:ea typeface="Arial"/>
                <a:cs typeface="Consolas" panose="020B0609020204030204" pitchFamily="49" charset="0"/>
              </a:rPr>
              <a:t>0xfffffff3</a:t>
            </a:r>
            <a:endParaRPr lang="en-US" sz="2800" dirty="0">
              <a:solidFill>
                <a:srgbClr val="000000"/>
              </a:solidFill>
              <a:effectLst/>
              <a:latin typeface="Consolas" panose="020B0609020204030204" pitchFamily="49" charset="0"/>
              <a:ea typeface="Arial"/>
              <a:cs typeface="Consolas" panose="020B0609020204030204" pitchFamily="49" charset="0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CFB78FA7-C075-C103-95FB-D06FE2771E37}"/>
              </a:ext>
            </a:extLst>
          </p:cNvPr>
          <p:cNvGrpSpPr/>
          <p:nvPr/>
        </p:nvGrpSpPr>
        <p:grpSpPr>
          <a:xfrm>
            <a:off x="8769924" y="3755616"/>
            <a:ext cx="2286920" cy="959615"/>
            <a:chOff x="9686925" y="3811318"/>
            <a:chExt cx="2286920" cy="959615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2D7E283-EE8A-F672-0FC5-A48F7B390385}"/>
                </a:ext>
              </a:extLst>
            </p:cNvPr>
            <p:cNvSpPr txBox="1"/>
            <p:nvPr/>
          </p:nvSpPr>
          <p:spPr>
            <a:xfrm>
              <a:off x="9686925" y="3811318"/>
              <a:ext cx="2286920" cy="5563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>
              <a:spAutoFit/>
            </a:bodyPr>
            <a:lstStyle/>
            <a:p>
              <a:pPr marL="0" marR="0" algn="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800" dirty="0">
                  <a:solidFill>
                    <a:srgbClr val="000000"/>
                  </a:solidFill>
                  <a:latin typeface="Consolas" panose="020B0609020204030204" pitchFamily="49" charset="0"/>
                  <a:ea typeface="Arial"/>
                  <a:cs typeface="Consolas" panose="020B0609020204030204" pitchFamily="49" charset="0"/>
                </a:rPr>
                <a:t>0x      0c</a:t>
              </a:r>
              <a:endParaRPr lang="en-US" sz="2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rial"/>
                <a:cs typeface="Consolas" panose="020B0609020204030204" pitchFamily="49" charset="0"/>
              </a:endParaRPr>
            </a:p>
          </p:txBody>
        </p:sp>
        <p:sp>
          <p:nvSpPr>
            <p:cNvPr id="21" name="Down Arrow 20">
              <a:extLst>
                <a:ext uri="{FF2B5EF4-FFF2-40B4-BE49-F238E27FC236}">
                  <a16:creationId xmlns:a16="http://schemas.microsoft.com/office/drawing/2014/main" id="{25FF6B3F-15AF-F0AD-437E-D5C31C216519}"/>
                </a:ext>
              </a:extLst>
            </p:cNvPr>
            <p:cNvSpPr/>
            <p:nvPr/>
          </p:nvSpPr>
          <p:spPr>
            <a:xfrm>
              <a:off x="9884627" y="4493885"/>
              <a:ext cx="329440" cy="277048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C5A5A7E4-22D1-68BA-290C-7412ECDE2285}"/>
              </a:ext>
            </a:extLst>
          </p:cNvPr>
          <p:cNvSpPr txBox="1"/>
          <p:nvPr/>
        </p:nvSpPr>
        <p:spPr>
          <a:xfrm>
            <a:off x="9354664" y="4405211"/>
            <a:ext cx="20521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2C895B"/>
                </a:solidFill>
              </a:rPr>
              <a:t>imm8 expansion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F4BDFAC-57AD-0106-07EF-54D5FF44A421}"/>
              </a:ext>
            </a:extLst>
          </p:cNvPr>
          <p:cNvGrpSpPr/>
          <p:nvPr/>
        </p:nvGrpSpPr>
        <p:grpSpPr>
          <a:xfrm>
            <a:off x="8769924" y="4919080"/>
            <a:ext cx="2286920" cy="1051491"/>
            <a:chOff x="9686925" y="4974782"/>
            <a:chExt cx="2286920" cy="1051491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67AE62D-FDFD-A454-FA16-AD70FCEBE980}"/>
                </a:ext>
              </a:extLst>
            </p:cNvPr>
            <p:cNvSpPr txBox="1"/>
            <p:nvPr/>
          </p:nvSpPr>
          <p:spPr>
            <a:xfrm>
              <a:off x="9686925" y="4974782"/>
              <a:ext cx="2286920" cy="5563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>
              <a:spAutoFit/>
            </a:bodyPr>
            <a:lstStyle/>
            <a:p>
              <a:pPr marL="0" marR="0" algn="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800" dirty="0">
                  <a:solidFill>
                    <a:srgbClr val="000000"/>
                  </a:solidFill>
                  <a:latin typeface="Consolas" panose="020B0609020204030204" pitchFamily="49" charset="0"/>
                  <a:ea typeface="Arial"/>
                  <a:cs typeface="Consolas" panose="020B0609020204030204" pitchFamily="49" charset="0"/>
                </a:rPr>
                <a:t>0x0000000c</a:t>
              </a:r>
              <a:endParaRPr lang="en-US" sz="2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rial"/>
                <a:cs typeface="Consolas" panose="020B0609020204030204" pitchFamily="49" charset="0"/>
              </a:endParaRPr>
            </a:p>
          </p:txBody>
        </p:sp>
        <p:sp>
          <p:nvSpPr>
            <p:cNvPr id="27" name="Down Arrow 26">
              <a:extLst>
                <a:ext uri="{FF2B5EF4-FFF2-40B4-BE49-F238E27FC236}">
                  <a16:creationId xmlns:a16="http://schemas.microsoft.com/office/drawing/2014/main" id="{76514CC6-7112-9A66-EE4C-0B827BF12284}"/>
                </a:ext>
              </a:extLst>
            </p:cNvPr>
            <p:cNvSpPr/>
            <p:nvPr/>
          </p:nvSpPr>
          <p:spPr>
            <a:xfrm>
              <a:off x="9862940" y="5718447"/>
              <a:ext cx="329440" cy="277048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5D3868F-7373-F4C4-C679-1379380BEE46}"/>
                </a:ext>
              </a:extLst>
            </p:cNvPr>
            <p:cNvSpPr txBox="1"/>
            <p:nvPr/>
          </p:nvSpPr>
          <p:spPr>
            <a:xfrm>
              <a:off x="10246399" y="5626163"/>
              <a:ext cx="139653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2C895B"/>
                  </a:solidFill>
                </a:rPr>
                <a:t>bitwise not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60429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5" grpId="0"/>
      <p:bldP spid="26" grpId="0" animBg="1"/>
      <p:bldP spid="28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 79">
            <a:extLst>
              <a:ext uri="{FF2B5EF4-FFF2-40B4-BE49-F238E27FC236}">
                <a16:creationId xmlns:a16="http://schemas.microsoft.com/office/drawing/2014/main" id="{52D2CD2C-9999-394D-B70B-335033E561CB}"/>
              </a:ext>
            </a:extLst>
          </p:cNvPr>
          <p:cNvSpPr/>
          <p:nvPr/>
        </p:nvSpPr>
        <p:spPr>
          <a:xfrm>
            <a:off x="492614" y="4634740"/>
            <a:ext cx="11393834" cy="209856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2AA10A-AB1F-B546-9B6B-97FC5E802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950" y="16542"/>
            <a:ext cx="11490647" cy="471530"/>
          </a:xfrm>
        </p:spPr>
        <p:txBody>
          <a:bodyPr/>
          <a:lstStyle/>
          <a:p>
            <a:r>
              <a:rPr lang="en-US" dirty="0" err="1"/>
              <a:t>mvn</a:t>
            </a:r>
            <a:r>
              <a:rPr lang="en-US" dirty="0"/>
              <a:t> – Copies NOT (~) (1's Compliment Copy)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C1E05044-F953-7042-853D-93433271F9E0}"/>
              </a:ext>
            </a:extLst>
          </p:cNvPr>
          <p:cNvGrpSpPr/>
          <p:nvPr/>
        </p:nvGrpSpPr>
        <p:grpSpPr>
          <a:xfrm>
            <a:off x="652140" y="457200"/>
            <a:ext cx="5623154" cy="1343783"/>
            <a:chOff x="652140" y="457200"/>
            <a:chExt cx="5623154" cy="1343783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A85ABFDE-EAC1-F941-B61A-7D8AF47CEC34}"/>
                </a:ext>
              </a:extLst>
            </p:cNvPr>
            <p:cNvSpPr/>
            <p:nvPr/>
          </p:nvSpPr>
          <p:spPr>
            <a:xfrm>
              <a:off x="652140" y="457200"/>
              <a:ext cx="5623154" cy="134378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177DDD6B-EE14-F747-9FF9-7E8CE1FC8EFB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309099" y="888760"/>
              <a:ext cx="1" cy="441121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850E088-9CDB-4547-A782-49F588B48A98}"/>
                </a:ext>
              </a:extLst>
            </p:cNvPr>
            <p:cNvSpPr txBox="1"/>
            <p:nvPr/>
          </p:nvSpPr>
          <p:spPr>
            <a:xfrm>
              <a:off x="3206730" y="1320976"/>
              <a:ext cx="2954655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constant (immediate value)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158B6E8C-2976-B345-958D-CBF66EA42667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2936215" y="956090"/>
              <a:ext cx="1" cy="372879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9352A26-01EE-004E-84C4-BDBF0C0D8F95}"/>
                </a:ext>
              </a:extLst>
            </p:cNvPr>
            <p:cNvSpPr txBox="1"/>
            <p:nvPr/>
          </p:nvSpPr>
          <p:spPr>
            <a:xfrm>
              <a:off x="896983" y="1320976"/>
              <a:ext cx="2143666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destination register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3A468E0-2C76-DE4A-91F7-6605D32F7CE9}"/>
                </a:ext>
              </a:extLst>
            </p:cNvPr>
            <p:cNvSpPr txBox="1"/>
            <p:nvPr/>
          </p:nvSpPr>
          <p:spPr>
            <a:xfrm>
              <a:off x="1373089" y="572258"/>
              <a:ext cx="1282198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err="1">
                  <a:solidFill>
                    <a:schemeClr val="tx2"/>
                  </a:solidFill>
                </a:rPr>
                <a:t>mvn</a:t>
              </a:r>
              <a:endParaRPr lang="en-US" sz="2000" b="1" dirty="0">
                <a:solidFill>
                  <a:schemeClr val="tx2"/>
                </a:solidFill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AB3A3F90-CA1C-2E4A-B696-E8A797608D55}"/>
                </a:ext>
              </a:extLst>
            </p:cNvPr>
            <p:cNvSpPr txBox="1"/>
            <p:nvPr/>
          </p:nvSpPr>
          <p:spPr>
            <a:xfrm>
              <a:off x="2655287" y="574937"/>
              <a:ext cx="605812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Rd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945279E7-7543-AE47-800F-05D73501E324}"/>
              </a:ext>
            </a:extLst>
          </p:cNvPr>
          <p:cNvGrpSpPr/>
          <p:nvPr/>
        </p:nvGrpSpPr>
        <p:grpSpPr>
          <a:xfrm>
            <a:off x="6497128" y="457200"/>
            <a:ext cx="4623718" cy="1343783"/>
            <a:chOff x="6497128" y="457200"/>
            <a:chExt cx="4623718" cy="1343783"/>
          </a:xfrm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26DF96B2-D5E9-2146-8314-80D1E23E242C}"/>
                </a:ext>
              </a:extLst>
            </p:cNvPr>
            <p:cNvSpPr/>
            <p:nvPr/>
          </p:nvSpPr>
          <p:spPr>
            <a:xfrm>
              <a:off x="6497128" y="457200"/>
              <a:ext cx="4623718" cy="134378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EE825442-09D2-0044-9EDB-9B709FA6ECF4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9373121" y="926853"/>
              <a:ext cx="1" cy="372879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F5FEA4A-90E4-0042-852B-B3BC53E9572D}"/>
                </a:ext>
              </a:extLst>
            </p:cNvPr>
            <p:cNvSpPr txBox="1"/>
            <p:nvPr/>
          </p:nvSpPr>
          <p:spPr>
            <a:xfrm>
              <a:off x="9255176" y="1320976"/>
              <a:ext cx="1710725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source register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2AAD60B0-0413-EB41-A400-C0E7BDD74DF7}"/>
                </a:ext>
              </a:extLst>
            </p:cNvPr>
            <p:cNvSpPr txBox="1"/>
            <p:nvPr/>
          </p:nvSpPr>
          <p:spPr>
            <a:xfrm>
              <a:off x="7231794" y="556831"/>
              <a:ext cx="1282198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err="1">
                  <a:solidFill>
                    <a:schemeClr val="tx2"/>
                  </a:solidFill>
                </a:rPr>
                <a:t>mvn</a:t>
              </a:r>
              <a:endParaRPr lang="en-US" sz="2000" b="1" dirty="0">
                <a:solidFill>
                  <a:schemeClr val="tx2"/>
                </a:solidFill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DBF4EC75-68F8-394B-B258-3F26518D0981}"/>
                </a:ext>
              </a:extLst>
            </p:cNvPr>
            <p:cNvSpPr txBox="1"/>
            <p:nvPr/>
          </p:nvSpPr>
          <p:spPr>
            <a:xfrm>
              <a:off x="8513992" y="559510"/>
              <a:ext cx="605812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Rd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2C3AF782-FBD7-E740-B429-5D62D4018F98}"/>
                </a:ext>
              </a:extLst>
            </p:cNvPr>
            <p:cNvSpPr txBox="1"/>
            <p:nvPr/>
          </p:nvSpPr>
          <p:spPr>
            <a:xfrm>
              <a:off x="9119804" y="559510"/>
              <a:ext cx="598241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tx2"/>
                  </a:solidFill>
                </a:rPr>
                <a:t>Rm</a:t>
              </a:r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94036E2E-8E88-9341-A5E2-CF9506613863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8839122" y="948097"/>
              <a:ext cx="1" cy="372879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F64E42D2-9D8E-4C45-973F-0FC510F71BDF}"/>
                </a:ext>
              </a:extLst>
            </p:cNvPr>
            <p:cNvSpPr txBox="1"/>
            <p:nvPr/>
          </p:nvSpPr>
          <p:spPr>
            <a:xfrm>
              <a:off x="6740433" y="1312983"/>
              <a:ext cx="2203123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destination register</a:t>
              </a:r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004166-69B8-C54C-89AD-C39CD6155C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3855" y="3277509"/>
            <a:ext cx="11155060" cy="3221574"/>
          </a:xfrm>
        </p:spPr>
        <p:txBody>
          <a:bodyPr anchor="ctr"/>
          <a:lstStyle/>
          <a:p>
            <a:pPr marL="0" indent="0">
              <a:buNone/>
            </a:pPr>
            <a:r>
              <a:rPr lang="en-US" sz="1800" b="1" dirty="0">
                <a:solidFill>
                  <a:srgbClr val="0070C0"/>
                </a:solidFill>
              </a:rPr>
              <a:t>bitwise NOT </a:t>
            </a:r>
            <a:r>
              <a:rPr lang="en-US" sz="1800" dirty="0"/>
              <a:t>operation. Immediate (constant) version copies to 32-bit register, then does a bitwise NOT</a:t>
            </a:r>
          </a:p>
          <a:p>
            <a:pPr marL="0" indent="0">
              <a:buNone/>
            </a:pPr>
            <a:endParaRPr lang="en-US" sz="1050" b="1" dirty="0">
              <a:solidFill>
                <a:schemeClr val="accent5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000" b="1" dirty="0">
              <a:solidFill>
                <a:schemeClr val="accent5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000" b="1" dirty="0">
              <a:solidFill>
                <a:schemeClr val="accent5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mvn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r1, 4		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x = ~4</a:t>
            </a:r>
          </a:p>
          <a:p>
            <a:pPr marL="0" indent="0">
              <a:buNone/>
            </a:pP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mvn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r1, r5	   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x = ~y in C</a:t>
            </a:r>
          </a:p>
          <a:p>
            <a:pPr marL="0" indent="0">
              <a:buNone/>
            </a:pPr>
            <a:endParaRPr lang="en-US" sz="2000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mvn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r1, 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   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x = -1</a:t>
            </a:r>
          </a:p>
        </p:txBody>
      </p:sp>
      <p:graphicFrame>
        <p:nvGraphicFramePr>
          <p:cNvPr id="42" name="Table 15">
            <a:extLst>
              <a:ext uri="{FF2B5EF4-FFF2-40B4-BE49-F238E27FC236}">
                <a16:creationId xmlns:a16="http://schemas.microsoft.com/office/drawing/2014/main" id="{B0E215A4-FF83-5740-9D9C-3B5EC3051FEB}"/>
              </a:ext>
            </a:extLst>
          </p:cNvPr>
          <p:cNvGraphicFramePr>
            <a:graphicFrameLocks noGrp="1"/>
          </p:cNvGraphicFramePr>
          <p:nvPr/>
        </p:nvGraphicFramePr>
        <p:xfrm>
          <a:off x="1776023" y="3420473"/>
          <a:ext cx="7485515" cy="113186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02162">
                  <a:extLst>
                    <a:ext uri="{9D8B030D-6E8A-4147-A177-3AD203B41FA5}">
                      <a16:colId xmlns:a16="http://schemas.microsoft.com/office/drawing/2014/main" val="2653099830"/>
                    </a:ext>
                  </a:extLst>
                </a:gridCol>
                <a:gridCol w="2212314">
                  <a:extLst>
                    <a:ext uri="{9D8B030D-6E8A-4147-A177-3AD203B41FA5}">
                      <a16:colId xmlns:a16="http://schemas.microsoft.com/office/drawing/2014/main" val="2568178779"/>
                    </a:ext>
                  </a:extLst>
                </a:gridCol>
                <a:gridCol w="2172820">
                  <a:extLst>
                    <a:ext uri="{9D8B030D-6E8A-4147-A177-3AD203B41FA5}">
                      <a16:colId xmlns:a16="http://schemas.microsoft.com/office/drawing/2014/main" val="1438770197"/>
                    </a:ext>
                  </a:extLst>
                </a:gridCol>
                <a:gridCol w="1998219">
                  <a:extLst>
                    <a:ext uri="{9D8B030D-6E8A-4147-A177-3AD203B41FA5}">
                      <a16:colId xmlns:a16="http://schemas.microsoft.com/office/drawing/2014/main" val="2882377401"/>
                    </a:ext>
                  </a:extLst>
                </a:gridCol>
              </a:tblGrid>
              <a:tr h="400348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2"/>
                          </a:solidFill>
                        </a:rPr>
                        <a:t>imm8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2"/>
                          </a:solidFill>
                        </a:rPr>
                        <a:t>extended imm8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2"/>
                          </a:solidFill>
                        </a:rPr>
                        <a:t>inverted imm8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2"/>
                          </a:solidFill>
                        </a:rPr>
                        <a:t>signed base 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8993983"/>
                  </a:ext>
                </a:extLst>
              </a:tr>
              <a:tr h="329394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0x</a:t>
                      </a:r>
                      <a:r>
                        <a:rPr lang="en-US" sz="1800" b="1" dirty="0">
                          <a:solidFill>
                            <a:srgbClr val="FF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0x00 00 00 </a:t>
                      </a:r>
                      <a:r>
                        <a:rPr lang="en-US" sz="1800" b="1" dirty="0">
                          <a:solidFill>
                            <a:srgbClr val="FF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0xff ff ff </a:t>
                      </a:r>
                      <a:r>
                        <a:rPr lang="en-US" sz="1800" b="1" dirty="0">
                          <a:solidFill>
                            <a:srgbClr val="FF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ff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2"/>
                          </a:solidFill>
                        </a:rPr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46185242"/>
                  </a:ext>
                </a:extLst>
              </a:tr>
              <a:tr h="329394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0x</a:t>
                      </a:r>
                      <a:r>
                        <a:rPr lang="en-US" sz="1800" b="1" dirty="0">
                          <a:solidFill>
                            <a:srgbClr val="FF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ff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0x00 00 00 </a:t>
                      </a:r>
                      <a:r>
                        <a:rPr lang="en-US" sz="1800" b="1" dirty="0">
                          <a:solidFill>
                            <a:srgbClr val="FF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ff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0xff ff ff </a:t>
                      </a:r>
                      <a:r>
                        <a:rPr lang="en-US" sz="1800" b="1" dirty="0">
                          <a:solidFill>
                            <a:srgbClr val="FF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2"/>
                          </a:solidFill>
                        </a:rPr>
                        <a:t>-256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0121219"/>
                  </a:ext>
                </a:extLst>
              </a:tr>
            </a:tbl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E6A70E5D-8D7E-8B4D-84C6-223E38A327CD}"/>
              </a:ext>
            </a:extLst>
          </p:cNvPr>
          <p:cNvGrpSpPr/>
          <p:nvPr/>
        </p:nvGrpSpPr>
        <p:grpSpPr>
          <a:xfrm>
            <a:off x="5523976" y="4576513"/>
            <a:ext cx="6025502" cy="773085"/>
            <a:chOff x="6053484" y="5048922"/>
            <a:chExt cx="6025502" cy="773085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837BB6B3-1B53-A74F-ADF9-7458B3965885}"/>
                </a:ext>
              </a:extLst>
            </p:cNvPr>
            <p:cNvGrpSpPr/>
            <p:nvPr/>
          </p:nvGrpSpPr>
          <p:grpSpPr>
            <a:xfrm>
              <a:off x="6053484" y="5124897"/>
              <a:ext cx="6025502" cy="697110"/>
              <a:chOff x="5686529" y="4065165"/>
              <a:chExt cx="6025502" cy="697110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9EE40141-E31D-7340-ACBB-ED3C3CB28160}"/>
                  </a:ext>
                </a:extLst>
              </p:cNvPr>
              <p:cNvGrpSpPr/>
              <p:nvPr/>
            </p:nvGrpSpPr>
            <p:grpSpPr>
              <a:xfrm>
                <a:off x="5686529" y="4065165"/>
                <a:ext cx="6025502" cy="697110"/>
                <a:chOff x="5803232" y="4037721"/>
                <a:chExt cx="6025502" cy="697110"/>
              </a:xfrm>
            </p:grpSpPr>
            <p:grpSp>
              <p:nvGrpSpPr>
                <p:cNvPr id="51" name="Group 50">
                  <a:extLst>
                    <a:ext uri="{FF2B5EF4-FFF2-40B4-BE49-F238E27FC236}">
                      <a16:creationId xmlns:a16="http://schemas.microsoft.com/office/drawing/2014/main" id="{3D005E64-6A14-934C-B545-8C003761F468}"/>
                    </a:ext>
                  </a:extLst>
                </p:cNvPr>
                <p:cNvGrpSpPr/>
                <p:nvPr/>
              </p:nvGrpSpPr>
              <p:grpSpPr>
                <a:xfrm>
                  <a:off x="5803232" y="4037721"/>
                  <a:ext cx="6025502" cy="697110"/>
                  <a:chOff x="4575210" y="3335112"/>
                  <a:chExt cx="6025502" cy="697110"/>
                </a:xfrm>
              </p:grpSpPr>
              <p:sp>
                <p:nvSpPr>
                  <p:cNvPr id="65" name="TextBox 64">
                    <a:extLst>
                      <a:ext uri="{FF2B5EF4-FFF2-40B4-BE49-F238E27FC236}">
                        <a16:creationId xmlns:a16="http://schemas.microsoft.com/office/drawing/2014/main" id="{90688F95-0151-BD4B-806F-0F359BF54B16}"/>
                      </a:ext>
                    </a:extLst>
                  </p:cNvPr>
                  <p:cNvSpPr txBox="1"/>
                  <p:nvPr/>
                </p:nvSpPr>
                <p:spPr>
                  <a:xfrm>
                    <a:off x="5012008" y="3632112"/>
                    <a:ext cx="1700227" cy="400110"/>
                  </a:xfrm>
                  <a:prstGeom prst="rect">
                    <a:avLst/>
                  </a:prstGeom>
                  <a:solidFill>
                    <a:schemeClr val="accent3"/>
                  </a:solidFill>
                  <a:ln>
                    <a:solidFill>
                      <a:schemeClr val="accent6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2000" b="1" dirty="0">
                        <a:solidFill>
                          <a:schemeClr val="bg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rPr>
                      <a:t>0xfffffffb</a:t>
                    </a:r>
                  </a:p>
                </p:txBody>
              </p:sp>
              <p:sp>
                <p:nvSpPr>
                  <p:cNvPr id="66" name="TextBox 65">
                    <a:extLst>
                      <a:ext uri="{FF2B5EF4-FFF2-40B4-BE49-F238E27FC236}">
                        <a16:creationId xmlns:a16="http://schemas.microsoft.com/office/drawing/2014/main" id="{A85D35CC-C529-D443-B369-515C739E4E99}"/>
                      </a:ext>
                    </a:extLst>
                  </p:cNvPr>
                  <p:cNvSpPr txBox="1"/>
                  <p:nvPr/>
                </p:nvSpPr>
                <p:spPr>
                  <a:xfrm>
                    <a:off x="4575210" y="3609028"/>
                    <a:ext cx="412292" cy="4001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000" dirty="0"/>
                      <a:t>r1</a:t>
                    </a:r>
                  </a:p>
                </p:txBody>
              </p:sp>
              <p:sp>
                <p:nvSpPr>
                  <p:cNvPr id="67" name="TextBox 66">
                    <a:extLst>
                      <a:ext uri="{FF2B5EF4-FFF2-40B4-BE49-F238E27FC236}">
                        <a16:creationId xmlns:a16="http://schemas.microsoft.com/office/drawing/2014/main" id="{81F137A0-F7B8-3544-B5B3-1475D6BCEAFC}"/>
                      </a:ext>
                    </a:extLst>
                  </p:cNvPr>
                  <p:cNvSpPr txBox="1"/>
                  <p:nvPr/>
                </p:nvSpPr>
                <p:spPr>
                  <a:xfrm>
                    <a:off x="9992853" y="3532636"/>
                    <a:ext cx="607859" cy="4001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00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rPr>
                      <a:t>0x4</a:t>
                    </a:r>
                  </a:p>
                </p:txBody>
              </p:sp>
              <p:sp>
                <p:nvSpPr>
                  <p:cNvPr id="68" name="TextBox 67">
                    <a:extLst>
                      <a:ext uri="{FF2B5EF4-FFF2-40B4-BE49-F238E27FC236}">
                        <a16:creationId xmlns:a16="http://schemas.microsoft.com/office/drawing/2014/main" id="{B7734C0F-3D3E-F043-B86B-E63F86CED18F}"/>
                      </a:ext>
                    </a:extLst>
                  </p:cNvPr>
                  <p:cNvSpPr txBox="1"/>
                  <p:nvPr/>
                </p:nvSpPr>
                <p:spPr>
                  <a:xfrm>
                    <a:off x="5122569" y="3335112"/>
                    <a:ext cx="1456529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r"/>
                    <a:r>
                      <a:rPr lang="en-US" sz="1600" dirty="0"/>
                      <a:t>invert the bits</a:t>
                    </a:r>
                  </a:p>
                </p:txBody>
              </p:sp>
              <p:cxnSp>
                <p:nvCxnSpPr>
                  <p:cNvPr id="69" name="Straight Arrow Connector 68">
                    <a:extLst>
                      <a:ext uri="{FF2B5EF4-FFF2-40B4-BE49-F238E27FC236}">
                        <a16:creationId xmlns:a16="http://schemas.microsoft.com/office/drawing/2014/main" id="{C3445386-39DB-3C41-A4D0-FBAACA52EBA2}"/>
                      </a:ext>
                    </a:extLst>
                  </p:cNvPr>
                  <p:cNvCxnSpPr>
                    <a:cxnSpLocks/>
                    <a:endCxn id="65" idx="3"/>
                  </p:cNvCxnSpPr>
                  <p:nvPr/>
                </p:nvCxnSpPr>
                <p:spPr bwMode="auto">
                  <a:xfrm flipH="1">
                    <a:off x="6712235" y="3832167"/>
                    <a:ext cx="531007" cy="0"/>
                  </a:xfrm>
                  <a:prstGeom prst="straightConnector1">
                    <a:avLst/>
                  </a:prstGeom>
                  <a:noFill/>
                  <a:ln w="63500" cap="flat" cmpd="sng" algn="ctr">
                    <a:solidFill>
                      <a:srgbClr val="FF0000"/>
                    </a:solidFill>
                    <a:prstDash val="solid"/>
                    <a:round/>
                    <a:headEnd type="none" w="med" len="med"/>
                    <a:tailEnd type="triangle"/>
                  </a:ln>
                  <a:effectLst/>
                </p:spPr>
              </p:cxnSp>
            </p:grpSp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1E403EE0-5DC1-4D4C-9169-0E3C66EDFF41}"/>
                    </a:ext>
                  </a:extLst>
                </p:cNvPr>
                <p:cNvSpPr txBox="1"/>
                <p:nvPr/>
              </p:nvSpPr>
              <p:spPr>
                <a:xfrm>
                  <a:off x="8502103" y="4315689"/>
                  <a:ext cx="2057723" cy="400110"/>
                </a:xfrm>
                <a:prstGeom prst="rect">
                  <a:avLst/>
                </a:prstGeom>
                <a:solidFill>
                  <a:srgbClr val="00B0F0"/>
                </a:solidFill>
                <a:ln>
                  <a:solidFill>
                    <a:schemeClr val="accent6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b="1" dirty="0">
                      <a:solidFill>
                        <a:schemeClr val="bg1"/>
                      </a:solidFill>
                      <a:latin typeface="Consolas" panose="020B0609020204030204" pitchFamily="49" charset="0"/>
                      <a:cs typeface="Consolas" panose="020B0609020204030204" pitchFamily="49" charset="0"/>
                    </a:rPr>
                    <a:t>0x00000004</a:t>
                  </a:r>
                </a:p>
              </p:txBody>
            </p:sp>
          </p:grpSp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073E8485-F1E8-7149-A2C7-21E407F3306B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10442215" y="4509892"/>
                <a:ext cx="559482" cy="6231"/>
              </a:xfrm>
              <a:prstGeom prst="straightConnector1">
                <a:avLst/>
              </a:prstGeom>
              <a:noFill/>
              <a:ln w="635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</p:grp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FBB1D5FA-DDF4-4248-ADF2-17DF666EC640}"/>
                </a:ext>
              </a:extLst>
            </p:cNvPr>
            <p:cNvSpPr txBox="1"/>
            <p:nvPr/>
          </p:nvSpPr>
          <p:spPr>
            <a:xfrm>
              <a:off x="8205097" y="5048922"/>
              <a:ext cx="293550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600" dirty="0"/>
                <a:t>copy into 32 bits zero extend</a:t>
              </a:r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B2A88890-0F1F-364B-8A26-2B2A5232205A}"/>
              </a:ext>
            </a:extLst>
          </p:cNvPr>
          <p:cNvGrpSpPr/>
          <p:nvPr/>
        </p:nvGrpSpPr>
        <p:grpSpPr>
          <a:xfrm>
            <a:off x="5567004" y="5491510"/>
            <a:ext cx="5286037" cy="445110"/>
            <a:chOff x="6568756" y="2618678"/>
            <a:chExt cx="5286037" cy="445110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E665343B-0DCA-E847-8C11-41CBC21DFF1E}"/>
                </a:ext>
              </a:extLst>
            </p:cNvPr>
            <p:cNvSpPr txBox="1"/>
            <p:nvPr/>
          </p:nvSpPr>
          <p:spPr>
            <a:xfrm>
              <a:off x="9193760" y="2663678"/>
              <a:ext cx="2160720" cy="400110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0xaaaaaaaa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48B8E502-3927-2C4D-AD6A-0F734C86135C}"/>
                </a:ext>
              </a:extLst>
            </p:cNvPr>
            <p:cNvSpPr txBox="1"/>
            <p:nvPr/>
          </p:nvSpPr>
          <p:spPr>
            <a:xfrm>
              <a:off x="6981048" y="2678908"/>
              <a:ext cx="1654453" cy="369332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0x55555555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74AB7BD4-CE7D-AF46-A880-52F03575EB04}"/>
                </a:ext>
              </a:extLst>
            </p:cNvPr>
            <p:cNvSpPr txBox="1"/>
            <p:nvPr/>
          </p:nvSpPr>
          <p:spPr>
            <a:xfrm>
              <a:off x="11387999" y="2618678"/>
              <a:ext cx="46679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r5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588029B5-6BB8-9349-9CEE-8D4C39E6A295}"/>
                </a:ext>
              </a:extLst>
            </p:cNvPr>
            <p:cNvSpPr txBox="1"/>
            <p:nvPr/>
          </p:nvSpPr>
          <p:spPr>
            <a:xfrm>
              <a:off x="6568756" y="2663678"/>
              <a:ext cx="41229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r1</a:t>
              </a:r>
            </a:p>
          </p:txBody>
        </p: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38D1A453-C405-DD4D-ABDB-F653B3336919}"/>
                </a:ext>
              </a:extLst>
            </p:cNvPr>
            <p:cNvCxnSpPr>
              <a:cxnSpLocks/>
              <a:stCxn id="72" idx="1"/>
            </p:cNvCxnSpPr>
            <p:nvPr/>
          </p:nvCxnSpPr>
          <p:spPr bwMode="auto">
            <a:xfrm flipH="1">
              <a:off x="8633470" y="2863733"/>
              <a:ext cx="560290" cy="0"/>
            </a:xfrm>
            <a:prstGeom prst="straightConnector1">
              <a:avLst/>
            </a:prstGeom>
            <a:noFill/>
            <a:ln w="635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C70D2830-5211-8644-969C-E94C225B4B9F}"/>
              </a:ext>
            </a:extLst>
          </p:cNvPr>
          <p:cNvSpPr txBox="1"/>
          <p:nvPr/>
        </p:nvSpPr>
        <p:spPr>
          <a:xfrm>
            <a:off x="3261099" y="572258"/>
            <a:ext cx="668773" cy="4001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0"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rot4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E5A8CD77-F3F8-1C40-9DD0-436A74294A75}"/>
              </a:ext>
            </a:extLst>
          </p:cNvPr>
          <p:cNvSpPr txBox="1"/>
          <p:nvPr/>
        </p:nvSpPr>
        <p:spPr>
          <a:xfrm>
            <a:off x="3933199" y="572258"/>
            <a:ext cx="853119" cy="4001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0"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imm8</a:t>
            </a: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A396F3F6-F766-E042-91B2-074DF57D5ACD}"/>
              </a:ext>
            </a:extLst>
          </p:cNvPr>
          <p:cNvGrpSpPr/>
          <p:nvPr/>
        </p:nvGrpSpPr>
        <p:grpSpPr>
          <a:xfrm>
            <a:off x="8943556" y="1843986"/>
            <a:ext cx="2883478" cy="1210588"/>
            <a:chOff x="494002" y="4228018"/>
            <a:chExt cx="2883478" cy="1210588"/>
          </a:xfrm>
        </p:grpSpPr>
        <p:sp>
          <p:nvSpPr>
            <p:cNvPr id="79" name="~ 1100…">
              <a:extLst>
                <a:ext uri="{FF2B5EF4-FFF2-40B4-BE49-F238E27FC236}">
                  <a16:creationId xmlns:a16="http://schemas.microsoft.com/office/drawing/2014/main" id="{1E30A9AA-11B8-EC43-AFC2-845AC237E361}"/>
                </a:ext>
              </a:extLst>
            </p:cNvPr>
            <p:cNvSpPr txBox="1"/>
            <p:nvPr/>
          </p:nvSpPr>
          <p:spPr>
            <a:xfrm>
              <a:off x="494002" y="4228018"/>
              <a:ext cx="1371598" cy="1210588"/>
            </a:xfrm>
            <a:prstGeom prst="rect">
              <a:avLst/>
            </a:prstGeom>
            <a:ln w="63500">
              <a:solidFill>
                <a:schemeClr val="accent1"/>
              </a:solidFill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anchor="ctr">
              <a:spAutoFit/>
            </a:bodyPr>
            <a:lstStyle/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dirty="0">
                  <a:solidFill>
                    <a:srgbClr val="FF0000"/>
                  </a:solidFill>
                </a:rPr>
                <a:t>~</a:t>
              </a:r>
              <a:r>
                <a:rPr sz="2400" dirty="0"/>
                <a:t> </a:t>
              </a:r>
              <a:r>
                <a:rPr sz="2400" dirty="0">
                  <a:solidFill>
                    <a:srgbClr val="F37440"/>
                  </a:solidFill>
                </a:rPr>
                <a:t>1</a:t>
              </a:r>
              <a:r>
                <a:rPr sz="2400" dirty="0">
                  <a:solidFill>
                    <a:schemeClr val="accent1"/>
                  </a:solidFill>
                </a:rPr>
                <a:t>1</a:t>
              </a:r>
              <a:r>
                <a:rPr sz="2400" dirty="0">
                  <a:solidFill>
                    <a:srgbClr val="00B050"/>
                  </a:solidFill>
                </a:rPr>
                <a:t>0</a:t>
              </a:r>
              <a:r>
                <a:rPr sz="2400" dirty="0">
                  <a:solidFill>
                    <a:srgbClr val="FF0000"/>
                  </a:solidFill>
                </a:rPr>
                <a:t>0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dirty="0"/>
                <a:t>  </a:t>
              </a:r>
              <a:r>
                <a:rPr sz="2400" dirty="0">
                  <a:solidFill>
                    <a:srgbClr val="F37440"/>
                  </a:solidFill>
                </a:rPr>
                <a:t>-</a:t>
              </a:r>
              <a:r>
                <a:rPr sz="2400" dirty="0">
                  <a:solidFill>
                    <a:schemeClr val="accent1"/>
                  </a:solidFill>
                </a:rPr>
                <a:t>-</a:t>
              </a:r>
              <a:r>
                <a:rPr sz="2400" dirty="0">
                  <a:solidFill>
                    <a:srgbClr val="00B050"/>
                  </a:solidFill>
                </a:rPr>
                <a:t>-</a:t>
              </a:r>
              <a:r>
                <a:rPr sz="2400" dirty="0">
                  <a:solidFill>
                    <a:srgbClr val="FF0000"/>
                  </a:solidFill>
                </a:rPr>
                <a:t>-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dirty="0"/>
                <a:t>  </a:t>
              </a:r>
              <a:r>
                <a:rPr sz="2400" dirty="0">
                  <a:solidFill>
                    <a:srgbClr val="F37440"/>
                  </a:solidFill>
                </a:rPr>
                <a:t>0</a:t>
              </a:r>
              <a:r>
                <a:rPr sz="2400" dirty="0">
                  <a:solidFill>
                    <a:schemeClr val="accent1"/>
                  </a:solidFill>
                </a:rPr>
                <a:t>0</a:t>
              </a:r>
              <a:r>
                <a:rPr sz="2400" dirty="0">
                  <a:solidFill>
                    <a:srgbClr val="00B050"/>
                  </a:solidFill>
                </a:rPr>
                <a:t>1</a:t>
              </a:r>
              <a:r>
                <a:rPr sz="2400" dirty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A8F0D1B4-114B-1E44-899C-28131D8789C2}"/>
                </a:ext>
              </a:extLst>
            </p:cNvPr>
            <p:cNvSpPr txBox="1"/>
            <p:nvPr/>
          </p:nvSpPr>
          <p:spPr>
            <a:xfrm>
              <a:off x="1910412" y="4648645"/>
              <a:ext cx="14670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Bitwise NOT</a:t>
              </a:r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0CDA2F1A-3ABE-5047-8105-2E281B08C64D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D754C03-A9A1-8247-B178-886AB886D74B}"/>
              </a:ext>
            </a:extLst>
          </p:cNvPr>
          <p:cNvGrpSpPr/>
          <p:nvPr/>
        </p:nvGrpSpPr>
        <p:grpSpPr>
          <a:xfrm>
            <a:off x="1347022" y="2010308"/>
            <a:ext cx="6674069" cy="877945"/>
            <a:chOff x="550070" y="2086444"/>
            <a:chExt cx="6674069" cy="877945"/>
          </a:xfrm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2E9B6E8E-CC66-4344-BC97-B973B085EAA4}"/>
                </a:ext>
              </a:extLst>
            </p:cNvPr>
            <p:cNvSpPr/>
            <p:nvPr/>
          </p:nvSpPr>
          <p:spPr>
            <a:xfrm>
              <a:off x="550070" y="2086444"/>
              <a:ext cx="6674069" cy="87794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103D84B4-4076-A647-BED2-B97DF785D440}"/>
                </a:ext>
              </a:extLst>
            </p:cNvPr>
            <p:cNvSpPr txBox="1"/>
            <p:nvPr/>
          </p:nvSpPr>
          <p:spPr>
            <a:xfrm>
              <a:off x="752496" y="2103338"/>
              <a:ext cx="647164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err="1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mvn</a:t>
              </a:r>
              <a:r>
                <a:rPr lang="en-US" sz="24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24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Rd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 sz="24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constant 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24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// Rd = constant</a:t>
              </a:r>
              <a:endParaRPr lang="en-US" sz="24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400" dirty="0" err="1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mvn</a:t>
              </a:r>
              <a:r>
                <a:rPr lang="en-US" sz="24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24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Rd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,  </a:t>
              </a:r>
              <a:r>
                <a:rPr lang="en-US" sz="24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Rm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        </a:t>
              </a:r>
              <a:r>
                <a:rPr lang="en-US" sz="24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// Rd = Rm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7E8B168A-6DD2-C8C7-9E99-209B035E813D}"/>
              </a:ext>
            </a:extLst>
          </p:cNvPr>
          <p:cNvGrpSpPr/>
          <p:nvPr/>
        </p:nvGrpSpPr>
        <p:grpSpPr>
          <a:xfrm>
            <a:off x="5564973" y="6250702"/>
            <a:ext cx="3456613" cy="411121"/>
            <a:chOff x="6568756" y="2652667"/>
            <a:chExt cx="3456613" cy="411121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CE6A54D9-EFC1-73F1-8925-CFBF2E29A336}"/>
                </a:ext>
              </a:extLst>
            </p:cNvPr>
            <p:cNvSpPr txBox="1"/>
            <p:nvPr/>
          </p:nvSpPr>
          <p:spPr>
            <a:xfrm>
              <a:off x="9047793" y="2652667"/>
              <a:ext cx="977576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466A9C48-B5F6-FF90-5FBC-E87D897B9401}"/>
                </a:ext>
              </a:extLst>
            </p:cNvPr>
            <p:cNvSpPr txBox="1"/>
            <p:nvPr/>
          </p:nvSpPr>
          <p:spPr>
            <a:xfrm>
              <a:off x="6981048" y="2678908"/>
              <a:ext cx="1654453" cy="369332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0x11111111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EA25FA10-6820-30B5-DDE4-85C785CDF096}"/>
                </a:ext>
              </a:extLst>
            </p:cNvPr>
            <p:cNvSpPr txBox="1"/>
            <p:nvPr/>
          </p:nvSpPr>
          <p:spPr>
            <a:xfrm>
              <a:off x="6568756" y="2663678"/>
              <a:ext cx="41229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r1</a:t>
              </a:r>
            </a:p>
          </p:txBody>
        </p: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30D60F41-170F-935C-B051-B32B8F6EC55E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8635501" y="2822375"/>
              <a:ext cx="560290" cy="10263"/>
            </a:xfrm>
            <a:prstGeom prst="straightConnector1">
              <a:avLst/>
            </a:prstGeom>
            <a:noFill/>
            <a:ln w="635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353156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 animBg="1"/>
      <p:bldP spid="3" grpId="0" uiExpand="1" build="p"/>
      <p:bldP spid="54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1912945-4DA8-2241-9983-3B4C73F4FDD9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099127" y="3024637"/>
            <a:ext cx="8377382" cy="3537528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dirty="0"/>
              <a:t>Boolean operators </a:t>
            </a:r>
            <a:r>
              <a:rPr lang="en-US" b="1" dirty="0">
                <a:solidFill>
                  <a:srgbClr val="0070C0"/>
                </a:solidFill>
              </a:rPr>
              <a:t>act on the entire value not the individual bits</a:t>
            </a:r>
          </a:p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</a:rPr>
              <a:t>&amp; versus &amp;&amp;</a:t>
            </a:r>
          </a:p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b="1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0x10 &amp;   0x01 = 0x00 (bitwise)</a:t>
            </a:r>
          </a:p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0x10 &amp;&amp;  0x01 = 0x01 (Boolean)</a:t>
            </a:r>
          </a:p>
          <a:p>
            <a:pPr marL="0" indent="0">
              <a:buNone/>
            </a:pPr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 versus ~</a:t>
            </a:r>
          </a:p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b="1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~0x01 = 0xfffffffe (bitwise)</a:t>
            </a:r>
          </a:p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!0x01 = 0x0 (</a:t>
            </a:r>
            <a:r>
              <a:rPr lang="en-US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Booelan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153683-553A-A54D-8D06-10ED28E0F0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Bitwise versus C Boolean Operators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80ECF5A-EFE8-4D4E-8238-18330D2A1D88}"/>
              </a:ext>
            </a:extLst>
          </p:cNvPr>
          <p:cNvGraphicFramePr>
            <a:graphicFrameLocks noGrp="1"/>
          </p:cNvGraphicFramePr>
          <p:nvPr/>
        </p:nvGraphicFramePr>
        <p:xfrm>
          <a:off x="1099127" y="1251619"/>
          <a:ext cx="8377382" cy="1316499"/>
        </p:xfrm>
        <a:graphic>
          <a:graphicData uri="http://schemas.openxmlformats.org/drawingml/2006/table">
            <a:tbl>
              <a:tblPr firstRow="1" firstCol="1" lastRow="1" lastCol="1" bandRow="1" bandCol="1"/>
              <a:tblGrid>
                <a:gridCol w="22813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749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203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00698">
                  <a:extLst>
                    <a:ext uri="{9D8B030D-6E8A-4147-A177-3AD203B41FA5}">
                      <a16:colId xmlns:a16="http://schemas.microsoft.com/office/drawing/2014/main" val="2674773951"/>
                    </a:ext>
                  </a:extLst>
                </a:gridCol>
              </a:tblGrid>
              <a:tr h="26527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Arial"/>
                          <a:cs typeface="Calibri"/>
                        </a:rPr>
                        <a:t>Meaning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8759" marB="875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Operator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8759" marB="875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Operator 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8759" marB="875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Meaning 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+mn-lt"/>
                        <a:ea typeface="Arial"/>
                        <a:cs typeface="Times New Roman"/>
                      </a:endParaRPr>
                    </a:p>
                  </a:txBody>
                  <a:tcPr marL="71950" marR="71950" marT="8759" marB="875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40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Times New Roman"/>
                          <a:cs typeface="Courier New" panose="02070309020205020404" pitchFamily="49" charset="0"/>
                        </a:rPr>
                        <a:t>Boolean AND</a:t>
                      </a:r>
                      <a:endParaRPr lang="en-US" sz="1800" b="1" i="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Arial"/>
                        <a:cs typeface="Courier New" panose="02070309020205020404" pitchFamily="49" charset="0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Times New Roman"/>
                          <a:cs typeface="Courier New" panose="02070309020205020404" pitchFamily="49" charset="0"/>
                        </a:rPr>
                        <a:t>a &amp;&amp; b</a:t>
                      </a:r>
                      <a:endParaRPr lang="en-US" sz="1800" b="1" i="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Arial"/>
                        <a:cs typeface="Courier New" panose="02070309020205020404" pitchFamily="49" charset="0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Times New Roman"/>
                          <a:cs typeface="Courier New" panose="02070309020205020404" pitchFamily="49" charset="0"/>
                        </a:rPr>
                        <a:t>a &amp; b</a:t>
                      </a:r>
                      <a:endParaRPr lang="en-US" sz="1800" b="1" i="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Arial"/>
                        <a:cs typeface="Courier New" panose="02070309020205020404" pitchFamily="49" charset="0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Arial"/>
                          <a:cs typeface="Courier New" panose="02070309020205020404" pitchFamily="49" charset="0"/>
                        </a:rPr>
                        <a:t>Bitwise AND</a:t>
                      </a: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40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Times New Roman"/>
                          <a:cs typeface="Courier New" panose="02070309020205020404" pitchFamily="49" charset="0"/>
                        </a:rPr>
                        <a:t>Boolean OR</a:t>
                      </a:r>
                      <a:endParaRPr lang="en-US" sz="1800" b="1" i="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Arial"/>
                        <a:cs typeface="Courier New" panose="02070309020205020404" pitchFamily="49" charset="0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Times New Roman"/>
                          <a:cs typeface="Courier New" panose="02070309020205020404" pitchFamily="49" charset="0"/>
                        </a:rPr>
                        <a:t>a || b</a:t>
                      </a:r>
                      <a:endParaRPr lang="en-US" sz="1800" b="1" i="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Arial"/>
                        <a:cs typeface="Courier New" panose="02070309020205020404" pitchFamily="49" charset="0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Times New Roman"/>
                          <a:cs typeface="Courier New" panose="02070309020205020404" pitchFamily="49" charset="0"/>
                        </a:rPr>
                        <a:t>a | b</a:t>
                      </a:r>
                      <a:endParaRPr lang="en-US" sz="1800" b="1" i="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Arial"/>
                        <a:cs typeface="Courier New" panose="02070309020205020404" pitchFamily="49" charset="0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Arial"/>
                          <a:cs typeface="Courier New" panose="02070309020205020404" pitchFamily="49" charset="0"/>
                        </a:rPr>
                        <a:t>Bitwise OR</a:t>
                      </a: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40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Times New Roman"/>
                          <a:cs typeface="Courier New" panose="02070309020205020404" pitchFamily="49" charset="0"/>
                        </a:rPr>
                        <a:t>Boolean NOT</a:t>
                      </a:r>
                      <a:endParaRPr lang="en-US" sz="1800" b="1" i="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Arial"/>
                        <a:cs typeface="Courier New" panose="02070309020205020404" pitchFamily="49" charset="0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Times New Roman"/>
                          <a:cs typeface="Courier New" panose="02070309020205020404" pitchFamily="49" charset="0"/>
                        </a:rPr>
                        <a:t>!b</a:t>
                      </a:r>
                      <a:endParaRPr lang="en-US" sz="1800" b="1" i="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Arial"/>
                        <a:cs typeface="Courier New" panose="02070309020205020404" pitchFamily="49" charset="0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Times New Roman"/>
                          <a:cs typeface="Courier New" panose="02070309020205020404" pitchFamily="49" charset="0"/>
                        </a:rPr>
                        <a:t>~b</a:t>
                      </a:r>
                      <a:endParaRPr lang="en-US" sz="1800" b="1" i="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Arial"/>
                        <a:cs typeface="Courier New" panose="02070309020205020404" pitchFamily="49" charset="0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Arial"/>
                          <a:cs typeface="Courier New" panose="02070309020205020404" pitchFamily="49" charset="0"/>
                        </a:rPr>
                        <a:t>Biwise</a:t>
                      </a:r>
                      <a:r>
                        <a:rPr lang="en-US" sz="1800" b="1" i="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Arial"/>
                          <a:cs typeface="Courier New" panose="02070309020205020404" pitchFamily="49" charset="0"/>
                        </a:rPr>
                        <a:t> NOT</a:t>
                      </a: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7534099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D697150-021F-554C-A2A6-5993110CD797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742867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2AA10A-AB1F-B546-9B6B-97FC5E802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537" y="-2628"/>
            <a:ext cx="10515600" cy="603658"/>
          </a:xfrm>
        </p:spPr>
        <p:txBody>
          <a:bodyPr/>
          <a:lstStyle/>
          <a:p>
            <a:r>
              <a:rPr lang="en-US" dirty="0"/>
              <a:t>Bitwise Instructions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004166-69B8-C54C-89AD-C39CD6155C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9145" y="2091189"/>
            <a:ext cx="11313710" cy="1518285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20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&lt;op&gt;</a:t>
            </a:r>
            <a:r>
              <a:rPr lang="en-US" sz="2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Rd,  </a:t>
            </a:r>
            <a:r>
              <a:rPr lang="en-US" sz="2000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Rn, </a:t>
            </a:r>
            <a:r>
              <a:rPr lang="en-US" sz="2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constant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2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Rd = Rn &lt;op&gt; constant</a:t>
            </a:r>
          </a:p>
          <a:p>
            <a:pPr marL="0" indent="0">
              <a:buNone/>
            </a:pPr>
            <a:r>
              <a:rPr lang="en-US" sz="20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&lt;op&gt;</a:t>
            </a:r>
            <a:r>
              <a:rPr lang="en-US" sz="2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Rd, </a:t>
            </a:r>
            <a:r>
              <a:rPr lang="en-US" sz="2000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constant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sz="2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Rd = Rd &lt;op&gt; constant</a:t>
            </a:r>
          </a:p>
          <a:p>
            <a:pPr marL="0" indent="0">
              <a:buNone/>
            </a:pPr>
            <a:r>
              <a:rPr lang="en-US" sz="20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&lt;op&gt;</a:t>
            </a:r>
            <a:r>
              <a:rPr lang="en-US" sz="2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Rd,  </a:t>
            </a:r>
            <a:r>
              <a:rPr lang="en-US" sz="2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Rn</a:t>
            </a:r>
            <a:r>
              <a:rPr lang="en-US" sz="2000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 Rm        </a:t>
            </a:r>
            <a:r>
              <a:rPr lang="en-US" sz="2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Rd = Rn &lt;op&gt; Rm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55CEAD13-71C7-AA41-9B17-0E5E3E063C52}"/>
              </a:ext>
            </a:extLst>
          </p:cNvPr>
          <p:cNvGrpSpPr/>
          <p:nvPr/>
        </p:nvGrpSpPr>
        <p:grpSpPr>
          <a:xfrm>
            <a:off x="464451" y="536088"/>
            <a:ext cx="5582408" cy="1343783"/>
            <a:chOff x="209950" y="457200"/>
            <a:chExt cx="5582408" cy="1343783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5371D108-E0AA-0848-860F-3E75D9FA65DD}"/>
                </a:ext>
              </a:extLst>
            </p:cNvPr>
            <p:cNvSpPr/>
            <p:nvPr/>
          </p:nvSpPr>
          <p:spPr>
            <a:xfrm>
              <a:off x="209950" y="457200"/>
              <a:ext cx="5582408" cy="134378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4FD77C54-05A5-744F-B9E9-544A67D5507B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232984" y="931054"/>
              <a:ext cx="1" cy="441121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FD21C892-7937-924F-9559-BD68A83B95F7}"/>
                </a:ext>
              </a:extLst>
            </p:cNvPr>
            <p:cNvSpPr txBox="1"/>
            <p:nvPr/>
          </p:nvSpPr>
          <p:spPr>
            <a:xfrm>
              <a:off x="3538876" y="1300444"/>
              <a:ext cx="2210862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Operand 2 constant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B30B3D10-8B0D-8C41-A468-927BBDA30790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943482" y="982801"/>
              <a:ext cx="1" cy="372879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288FF6F6-4164-9A49-938D-A39E1A29C46C}"/>
                </a:ext>
              </a:extLst>
            </p:cNvPr>
            <p:cNvSpPr txBox="1"/>
            <p:nvPr/>
          </p:nvSpPr>
          <p:spPr>
            <a:xfrm>
              <a:off x="863352" y="1300444"/>
              <a:ext cx="1298885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destination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BDE5BF2C-2629-C744-8B0D-78CF7823E491}"/>
                </a:ext>
              </a:extLst>
            </p:cNvPr>
            <p:cNvSpPr txBox="1"/>
            <p:nvPr/>
          </p:nvSpPr>
          <p:spPr>
            <a:xfrm>
              <a:off x="397336" y="572258"/>
              <a:ext cx="1282198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&lt;op&gt;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BBB1A992-B4E5-E342-BDA8-AE16EC2AE411}"/>
                </a:ext>
              </a:extLst>
            </p:cNvPr>
            <p:cNvSpPr txBox="1"/>
            <p:nvPr/>
          </p:nvSpPr>
          <p:spPr>
            <a:xfrm>
              <a:off x="1679533" y="576753"/>
              <a:ext cx="836233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Rd</a:t>
              </a:r>
            </a:p>
          </p:txBody>
        </p: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68C29FCD-938B-0642-8FE2-EA468EC551AE}"/>
              </a:ext>
            </a:extLst>
          </p:cNvPr>
          <p:cNvSpPr txBox="1"/>
          <p:nvPr/>
        </p:nvSpPr>
        <p:spPr>
          <a:xfrm>
            <a:off x="3599335" y="657338"/>
            <a:ext cx="668773" cy="4001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0"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rot4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AF681031-AD30-C54D-AB8A-D78530964807}"/>
              </a:ext>
            </a:extLst>
          </p:cNvPr>
          <p:cNvSpPr txBox="1"/>
          <p:nvPr/>
        </p:nvSpPr>
        <p:spPr>
          <a:xfrm>
            <a:off x="4263729" y="658478"/>
            <a:ext cx="853119" cy="4001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0"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imm8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DC38710-D173-7840-8FBC-EDD4F1537E3C}"/>
              </a:ext>
            </a:extLst>
          </p:cNvPr>
          <p:cNvSpPr txBox="1"/>
          <p:nvPr/>
        </p:nvSpPr>
        <p:spPr>
          <a:xfrm>
            <a:off x="2770267" y="657365"/>
            <a:ext cx="838325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tx2"/>
                </a:solidFill>
              </a:rPr>
              <a:t>Rn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F26798A9-E40D-DF4F-AEB5-3FE580F41AF2}"/>
              </a:ext>
            </a:extLst>
          </p:cNvPr>
          <p:cNvCxnSpPr>
            <a:cxnSpLocks/>
          </p:cNvCxnSpPr>
          <p:nvPr/>
        </p:nvCxnSpPr>
        <p:spPr bwMode="auto">
          <a:xfrm flipV="1">
            <a:off x="3183055" y="1017055"/>
            <a:ext cx="1" cy="372879"/>
          </a:xfrm>
          <a:prstGeom prst="straightConnector1">
            <a:avLst/>
          </a:prstGeom>
          <a:noFill/>
          <a:ln w="635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8ED82A35-85C8-DA4D-A85A-A8032624032B}"/>
              </a:ext>
            </a:extLst>
          </p:cNvPr>
          <p:cNvSpPr txBox="1"/>
          <p:nvPr/>
        </p:nvSpPr>
        <p:spPr>
          <a:xfrm>
            <a:off x="2491784" y="1384683"/>
            <a:ext cx="1251233" cy="369332"/>
          </a:xfrm>
          <a:prstGeom prst="rect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operand 1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0FE2860-2B2E-1C4F-8DFB-94A06BBE31DB}"/>
              </a:ext>
            </a:extLst>
          </p:cNvPr>
          <p:cNvGrpSpPr/>
          <p:nvPr/>
        </p:nvGrpSpPr>
        <p:grpSpPr>
          <a:xfrm>
            <a:off x="6773349" y="536088"/>
            <a:ext cx="5017598" cy="1343783"/>
            <a:chOff x="6773349" y="536088"/>
            <a:chExt cx="5017598" cy="1343783"/>
          </a:xfrm>
        </p:grpSpPr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587E1456-CE19-8E44-ACF0-B63B5158D0D6}"/>
                </a:ext>
              </a:extLst>
            </p:cNvPr>
            <p:cNvGrpSpPr/>
            <p:nvPr/>
          </p:nvGrpSpPr>
          <p:grpSpPr>
            <a:xfrm>
              <a:off x="6773349" y="536088"/>
              <a:ext cx="5017598" cy="1343783"/>
              <a:chOff x="209950" y="457200"/>
              <a:chExt cx="5017598" cy="1343783"/>
            </a:xfrm>
          </p:grpSpPr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CD915F3D-A940-384A-A89D-829A31AC5808}"/>
                  </a:ext>
                </a:extLst>
              </p:cNvPr>
              <p:cNvSpPr/>
              <p:nvPr/>
            </p:nvSpPr>
            <p:spPr>
              <a:xfrm>
                <a:off x="209950" y="457200"/>
                <a:ext cx="5017598" cy="1343783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5" name="Straight Arrow Connector 64">
                <a:extLst>
                  <a:ext uri="{FF2B5EF4-FFF2-40B4-BE49-F238E27FC236}">
                    <a16:creationId xmlns:a16="http://schemas.microsoft.com/office/drawing/2014/main" id="{5B1537C3-4AD2-DB4B-B388-5BB863A507F9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3818087" y="935537"/>
                <a:ext cx="1" cy="441121"/>
              </a:xfrm>
              <a:prstGeom prst="straightConnector1">
                <a:avLst/>
              </a:prstGeom>
              <a:noFill/>
              <a:ln w="6350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7F961CBE-8960-5B44-ACB5-9462B10CC03B}"/>
                  </a:ext>
                </a:extLst>
              </p:cNvPr>
              <p:cNvSpPr txBox="1"/>
              <p:nvPr/>
            </p:nvSpPr>
            <p:spPr>
              <a:xfrm>
                <a:off x="3639858" y="1300600"/>
                <a:ext cx="1274708" cy="36933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</a:rPr>
                  <a:t>Operand 2</a:t>
                </a:r>
              </a:p>
            </p:txBody>
          </p:sp>
          <p:cxnSp>
            <p:nvCxnSpPr>
              <p:cNvPr id="67" name="Straight Arrow Connector 66">
                <a:extLst>
                  <a:ext uri="{FF2B5EF4-FFF2-40B4-BE49-F238E27FC236}">
                    <a16:creationId xmlns:a16="http://schemas.microsoft.com/office/drawing/2014/main" id="{657EA164-2CEB-B847-B347-7CE556623136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1943482" y="982801"/>
                <a:ext cx="1" cy="372879"/>
              </a:xfrm>
              <a:prstGeom prst="straightConnector1">
                <a:avLst/>
              </a:prstGeom>
              <a:noFill/>
              <a:ln w="6350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F0C85C6A-7348-3B4F-BCCE-3CBC799DDF3B}"/>
                  </a:ext>
                </a:extLst>
              </p:cNvPr>
              <p:cNvSpPr txBox="1"/>
              <p:nvPr/>
            </p:nvSpPr>
            <p:spPr>
              <a:xfrm>
                <a:off x="896131" y="1304928"/>
                <a:ext cx="1332001" cy="36933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</a:rPr>
                  <a:t>destination</a:t>
                </a:r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A281571F-F8F0-6E47-A4C7-F02C9176B2C1}"/>
                  </a:ext>
                </a:extLst>
              </p:cNvPr>
              <p:cNvSpPr txBox="1"/>
              <p:nvPr/>
            </p:nvSpPr>
            <p:spPr>
              <a:xfrm>
                <a:off x="397336" y="572258"/>
                <a:ext cx="1282198" cy="400110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tx2"/>
                    </a:solidFill>
                  </a:rPr>
                  <a:t>&lt;op&gt;</a:t>
                </a:r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771EE205-B4DF-974F-9A33-AC5140B67A7F}"/>
                  </a:ext>
                </a:extLst>
              </p:cNvPr>
              <p:cNvSpPr txBox="1"/>
              <p:nvPr/>
            </p:nvSpPr>
            <p:spPr>
              <a:xfrm>
                <a:off x="1679533" y="576753"/>
                <a:ext cx="836233" cy="400110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tx2"/>
                    </a:solidFill>
                  </a:rPr>
                  <a:t>Rd</a:t>
                </a:r>
              </a:p>
            </p:txBody>
          </p:sp>
        </p:grp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405E515E-D899-B54A-8D61-4735C4F44E08}"/>
                </a:ext>
              </a:extLst>
            </p:cNvPr>
            <p:cNvSpPr txBox="1"/>
            <p:nvPr/>
          </p:nvSpPr>
          <p:spPr>
            <a:xfrm>
              <a:off x="9079165" y="657365"/>
              <a:ext cx="838325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Rn</a:t>
              </a:r>
            </a:p>
          </p:txBody>
        </p: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15FE4A25-6005-DA48-A8D5-9E29D5B21A5A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9502573" y="1042895"/>
              <a:ext cx="1" cy="372879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BE305E5F-DCFF-5B4A-A468-FA0B8D0F85E9}"/>
                </a:ext>
              </a:extLst>
            </p:cNvPr>
            <p:cNvSpPr txBox="1"/>
            <p:nvPr/>
          </p:nvSpPr>
          <p:spPr>
            <a:xfrm>
              <a:off x="8892252" y="1388758"/>
              <a:ext cx="1251233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operand 1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07C04821-8F93-574E-B53E-475A9DD5091E}"/>
                </a:ext>
              </a:extLst>
            </p:cNvPr>
            <p:cNvSpPr txBox="1"/>
            <p:nvPr/>
          </p:nvSpPr>
          <p:spPr>
            <a:xfrm>
              <a:off x="9921672" y="666425"/>
              <a:ext cx="834347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Rm</a:t>
              </a:r>
            </a:p>
          </p:txBody>
        </p:sp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id="{7A3246FE-7D9B-8545-A186-80C065D41A8F}"/>
              </a:ext>
            </a:extLst>
          </p:cNvPr>
          <p:cNvSpPr txBox="1"/>
          <p:nvPr/>
        </p:nvSpPr>
        <p:spPr>
          <a:xfrm>
            <a:off x="8270246" y="2192824"/>
            <a:ext cx="3420815" cy="646331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Bytes</a:t>
            </a:r>
            <a:r>
              <a:rPr lang="en-US" dirty="0"/>
              <a:t>: 0 &lt;= </a:t>
            </a:r>
            <a:r>
              <a:rPr lang="en-US" dirty="0">
                <a:solidFill>
                  <a:srgbClr val="0070C0"/>
                </a:solidFill>
              </a:rPr>
              <a:t>imm8</a:t>
            </a:r>
            <a:r>
              <a:rPr lang="en-US" dirty="0"/>
              <a:t> </a:t>
            </a:r>
            <a:r>
              <a:rPr lang="en-US" dirty="0">
                <a:solidFill>
                  <a:schemeClr val="tx2"/>
                </a:solidFill>
              </a:rPr>
              <a:t>&lt;= 255  + values from "rotating" rot 4 bits</a:t>
            </a:r>
          </a:p>
        </p:txBody>
      </p:sp>
      <p:graphicFrame>
        <p:nvGraphicFramePr>
          <p:cNvPr id="32" name="Table 31">
            <a:extLst>
              <a:ext uri="{FF2B5EF4-FFF2-40B4-BE49-F238E27FC236}">
                <a16:creationId xmlns:a16="http://schemas.microsoft.com/office/drawing/2014/main" id="{90F4B079-DBE0-EB41-99A2-832495C34E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0669444"/>
              </p:ext>
            </p:extLst>
          </p:nvPr>
        </p:nvGraphicFramePr>
        <p:xfrm>
          <a:off x="311217" y="3928100"/>
          <a:ext cx="11479730" cy="2091310"/>
        </p:xfrm>
        <a:graphic>
          <a:graphicData uri="http://schemas.openxmlformats.org/drawingml/2006/table">
            <a:tbl>
              <a:tblPr firstRow="1" firstCol="1" lastRow="1" lastCol="1" bandRow="1" bandCol="1"/>
              <a:tblGrid>
                <a:gridCol w="58152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55469">
                  <a:extLst>
                    <a:ext uri="{9D8B030D-6E8A-4147-A177-3AD203B41FA5}">
                      <a16:colId xmlns:a16="http://schemas.microsoft.com/office/drawing/2014/main" val="1138042311"/>
                    </a:ext>
                  </a:extLst>
                </a:gridCol>
                <a:gridCol w="23774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315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1706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800" b="1" i="1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Times New Roman"/>
                          <a:cs typeface="Calibri"/>
                        </a:rPr>
                        <a:t>Bitwise &lt;op&gt; description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+mn-lt"/>
                        <a:ea typeface="Arial"/>
                      </a:endParaRPr>
                    </a:p>
                  </a:txBody>
                  <a:tcPr marL="73025" marR="73025" marT="8890" marB="889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Arial"/>
                        </a:rPr>
                        <a:t>C Syntax</a:t>
                      </a:r>
                    </a:p>
                  </a:txBody>
                  <a:tcPr marL="73025" marR="73025" marT="8890" marB="889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800" b="1" i="1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Times New Roman"/>
                          <a:cs typeface="Calibri"/>
                        </a:rPr>
                        <a:t>Arm &lt;op&gt; Syntax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+mn-lt"/>
                        <a:ea typeface="Arial"/>
                      </a:endParaRPr>
                    </a:p>
                  </a:txBody>
                  <a:tcPr marL="73025" marR="73025" marT="8890" marB="889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1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Times New Roman"/>
                          <a:cs typeface="Calibri"/>
                        </a:rPr>
                        <a:t>Operation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+mn-lt"/>
                        <a:ea typeface="Arial"/>
                      </a:endParaRPr>
                    </a:p>
                  </a:txBody>
                  <a:tcPr marL="73025" marR="73025" marT="8890" marB="889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00050" algn="l"/>
                        </a:tabLs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/>
                          <a:cs typeface="Calibri"/>
                        </a:rPr>
                        <a:t>Bitwise </a:t>
                      </a:r>
                      <a:r>
                        <a:rPr lang="en-US" sz="1800" b="1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Times New Roman"/>
                          <a:cs typeface="Calibri"/>
                        </a:rPr>
                        <a:t>AND</a:t>
                      </a:r>
                      <a:endParaRPr lang="en-US" sz="1800" b="1" dirty="0">
                        <a:solidFill>
                          <a:srgbClr val="0070C0"/>
                        </a:solidFill>
                        <a:effectLst/>
                        <a:latin typeface="+mn-lt"/>
                        <a:ea typeface="Arial"/>
                      </a:endParaRPr>
                    </a:p>
                  </a:txBody>
                  <a:tcPr marL="73025" marR="73025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57225" algn="l"/>
                        </a:tabLst>
                      </a:pP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~x</a:t>
                      </a:r>
                    </a:p>
                  </a:txBody>
                  <a:tcPr marL="73025" marR="73025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57225" algn="l"/>
                        </a:tabLst>
                      </a:pPr>
                      <a:r>
                        <a:rPr lang="en-US" sz="1800" b="0" i="0" dirty="0">
                          <a:solidFill>
                            <a:srgbClr val="0070C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and</a:t>
                      </a:r>
                      <a:r>
                        <a:rPr lang="en-US" sz="1800" b="0" i="0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	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</a:t>
                      </a:r>
                      <a:r>
                        <a:rPr lang="en-US" sz="1800" b="0" i="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R</a:t>
                      </a:r>
                      <a:r>
                        <a:rPr lang="en-US" sz="1800" b="0" i="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n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Op2</a:t>
                      </a:r>
                      <a:endParaRPr lang="en-US" sz="1800" b="0" i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73025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</a:t>
                      </a:r>
                      <a:r>
                        <a:rPr lang="en-US" sz="1800" b="0" i="0" baseline="-250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800" b="0" i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800" b="0" i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  <a:sym typeface="Wingdings"/>
                        </a:rPr>
                        <a:t></a:t>
                      </a:r>
                      <a:r>
                        <a:rPr lang="en-US" sz="1800" b="0" i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R</a:t>
                      </a:r>
                      <a:r>
                        <a:rPr lang="en-US" sz="1800" b="0" i="0" baseline="-250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n</a:t>
                      </a:r>
                      <a:r>
                        <a:rPr lang="en-US" sz="1800" b="0" i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&amp; Op2</a:t>
                      </a:r>
                      <a:endParaRPr lang="en-US" sz="1800" b="0" i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73025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00050" algn="l"/>
                        </a:tabLst>
                      </a:pPr>
                      <a:r>
                        <a:rPr lang="en-US" sz="1800" b="1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Times New Roman"/>
                          <a:cs typeface="Calibri"/>
                        </a:rPr>
                        <a:t>Bit Clear 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00050" algn="l"/>
                        </a:tabLs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/>
                          <a:cs typeface="Calibri"/>
                        </a:rPr>
                        <a:t>each bit in Op2 that is a 1, the same bit in R</a:t>
                      </a:r>
                      <a:r>
                        <a:rPr lang="en-US" sz="1800" baseline="-250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/>
                          <a:cs typeface="Calibri"/>
                        </a:rPr>
                        <a:t>d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/>
                          <a:cs typeface="Calibri"/>
                        </a:rPr>
                        <a:t>, is cleared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+mn-lt"/>
                        <a:ea typeface="Arial"/>
                      </a:endParaRPr>
                    </a:p>
                  </a:txBody>
                  <a:tcPr marL="73025" marR="73025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914400" algn="l"/>
                        </a:tabLst>
                      </a:pP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&lt;none&gt;</a:t>
                      </a:r>
                    </a:p>
                  </a:txBody>
                  <a:tcPr marL="73025" marR="73025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914400" algn="l"/>
                        </a:tabLst>
                      </a:pPr>
                      <a:r>
                        <a:rPr lang="en-US" sz="1800" b="0" i="0" dirty="0" err="1">
                          <a:solidFill>
                            <a:srgbClr val="0070C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bic</a:t>
                      </a:r>
                      <a:r>
                        <a:rPr lang="en-US" sz="1800" b="0" i="0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 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</a:t>
                      </a:r>
                      <a:r>
                        <a:rPr lang="en-US" sz="1800" b="0" i="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R</a:t>
                      </a:r>
                      <a:r>
                        <a:rPr lang="en-US" sz="1800" b="0" i="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n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Op2</a:t>
                      </a:r>
                      <a:endParaRPr lang="en-US" sz="1800" b="0" i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73025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</a:t>
                      </a:r>
                      <a:r>
                        <a:rPr lang="en-US" sz="1800" b="0" i="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  <a:sym typeface="Wingdings"/>
                        </a:rPr>
                        <a:t>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R</a:t>
                      </a:r>
                      <a:r>
                        <a:rPr lang="en-US" sz="1800" b="0" i="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n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&amp; ~Op2</a:t>
                      </a:r>
                      <a:endParaRPr lang="en-US" sz="1800" b="0" i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73025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906984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00050" algn="l"/>
                        </a:tabLs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/>
                          <a:cs typeface="Calibri"/>
                        </a:rPr>
                        <a:t>Bitwise </a:t>
                      </a:r>
                      <a:r>
                        <a:rPr lang="en-US" sz="1800" b="1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Times New Roman"/>
                          <a:cs typeface="Calibri"/>
                        </a:rPr>
                        <a:t>OR</a:t>
                      </a:r>
                      <a:endParaRPr lang="en-US" sz="1800" b="1" dirty="0">
                        <a:solidFill>
                          <a:srgbClr val="0070C0"/>
                        </a:solidFill>
                        <a:effectLst/>
                        <a:latin typeface="+mn-lt"/>
                        <a:ea typeface="Arial"/>
                      </a:endParaRPr>
                    </a:p>
                  </a:txBody>
                  <a:tcPr marL="73025" marR="73025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57225" algn="l"/>
                        </a:tabLst>
                      </a:pP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a &amp; b</a:t>
                      </a:r>
                    </a:p>
                  </a:txBody>
                  <a:tcPr marL="73025" marR="73025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57225" algn="l"/>
                        </a:tabLst>
                      </a:pPr>
                      <a:r>
                        <a:rPr lang="en-US" sz="1800" b="0" i="0" dirty="0" err="1">
                          <a:solidFill>
                            <a:srgbClr val="0070C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orr</a:t>
                      </a:r>
                      <a:r>
                        <a:rPr lang="en-US" sz="1800" b="0" i="0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	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</a:t>
                      </a:r>
                      <a:r>
                        <a:rPr lang="en-US" sz="1800" b="0" i="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R</a:t>
                      </a:r>
                      <a:r>
                        <a:rPr lang="en-US" sz="1800" b="0" i="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n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Op2</a:t>
                      </a:r>
                      <a:endParaRPr lang="en-US" sz="1800" b="0" i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73025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</a:t>
                      </a:r>
                      <a:r>
                        <a:rPr lang="en-US" sz="1800" b="0" i="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  <a:sym typeface="Wingdings"/>
                        </a:rPr>
                        <a:t>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R</a:t>
                      </a:r>
                      <a:r>
                        <a:rPr lang="en-US" sz="1800" b="0" i="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n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| Op2</a:t>
                      </a:r>
                      <a:endParaRPr lang="en-US" sz="1800" b="0" i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73025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00050" algn="l"/>
                        </a:tabLs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/>
                          <a:cs typeface="Calibri"/>
                        </a:rPr>
                        <a:t>Exclusive </a:t>
                      </a:r>
                      <a:r>
                        <a:rPr lang="en-US" sz="1800" b="1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Times New Roman"/>
                          <a:cs typeface="Calibri"/>
                        </a:rPr>
                        <a:t>OR</a:t>
                      </a:r>
                      <a:endParaRPr lang="en-US" sz="1800" b="1" dirty="0">
                        <a:solidFill>
                          <a:srgbClr val="0070C0"/>
                        </a:solidFill>
                        <a:effectLst/>
                        <a:latin typeface="+mn-lt"/>
                        <a:ea typeface="Arial"/>
                      </a:endParaRPr>
                    </a:p>
                  </a:txBody>
                  <a:tcPr marL="73025" marR="73025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57225" algn="l"/>
                        </a:tabLst>
                      </a:pP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a ^ b</a:t>
                      </a:r>
                    </a:p>
                  </a:txBody>
                  <a:tcPr marL="73025" marR="73025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57225" algn="l"/>
                        </a:tabLst>
                      </a:pPr>
                      <a:r>
                        <a:rPr lang="en-US" sz="1800" b="0" i="0" dirty="0" err="1">
                          <a:solidFill>
                            <a:srgbClr val="0070C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eor</a:t>
                      </a:r>
                      <a:r>
                        <a:rPr lang="en-US" sz="1800" b="0" i="0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	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</a:t>
                      </a:r>
                      <a:r>
                        <a:rPr lang="en-US" sz="1800" b="0" i="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R</a:t>
                      </a:r>
                      <a:r>
                        <a:rPr lang="en-US" sz="1800" b="0" i="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n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Op2</a:t>
                      </a:r>
                      <a:endParaRPr lang="en-US" sz="1800" b="0" i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73025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</a:t>
                      </a:r>
                      <a:r>
                        <a:rPr lang="en-US" sz="1800" b="0" i="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  <a:sym typeface="Wingdings"/>
                        </a:rPr>
                        <a:t>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R</a:t>
                      </a:r>
                      <a:r>
                        <a:rPr lang="en-US" sz="1800" b="0" i="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n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^ Op2</a:t>
                      </a:r>
                      <a:endParaRPr lang="en-US" sz="1800" b="0" i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73025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9649437"/>
                  </a:ext>
                </a:extLst>
              </a:tr>
            </a:tbl>
          </a:graphicData>
        </a:graphic>
      </p:graphicFrame>
      <p:sp>
        <p:nvSpPr>
          <p:cNvPr id="31" name="TextBox 30">
            <a:extLst>
              <a:ext uri="{FF2B5EF4-FFF2-40B4-BE49-F238E27FC236}">
                <a16:creationId xmlns:a16="http://schemas.microsoft.com/office/drawing/2014/main" id="{6C8383E3-AECF-7745-A0C0-5DEBAEEE4E73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034124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76" grpId="0" animBg="1"/>
      <p:bldP spid="31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C5D18-CE63-D448-90DD-C6D5ABE2E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556564"/>
          </a:xfrm>
        </p:spPr>
        <p:txBody>
          <a:bodyPr/>
          <a:lstStyle/>
          <a:p>
            <a:r>
              <a:rPr lang="en-US" dirty="0"/>
              <a:t>The act (operation) of </a:t>
            </a:r>
            <a:r>
              <a:rPr lang="en-US" i="1" dirty="0">
                <a:solidFill>
                  <a:schemeClr val="accent3"/>
                </a:solidFill>
              </a:rPr>
              <a:t>Masking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9249E87-0AB4-8C4B-96B4-E0747E3219A1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536970" y="682285"/>
            <a:ext cx="7312164" cy="5972841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fontAlgn="base"/>
            <a:endParaRPr lang="en-US" sz="1400" dirty="0">
              <a:solidFill>
                <a:srgbClr val="0070C0"/>
              </a:solidFill>
            </a:endParaRPr>
          </a:p>
          <a:p>
            <a:pPr fontAlgn="base"/>
            <a:endParaRPr lang="en-US" sz="2000" dirty="0">
              <a:solidFill>
                <a:srgbClr val="0070C0"/>
              </a:solidFill>
            </a:endParaRPr>
          </a:p>
          <a:p>
            <a:pPr fontAlgn="base"/>
            <a:endParaRPr lang="en-US" sz="2000" dirty="0">
              <a:solidFill>
                <a:srgbClr val="0070C0"/>
              </a:solidFill>
            </a:endParaRPr>
          </a:p>
          <a:p>
            <a:pPr fontAlgn="base"/>
            <a:endParaRPr lang="en-US" sz="2000" dirty="0">
              <a:solidFill>
                <a:srgbClr val="0070C0"/>
              </a:solidFill>
            </a:endParaRPr>
          </a:p>
          <a:p>
            <a:pPr marL="0" indent="0" fontAlgn="base">
              <a:buNone/>
            </a:pPr>
            <a:endParaRPr lang="en-US" sz="2800" dirty="0">
              <a:solidFill>
                <a:srgbClr val="0070C0"/>
              </a:solidFill>
            </a:endParaRPr>
          </a:p>
          <a:p>
            <a:pPr fontAlgn="base"/>
            <a:endParaRPr lang="en-US" sz="2000" dirty="0">
              <a:solidFill>
                <a:srgbClr val="0070C0"/>
              </a:solidFill>
            </a:endParaRPr>
          </a:p>
          <a:p>
            <a:pPr fontAlgn="base"/>
            <a:r>
              <a:rPr lang="en-US" sz="2000" dirty="0">
                <a:solidFill>
                  <a:srgbClr val="0070C0"/>
                </a:solidFill>
              </a:rPr>
              <a:t>Bit masks access/modify specific bits in memory</a:t>
            </a:r>
          </a:p>
          <a:p>
            <a:pPr fontAlgn="base"/>
            <a:r>
              <a:rPr lang="en-US" sz="2000" dirty="0">
                <a:solidFill>
                  <a:srgbClr val="0070C0"/>
                </a:solidFill>
              </a:rPr>
              <a:t>Masking</a:t>
            </a:r>
            <a:r>
              <a:rPr lang="en-US" sz="2000" dirty="0"/>
              <a:t> act of </a:t>
            </a:r>
            <a:r>
              <a:rPr lang="en-US" sz="2000" dirty="0">
                <a:solidFill>
                  <a:srgbClr val="0070C0"/>
                </a:solidFill>
              </a:rPr>
              <a:t>applying a mask to a value with a specific op:</a:t>
            </a:r>
          </a:p>
          <a:p>
            <a:pPr fontAlgn="base"/>
            <a:r>
              <a:rPr lang="en-US" sz="20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orr</a:t>
            </a:r>
            <a:r>
              <a:rPr lang="en-US" sz="20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2000" dirty="0">
                <a:solidFill>
                  <a:schemeClr val="tx2"/>
                </a:solidFill>
                <a:cs typeface="Consolas" panose="020B0609020204030204" pitchFamily="49" charset="0"/>
              </a:rPr>
              <a:t>0 passes bit unchanged, 1 sets bit to 1</a:t>
            </a:r>
          </a:p>
          <a:p>
            <a:pPr fontAlgn="base"/>
            <a:r>
              <a:rPr lang="en-US" sz="20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eor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2000" dirty="0">
                <a:solidFill>
                  <a:schemeClr val="tx2"/>
                </a:solidFill>
                <a:cs typeface="Consolas" panose="020B0609020204030204" pitchFamily="49" charset="0"/>
              </a:rPr>
              <a:t>0 passes bit unchanged, 1 inverts the bit</a:t>
            </a:r>
          </a:p>
          <a:p>
            <a:pPr fontAlgn="base"/>
            <a:r>
              <a:rPr lang="en-US" sz="20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bic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2000" dirty="0">
                <a:solidFill>
                  <a:schemeClr val="tx2"/>
                </a:solidFill>
                <a:cs typeface="Consolas" panose="020B0609020204030204" pitchFamily="49" charset="0"/>
              </a:rPr>
              <a:t>0 passes bit unchanged, 1 clears it</a:t>
            </a:r>
          </a:p>
          <a:p>
            <a:pPr fontAlgn="base"/>
            <a:r>
              <a:rPr lang="en-US" sz="20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and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chemeClr val="tx2"/>
                </a:solidFill>
                <a:cs typeface="Consolas" panose="020B0609020204030204" pitchFamily="49" charset="0"/>
              </a:rPr>
              <a:t>0 clears the bit, 1 passes bit unchanged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CC60E0A-8543-AD48-8965-5A4D66FACFE8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671603D4-DC5C-EF40-8CE4-A6810AD190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4353625"/>
              </p:ext>
            </p:extLst>
          </p:nvPr>
        </p:nvGraphicFramePr>
        <p:xfrm>
          <a:off x="1303505" y="961380"/>
          <a:ext cx="7129979" cy="2554430"/>
        </p:xfrm>
        <a:graphic>
          <a:graphicData uri="http://schemas.openxmlformats.org/drawingml/2006/table">
            <a:tbl>
              <a:tblPr firstRow="1" firstCol="1" bandRow="1"/>
              <a:tblGrid>
                <a:gridCol w="1346093">
                  <a:extLst>
                    <a:ext uri="{9D8B030D-6E8A-4147-A177-3AD203B41FA5}">
                      <a16:colId xmlns:a16="http://schemas.microsoft.com/office/drawing/2014/main" val="2452404202"/>
                    </a:ext>
                  </a:extLst>
                </a:gridCol>
                <a:gridCol w="720812">
                  <a:extLst>
                    <a:ext uri="{9D8B030D-6E8A-4147-A177-3AD203B41FA5}">
                      <a16:colId xmlns:a16="http://schemas.microsoft.com/office/drawing/2014/main" val="3565367705"/>
                    </a:ext>
                  </a:extLst>
                </a:gridCol>
                <a:gridCol w="722555">
                  <a:extLst>
                    <a:ext uri="{9D8B030D-6E8A-4147-A177-3AD203B41FA5}">
                      <a16:colId xmlns:a16="http://schemas.microsoft.com/office/drawing/2014/main" val="2951595851"/>
                    </a:ext>
                  </a:extLst>
                </a:gridCol>
                <a:gridCol w="720812">
                  <a:extLst>
                    <a:ext uri="{9D8B030D-6E8A-4147-A177-3AD203B41FA5}">
                      <a16:colId xmlns:a16="http://schemas.microsoft.com/office/drawing/2014/main" val="2646633516"/>
                    </a:ext>
                  </a:extLst>
                </a:gridCol>
                <a:gridCol w="724288">
                  <a:extLst>
                    <a:ext uri="{9D8B030D-6E8A-4147-A177-3AD203B41FA5}">
                      <a16:colId xmlns:a16="http://schemas.microsoft.com/office/drawing/2014/main" val="2030632157"/>
                    </a:ext>
                  </a:extLst>
                </a:gridCol>
                <a:gridCol w="724288">
                  <a:extLst>
                    <a:ext uri="{9D8B030D-6E8A-4147-A177-3AD203B41FA5}">
                      <a16:colId xmlns:a16="http://schemas.microsoft.com/office/drawing/2014/main" val="194243522"/>
                    </a:ext>
                  </a:extLst>
                </a:gridCol>
                <a:gridCol w="722555">
                  <a:extLst>
                    <a:ext uri="{9D8B030D-6E8A-4147-A177-3AD203B41FA5}">
                      <a16:colId xmlns:a16="http://schemas.microsoft.com/office/drawing/2014/main" val="1165046985"/>
                    </a:ext>
                  </a:extLst>
                </a:gridCol>
                <a:gridCol w="724288">
                  <a:extLst>
                    <a:ext uri="{9D8B030D-6E8A-4147-A177-3AD203B41FA5}">
                      <a16:colId xmlns:a16="http://schemas.microsoft.com/office/drawing/2014/main" val="901581374"/>
                    </a:ext>
                  </a:extLst>
                </a:gridCol>
                <a:gridCol w="724288">
                  <a:extLst>
                    <a:ext uri="{9D8B030D-6E8A-4147-A177-3AD203B41FA5}">
                      <a16:colId xmlns:a16="http://schemas.microsoft.com/office/drawing/2014/main" val="213463203"/>
                    </a:ext>
                  </a:extLst>
                </a:gridCol>
              </a:tblGrid>
              <a:tr h="51088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 =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1800" baseline="-25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1800" baseline="-25000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1800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8099583"/>
                  </a:ext>
                </a:extLst>
              </a:tr>
              <a:tr h="51088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&lt;op&gt;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&lt;op&gt;</a:t>
                      </a: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&lt;op&gt;</a:t>
                      </a: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&lt;op&gt;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&lt;op&gt;</a:t>
                      </a: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&lt;op&gt;</a:t>
                      </a: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&lt;op&gt;</a:t>
                      </a: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&lt;op&gt;</a:t>
                      </a: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67401634"/>
                  </a:ext>
                </a:extLst>
              </a:tr>
              <a:tr h="51088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 =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1800" baseline="-25000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1800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6807101"/>
                  </a:ext>
                </a:extLst>
              </a:tr>
              <a:tr h="51088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54069400"/>
                  </a:ext>
                </a:extLst>
              </a:tr>
              <a:tr h="51088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result =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1800" baseline="-25000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1800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65742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34857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C5D18-CE63-D448-90DD-C6D5ABE2E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556564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Mask on </a:t>
            </a:r>
            <a:r>
              <a:rPr lang="en-US" dirty="0"/>
              <a:t>and </a:t>
            </a:r>
            <a:r>
              <a:rPr lang="en-US" dirty="0">
                <a:solidFill>
                  <a:srgbClr val="00B050"/>
                </a:solidFill>
              </a:rPr>
              <a:t>Mask off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56E95729-41A5-234F-A993-769915239C45}"/>
              </a:ext>
            </a:extLst>
          </p:cNvPr>
          <p:cNvSpPr txBox="1">
            <a:spLocks/>
          </p:cNvSpPr>
          <p:nvPr/>
        </p:nvSpPr>
        <p:spPr>
          <a:xfrm>
            <a:off x="507176" y="1071089"/>
            <a:ext cx="5695839" cy="17499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cs typeface="Courier New" panose="02070309020205020404" pitchFamily="49" charset="0"/>
              </a:rPr>
              <a:t>force lower 16 bits to 1 "</a:t>
            </a:r>
            <a:r>
              <a:rPr lang="en-US" sz="2200" b="1" dirty="0">
                <a:solidFill>
                  <a:srgbClr val="0070C0"/>
                </a:solidFill>
                <a:cs typeface="Courier New" panose="02070309020205020404" pitchFamily="49" charset="0"/>
              </a:rPr>
              <a:t>mask on</a:t>
            </a:r>
            <a:r>
              <a:rPr lang="en-US" sz="2200" dirty="0">
                <a:solidFill>
                  <a:srgbClr val="0070C0"/>
                </a:solidFill>
                <a:cs typeface="Courier New" panose="02070309020205020404" pitchFamily="49" charset="0"/>
              </a:rPr>
              <a:t>" </a:t>
            </a:r>
            <a:r>
              <a:rPr lang="en-US" sz="2200" dirty="0">
                <a:cs typeface="Courier New" panose="02070309020205020404" pitchFamily="49" charset="0"/>
              </a:rPr>
              <a:t>operation</a:t>
            </a:r>
          </a:p>
          <a:p>
            <a:pPr lvl="1"/>
            <a:r>
              <a:rPr lang="en-US" sz="2200" dirty="0">
                <a:cs typeface="Consolas" panose="020B0609020204030204" pitchFamily="49" charset="0"/>
              </a:rPr>
              <a:t>1 to </a:t>
            </a:r>
            <a:r>
              <a:rPr lang="en-US" sz="2200" b="1" dirty="0">
                <a:solidFill>
                  <a:srgbClr val="0070C0"/>
                </a:solidFill>
                <a:cs typeface="Consolas" panose="020B0609020204030204" pitchFamily="49" charset="0"/>
              </a:rPr>
              <a:t>set a bit to 1</a:t>
            </a:r>
          </a:p>
          <a:p>
            <a:pPr lvl="1"/>
            <a:r>
              <a:rPr lang="en-US" sz="2200" dirty="0">
                <a:solidFill>
                  <a:srgbClr val="0070C0"/>
                </a:solidFill>
                <a:cs typeface="Consolas" panose="020B0609020204030204" pitchFamily="49" charset="0"/>
              </a:rPr>
              <a:t>0 to let a </a:t>
            </a:r>
            <a:r>
              <a:rPr lang="en-US" sz="2200" b="1" dirty="0">
                <a:solidFill>
                  <a:srgbClr val="0070C0"/>
                </a:solidFill>
                <a:cs typeface="Consolas" panose="020B0609020204030204" pitchFamily="49" charset="0"/>
              </a:rPr>
              <a:t>bit through unchanged</a:t>
            </a:r>
            <a:endParaRPr lang="en-US" sz="2200" dirty="0"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2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orr</a:t>
            </a: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r1, r2, r3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CC60E0A-8543-AD48-8965-5A4D66FACFE8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90DDE32B-B88D-A8CA-C99F-2F3C717B9B62}"/>
              </a:ext>
            </a:extLst>
          </p:cNvPr>
          <p:cNvSpPr txBox="1">
            <a:spLocks/>
          </p:cNvSpPr>
          <p:nvPr/>
        </p:nvSpPr>
        <p:spPr>
          <a:xfrm>
            <a:off x="282420" y="4091009"/>
            <a:ext cx="5905599" cy="186462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cs typeface="Courier New" panose="02070309020205020404" pitchFamily="49" charset="0"/>
              </a:rPr>
              <a:t>force lower 8 bits to 0 "</a:t>
            </a:r>
            <a:r>
              <a:rPr lang="en-US" sz="2200" b="1" dirty="0">
                <a:solidFill>
                  <a:srgbClr val="0070C0"/>
                </a:solidFill>
                <a:cs typeface="Courier New" panose="02070309020205020404" pitchFamily="49" charset="0"/>
              </a:rPr>
              <a:t>mask off</a:t>
            </a:r>
            <a:r>
              <a:rPr lang="en-US" sz="2200" dirty="0">
                <a:solidFill>
                  <a:srgbClr val="0070C0"/>
                </a:solidFill>
                <a:cs typeface="Courier New" panose="02070309020205020404" pitchFamily="49" charset="0"/>
              </a:rPr>
              <a:t>" </a:t>
            </a:r>
            <a:r>
              <a:rPr lang="en-US" sz="2200" dirty="0">
                <a:cs typeface="Courier New" panose="02070309020205020404" pitchFamily="49" charset="0"/>
              </a:rPr>
              <a:t>operation</a:t>
            </a:r>
          </a:p>
          <a:p>
            <a:pPr lvl="1"/>
            <a:r>
              <a:rPr lang="en-US" sz="2200" dirty="0">
                <a:cs typeface="Consolas" panose="020B0609020204030204" pitchFamily="49" charset="0"/>
              </a:rPr>
              <a:t>0 to </a:t>
            </a:r>
            <a:r>
              <a:rPr lang="en-US" sz="2200" b="1" dirty="0">
                <a:solidFill>
                  <a:srgbClr val="0070C0"/>
                </a:solidFill>
                <a:cs typeface="Consolas" panose="020B0609020204030204" pitchFamily="49" charset="0"/>
              </a:rPr>
              <a:t>set a bit to 0       </a:t>
            </a:r>
            <a:r>
              <a:rPr lang="en-US" sz="2200" dirty="0">
                <a:solidFill>
                  <a:srgbClr val="0070C0"/>
                </a:solidFill>
                <a:cs typeface="Consolas" panose="020B0609020204030204" pitchFamily="49" charset="0"/>
              </a:rPr>
              <a:t>("clears the bit")</a:t>
            </a:r>
          </a:p>
          <a:p>
            <a:pPr lvl="1"/>
            <a:r>
              <a:rPr lang="en-US" sz="2200" dirty="0">
                <a:solidFill>
                  <a:srgbClr val="0070C0"/>
                </a:solidFill>
                <a:cs typeface="Consolas" panose="020B0609020204030204" pitchFamily="49" charset="0"/>
              </a:rPr>
              <a:t>1 to let a </a:t>
            </a:r>
            <a:r>
              <a:rPr lang="en-US" sz="2200" b="1" dirty="0">
                <a:solidFill>
                  <a:srgbClr val="0070C0"/>
                </a:solidFill>
                <a:cs typeface="Consolas" panose="020B0609020204030204" pitchFamily="49" charset="0"/>
              </a:rPr>
              <a:t>bit through unchanged</a:t>
            </a:r>
            <a:endParaRPr lang="en-US" sz="2200" dirty="0"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and</a:t>
            </a: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r1, r2, r3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9C529F70-C506-B9CA-8DFC-9FFE6E56F7CB}"/>
              </a:ext>
            </a:extLst>
          </p:cNvPr>
          <p:cNvGrpSpPr/>
          <p:nvPr/>
        </p:nvGrpSpPr>
        <p:grpSpPr>
          <a:xfrm>
            <a:off x="6331256" y="563151"/>
            <a:ext cx="4546061" cy="2591320"/>
            <a:chOff x="6708841" y="399696"/>
            <a:chExt cx="4546061" cy="2591320"/>
          </a:xfrm>
        </p:grpSpPr>
        <p:sp>
          <p:nvSpPr>
            <p:cNvPr id="15" name="Content Placeholder 2">
              <a:extLst>
                <a:ext uri="{FF2B5EF4-FFF2-40B4-BE49-F238E27FC236}">
                  <a16:creationId xmlns:a16="http://schemas.microsoft.com/office/drawing/2014/main" id="{A25DE10F-1350-48D2-087F-7DF0F1B88BF6}"/>
                </a:ext>
              </a:extLst>
            </p:cNvPr>
            <p:cNvSpPr txBox="1">
              <a:spLocks/>
            </p:cNvSpPr>
            <p:nvPr/>
          </p:nvSpPr>
          <p:spPr>
            <a:xfrm>
              <a:off x="6708841" y="399696"/>
              <a:ext cx="4546061" cy="259132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234950" indent="-23495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tabLst/>
                <a:defRPr sz="2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1pPr>
              <a:lvl2pPr marL="577850" indent="-223838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4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2pPr>
              <a:lvl3pPr marL="914400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0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3pPr>
              <a:lvl4pPr marL="1260475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4pPr>
              <a:lvl5pPr marL="1603375" indent="-222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DATA: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r2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0xab ab </a:t>
              </a: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ab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77</a:t>
              </a:r>
            </a:p>
            <a:p>
              <a:pPr marL="0" indent="0">
                <a:buNone/>
              </a:pPr>
              <a:r>
                <a:rPr lang="en-US" sz="2000" dirty="0" err="1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orr</a:t>
              </a:r>
              <a:endPara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0" indent="0"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MASK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 r3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0x00 00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ff</a:t>
              </a: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ff </a:t>
              </a:r>
              <a:endParaRPr lang="en-US" sz="20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0" indent="0">
                <a:buNone/>
              </a:pPr>
              <a:endPara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0" indent="0"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RSLT: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0xab ab </a:t>
              </a:r>
              <a:r>
                <a:rPr lang="en-US" sz="2000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ff ff</a:t>
              </a: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01E9C3D7-9276-BEE2-75E2-CB2EEF37D84B}"/>
                </a:ext>
              </a:extLst>
            </p:cNvPr>
            <p:cNvCxnSpPr/>
            <p:nvPr/>
          </p:nvCxnSpPr>
          <p:spPr>
            <a:xfrm>
              <a:off x="9309370" y="1765571"/>
              <a:ext cx="0" cy="690663"/>
            </a:xfrm>
            <a:prstGeom prst="straightConnector1">
              <a:avLst/>
            </a:prstGeom>
            <a:ln w="3175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0A6444E8-802F-8109-6F51-C80D11DC969C}"/>
                </a:ext>
              </a:extLst>
            </p:cNvPr>
            <p:cNvCxnSpPr/>
            <p:nvPr/>
          </p:nvCxnSpPr>
          <p:spPr>
            <a:xfrm>
              <a:off x="9685505" y="1736389"/>
              <a:ext cx="0" cy="690663"/>
            </a:xfrm>
            <a:prstGeom prst="straightConnector1">
              <a:avLst/>
            </a:prstGeom>
            <a:ln w="3175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400550C3-FD70-7D6F-3F42-F22CE0595D49}"/>
                </a:ext>
              </a:extLst>
            </p:cNvPr>
            <p:cNvCxnSpPr/>
            <p:nvPr/>
          </p:nvCxnSpPr>
          <p:spPr>
            <a:xfrm>
              <a:off x="9309370" y="789497"/>
              <a:ext cx="0" cy="690663"/>
            </a:xfrm>
            <a:prstGeom prst="straightConnector1">
              <a:avLst/>
            </a:prstGeom>
            <a:ln w="3175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0132698B-2EFA-4411-D60F-1AD44CE00E97}"/>
                </a:ext>
              </a:extLst>
            </p:cNvPr>
            <p:cNvCxnSpPr/>
            <p:nvPr/>
          </p:nvCxnSpPr>
          <p:spPr>
            <a:xfrm>
              <a:off x="9685505" y="760315"/>
              <a:ext cx="0" cy="690663"/>
            </a:xfrm>
            <a:prstGeom prst="straightConnector1">
              <a:avLst/>
            </a:prstGeom>
            <a:ln w="3175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6D014DC-2806-2F52-0D9E-42D6C6037002}"/>
                </a:ext>
              </a:extLst>
            </p:cNvPr>
            <p:cNvSpPr txBox="1"/>
            <p:nvPr/>
          </p:nvSpPr>
          <p:spPr>
            <a:xfrm>
              <a:off x="9685505" y="1861609"/>
              <a:ext cx="14542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forces to a 1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DB77468-FE6E-F9FD-377A-98BED5D95EE0}"/>
                </a:ext>
              </a:extLst>
            </p:cNvPr>
            <p:cNvCxnSpPr/>
            <p:nvPr/>
          </p:nvCxnSpPr>
          <p:spPr>
            <a:xfrm>
              <a:off x="8430271" y="1778476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7A167A5C-B50D-DD43-E9F8-CF6F12BD6DAA}"/>
                </a:ext>
              </a:extLst>
            </p:cNvPr>
            <p:cNvCxnSpPr/>
            <p:nvPr/>
          </p:nvCxnSpPr>
          <p:spPr>
            <a:xfrm>
              <a:off x="8806406" y="1749294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C44F0E29-3333-BE83-4450-BBE381C419EC}"/>
                </a:ext>
              </a:extLst>
            </p:cNvPr>
            <p:cNvCxnSpPr/>
            <p:nvPr/>
          </p:nvCxnSpPr>
          <p:spPr>
            <a:xfrm>
              <a:off x="8430271" y="802402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665811B7-9483-20DA-8925-F1AE8B7005B4}"/>
                </a:ext>
              </a:extLst>
            </p:cNvPr>
            <p:cNvCxnSpPr/>
            <p:nvPr/>
          </p:nvCxnSpPr>
          <p:spPr>
            <a:xfrm>
              <a:off x="8806406" y="773220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07E8ED5-7BDC-5A03-BCE2-156A23420366}"/>
                </a:ext>
              </a:extLst>
            </p:cNvPr>
            <p:cNvSpPr txBox="1"/>
            <p:nvPr/>
          </p:nvSpPr>
          <p:spPr>
            <a:xfrm>
              <a:off x="6976026" y="1909959"/>
              <a:ext cx="13260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unchanged</a:t>
              </a: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AABC1DFA-9D8C-8879-D213-8F93CC6D0ED5}"/>
              </a:ext>
            </a:extLst>
          </p:cNvPr>
          <p:cNvGrpSpPr/>
          <p:nvPr/>
        </p:nvGrpSpPr>
        <p:grpSpPr>
          <a:xfrm>
            <a:off x="6376086" y="3703530"/>
            <a:ext cx="4501232" cy="2576291"/>
            <a:chOff x="6332708" y="4161709"/>
            <a:chExt cx="4501232" cy="2576291"/>
          </a:xfrm>
        </p:grpSpPr>
        <p:sp>
          <p:nvSpPr>
            <p:cNvPr id="27" name="Content Placeholder 2">
              <a:extLst>
                <a:ext uri="{FF2B5EF4-FFF2-40B4-BE49-F238E27FC236}">
                  <a16:creationId xmlns:a16="http://schemas.microsoft.com/office/drawing/2014/main" id="{C3025578-CEAD-1E7D-D4FF-78DB54A53B32}"/>
                </a:ext>
              </a:extLst>
            </p:cNvPr>
            <p:cNvSpPr txBox="1">
              <a:spLocks/>
            </p:cNvSpPr>
            <p:nvPr/>
          </p:nvSpPr>
          <p:spPr>
            <a:xfrm>
              <a:off x="6332708" y="4161709"/>
              <a:ext cx="4501232" cy="257629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234950" indent="-23495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tabLst/>
                <a:defRPr sz="2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1pPr>
              <a:lvl2pPr marL="577850" indent="-223838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4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2pPr>
              <a:lvl3pPr marL="914400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0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3pPr>
              <a:lvl4pPr marL="1260475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4pPr>
              <a:lvl5pPr marL="1603375" indent="-222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DATA: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r2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0xab ab ab </a:t>
              </a: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77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and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MASK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 r3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0xff ff ff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 </a:t>
              </a:r>
            </a:p>
            <a:p>
              <a:pPr marL="0" indent="0">
                <a:buFont typeface="Arial" panose="020B0604020202020204" pitchFamily="34" charset="0"/>
                <a:buNone/>
              </a:pPr>
              <a:endParaRPr lang="en-US" sz="20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0" indent="0"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RSLT: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0xab ab ab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</a:t>
              </a:r>
              <a:endPara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FB571692-613B-7F68-DA69-B351C6B67BAB}"/>
                </a:ext>
              </a:extLst>
            </p:cNvPr>
            <p:cNvCxnSpPr/>
            <p:nvPr/>
          </p:nvCxnSpPr>
          <p:spPr>
            <a:xfrm>
              <a:off x="8933235" y="5560863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DF1FDA4E-CE18-831C-2898-5DB239056985}"/>
                </a:ext>
              </a:extLst>
            </p:cNvPr>
            <p:cNvCxnSpPr/>
            <p:nvPr/>
          </p:nvCxnSpPr>
          <p:spPr>
            <a:xfrm>
              <a:off x="9309370" y="5531681"/>
              <a:ext cx="0" cy="690663"/>
            </a:xfrm>
            <a:prstGeom prst="straightConnector1">
              <a:avLst/>
            </a:prstGeom>
            <a:ln w="3175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76FE4449-918B-2C6C-FBE1-D68D62B2D7A5}"/>
                </a:ext>
              </a:extLst>
            </p:cNvPr>
            <p:cNvCxnSpPr/>
            <p:nvPr/>
          </p:nvCxnSpPr>
          <p:spPr>
            <a:xfrm>
              <a:off x="8933235" y="4584789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490B71C7-6F05-609B-93AF-9D44C18D7E4A}"/>
                </a:ext>
              </a:extLst>
            </p:cNvPr>
            <p:cNvCxnSpPr/>
            <p:nvPr/>
          </p:nvCxnSpPr>
          <p:spPr>
            <a:xfrm>
              <a:off x="9309370" y="4555607"/>
              <a:ext cx="0" cy="690663"/>
            </a:xfrm>
            <a:prstGeom prst="straightConnector1">
              <a:avLst/>
            </a:prstGeom>
            <a:ln w="3175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2E066AD-BEBF-4A0E-ED6A-6A77CA80918B}"/>
                </a:ext>
              </a:extLst>
            </p:cNvPr>
            <p:cNvSpPr txBox="1"/>
            <p:nvPr/>
          </p:nvSpPr>
          <p:spPr>
            <a:xfrm>
              <a:off x="9309370" y="5656901"/>
              <a:ext cx="14542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forces to a 0</a:t>
              </a:r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F824E921-62B7-D977-F7F8-D6DF38F886A6}"/>
                </a:ext>
              </a:extLst>
            </p:cNvPr>
            <p:cNvCxnSpPr/>
            <p:nvPr/>
          </p:nvCxnSpPr>
          <p:spPr>
            <a:xfrm>
              <a:off x="8054136" y="5573768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914C40A0-7ABD-9E77-79EF-6C7FAD343463}"/>
                </a:ext>
              </a:extLst>
            </p:cNvPr>
            <p:cNvCxnSpPr/>
            <p:nvPr/>
          </p:nvCxnSpPr>
          <p:spPr>
            <a:xfrm>
              <a:off x="8430271" y="5544586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49271CFE-D991-C6E3-4793-17089C573467}"/>
                </a:ext>
              </a:extLst>
            </p:cNvPr>
            <p:cNvCxnSpPr/>
            <p:nvPr/>
          </p:nvCxnSpPr>
          <p:spPr>
            <a:xfrm>
              <a:off x="8054136" y="4597694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6AA7BFB4-C56E-ED5C-B0F1-E6CE4CB9BDB6}"/>
                </a:ext>
              </a:extLst>
            </p:cNvPr>
            <p:cNvCxnSpPr/>
            <p:nvPr/>
          </p:nvCxnSpPr>
          <p:spPr>
            <a:xfrm>
              <a:off x="8430271" y="4568512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2B115ED0-D86D-95A2-E0E4-6A980CEB536A}"/>
                </a:ext>
              </a:extLst>
            </p:cNvPr>
            <p:cNvSpPr txBox="1"/>
            <p:nvPr/>
          </p:nvSpPr>
          <p:spPr>
            <a:xfrm>
              <a:off x="6599891" y="5705251"/>
              <a:ext cx="13260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unchanged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61380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4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C5D18-CE63-D448-90DD-C6D5ABE2E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556564"/>
          </a:xfrm>
        </p:spPr>
        <p:txBody>
          <a:bodyPr/>
          <a:lstStyle/>
          <a:p>
            <a:r>
              <a:rPr lang="en-US" dirty="0">
                <a:solidFill>
                  <a:srgbClr val="00B050"/>
                </a:solidFill>
              </a:rPr>
              <a:t>Mask off </a:t>
            </a:r>
            <a:r>
              <a:rPr lang="en-US" dirty="0"/>
              <a:t>versus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>
                <a:solidFill>
                  <a:srgbClr val="7030A0"/>
                </a:solidFill>
              </a:rPr>
              <a:t>Bit Clear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CC60E0A-8543-AD48-8965-5A4D66FACFE8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90DDE32B-B88D-A8CA-C99F-2F3C717B9B62}"/>
              </a:ext>
            </a:extLst>
          </p:cNvPr>
          <p:cNvSpPr txBox="1">
            <a:spLocks/>
          </p:cNvSpPr>
          <p:nvPr/>
        </p:nvSpPr>
        <p:spPr>
          <a:xfrm>
            <a:off x="185143" y="1064042"/>
            <a:ext cx="5905599" cy="186462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cs typeface="Courier New" panose="02070309020205020404" pitchFamily="49" charset="0"/>
              </a:rPr>
              <a:t>force lower 8 bits to 0 "</a:t>
            </a:r>
            <a:r>
              <a:rPr lang="en-US" sz="2200" b="1" dirty="0">
                <a:solidFill>
                  <a:srgbClr val="0070C0"/>
                </a:solidFill>
                <a:cs typeface="Courier New" panose="02070309020205020404" pitchFamily="49" charset="0"/>
              </a:rPr>
              <a:t>mask off</a:t>
            </a:r>
            <a:r>
              <a:rPr lang="en-US" sz="2200" dirty="0">
                <a:solidFill>
                  <a:srgbClr val="0070C0"/>
                </a:solidFill>
                <a:cs typeface="Courier New" panose="02070309020205020404" pitchFamily="49" charset="0"/>
              </a:rPr>
              <a:t>" </a:t>
            </a:r>
            <a:r>
              <a:rPr lang="en-US" sz="2200" dirty="0">
                <a:cs typeface="Courier New" panose="02070309020205020404" pitchFamily="49" charset="0"/>
              </a:rPr>
              <a:t>operation</a:t>
            </a:r>
          </a:p>
          <a:p>
            <a:pPr lvl="1"/>
            <a:r>
              <a:rPr lang="en-US" sz="2200" dirty="0">
                <a:cs typeface="Consolas" panose="020B0609020204030204" pitchFamily="49" charset="0"/>
              </a:rPr>
              <a:t>0 to </a:t>
            </a:r>
            <a:r>
              <a:rPr lang="en-US" sz="2200" b="1" dirty="0">
                <a:solidFill>
                  <a:srgbClr val="0070C0"/>
                </a:solidFill>
                <a:cs typeface="Consolas" panose="020B0609020204030204" pitchFamily="49" charset="0"/>
              </a:rPr>
              <a:t>set a bit to 0       </a:t>
            </a:r>
            <a:r>
              <a:rPr lang="en-US" sz="2200" dirty="0">
                <a:solidFill>
                  <a:srgbClr val="0070C0"/>
                </a:solidFill>
                <a:cs typeface="Consolas" panose="020B0609020204030204" pitchFamily="49" charset="0"/>
              </a:rPr>
              <a:t>("clears the bit")</a:t>
            </a:r>
          </a:p>
          <a:p>
            <a:pPr lvl="1"/>
            <a:r>
              <a:rPr lang="en-US" sz="2200" dirty="0">
                <a:solidFill>
                  <a:srgbClr val="0070C0"/>
                </a:solidFill>
                <a:cs typeface="Consolas" panose="020B0609020204030204" pitchFamily="49" charset="0"/>
              </a:rPr>
              <a:t>1 to let a </a:t>
            </a:r>
            <a:r>
              <a:rPr lang="en-US" sz="2200" b="1" dirty="0">
                <a:solidFill>
                  <a:srgbClr val="0070C0"/>
                </a:solidFill>
                <a:cs typeface="Consolas" panose="020B0609020204030204" pitchFamily="49" charset="0"/>
              </a:rPr>
              <a:t>bit through unchanged</a:t>
            </a:r>
            <a:endParaRPr lang="en-US" sz="2200" dirty="0"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and</a:t>
            </a: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r1, r2, r3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E0C64BF7-600D-4F7C-51FD-42AD3E8E71E9}"/>
              </a:ext>
            </a:extLst>
          </p:cNvPr>
          <p:cNvGrpSpPr/>
          <p:nvPr/>
        </p:nvGrpSpPr>
        <p:grpSpPr>
          <a:xfrm>
            <a:off x="6278808" y="676563"/>
            <a:ext cx="5501387" cy="3000492"/>
            <a:chOff x="6278808" y="676563"/>
            <a:chExt cx="5501387" cy="3000492"/>
          </a:xfrm>
        </p:grpSpPr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AABC1DFA-9D8C-8879-D213-8F93CC6D0ED5}"/>
                </a:ext>
              </a:extLst>
            </p:cNvPr>
            <p:cNvGrpSpPr/>
            <p:nvPr/>
          </p:nvGrpSpPr>
          <p:grpSpPr>
            <a:xfrm>
              <a:off x="6278808" y="676563"/>
              <a:ext cx="5501387" cy="3000492"/>
              <a:chOff x="6332707" y="4161709"/>
              <a:chExt cx="5501387" cy="3000492"/>
            </a:xfrm>
          </p:grpSpPr>
          <p:sp>
            <p:nvSpPr>
              <p:cNvPr id="27" name="Content Placeholder 2">
                <a:extLst>
                  <a:ext uri="{FF2B5EF4-FFF2-40B4-BE49-F238E27FC236}">
                    <a16:creationId xmlns:a16="http://schemas.microsoft.com/office/drawing/2014/main" id="{C3025578-CEAD-1E7D-D4FF-78DB54A53B3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32707" y="4161709"/>
                <a:ext cx="5501387" cy="300049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rgbClr val="0070C0"/>
                </a:solidFill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234950" indent="-23495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tabLst/>
                  <a:defRPr sz="2800" kern="1200">
                    <a:solidFill>
                      <a:schemeClr val="accent2"/>
                    </a:solidFill>
                    <a:latin typeface="+mn-lt"/>
                    <a:ea typeface="+mn-ea"/>
                    <a:cs typeface="+mn-cs"/>
                  </a:defRPr>
                </a:lvl1pPr>
                <a:lvl2pPr marL="577850" indent="-223838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tabLst/>
                  <a:defRPr sz="2400" kern="1200">
                    <a:solidFill>
                      <a:schemeClr val="accent2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-233363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tabLst/>
                  <a:defRPr sz="2000" kern="1200">
                    <a:solidFill>
                      <a:schemeClr val="accent2"/>
                    </a:solidFill>
                    <a:latin typeface="+mn-lt"/>
                    <a:ea typeface="+mn-ea"/>
                    <a:cs typeface="+mn-cs"/>
                  </a:defRPr>
                </a:lvl3pPr>
                <a:lvl4pPr marL="1260475" indent="-233363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accent2"/>
                    </a:solidFill>
                    <a:latin typeface="+mn-lt"/>
                    <a:ea typeface="+mn-ea"/>
                    <a:cs typeface="+mn-cs"/>
                  </a:defRPr>
                </a:lvl4pPr>
                <a:lvl5pPr marL="1603375" indent="-22225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accent2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2000" dirty="0">
                    <a:solidFill>
                      <a:schemeClr val="tx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DATA: </a:t>
                </a:r>
                <a:r>
                  <a:rPr lang="en-US" sz="2000" dirty="0">
                    <a:solidFill>
                      <a:schemeClr val="accent5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r2</a:t>
                </a:r>
                <a:r>
                  <a:rPr lang="en-US" sz="20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 0xab ab ab </a:t>
                </a:r>
                <a:r>
                  <a:rPr lang="en-US" sz="2000" dirty="0">
                    <a:solidFill>
                      <a:srgbClr val="FF000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7</a:t>
                </a:r>
                <a:r>
                  <a:rPr lang="en-US" sz="2000" dirty="0">
                    <a:solidFill>
                      <a:schemeClr val="tx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7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2000" dirty="0">
                    <a:solidFill>
                      <a:srgbClr val="FF000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and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2000" dirty="0">
                    <a:solidFill>
                      <a:schemeClr val="tx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MASK</a:t>
                </a:r>
                <a:r>
                  <a:rPr lang="en-US" sz="2000" dirty="0">
                    <a:solidFill>
                      <a:schemeClr val="accent5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: r3</a:t>
                </a:r>
                <a:r>
                  <a:rPr lang="en-US" sz="20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:r>
                  <a:rPr lang="en-US" sz="2000" dirty="0">
                    <a:solidFill>
                      <a:schemeClr val="tx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0xff ff ff </a:t>
                </a:r>
                <a:r>
                  <a:rPr lang="en-US" sz="2000" dirty="0" err="1">
                    <a:solidFill>
                      <a:schemeClr val="accent5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df</a:t>
                </a:r>
                <a:r>
                  <a:rPr lang="en-US" sz="2000" dirty="0">
                    <a:solidFill>
                      <a:schemeClr val="accent5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sz="2000" dirty="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  <a:p>
                <a:pPr marL="0" indent="0">
                  <a:buNone/>
                </a:pPr>
                <a:r>
                  <a:rPr lang="en-US" sz="2000" dirty="0">
                    <a:solidFill>
                      <a:schemeClr val="tx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RSLT: </a:t>
                </a:r>
                <a:r>
                  <a:rPr lang="en-US" sz="2000" dirty="0">
                    <a:solidFill>
                      <a:schemeClr val="accent5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r1</a:t>
                </a:r>
                <a:r>
                  <a:rPr lang="en-US" sz="20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 0xab ab ab </a:t>
                </a:r>
                <a:r>
                  <a:rPr lang="en-US" sz="2000" dirty="0">
                    <a:solidFill>
                      <a:schemeClr val="accent3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5</a:t>
                </a:r>
                <a:r>
                  <a:rPr lang="en-US" sz="2000" dirty="0">
                    <a:solidFill>
                      <a:schemeClr val="tx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7</a:t>
                </a:r>
              </a:p>
            </p:txBody>
          </p:sp>
          <p:cxnSp>
            <p:nvCxnSpPr>
              <p:cNvPr id="44" name="Straight Arrow Connector 43">
                <a:extLst>
                  <a:ext uri="{FF2B5EF4-FFF2-40B4-BE49-F238E27FC236}">
                    <a16:creationId xmlns:a16="http://schemas.microsoft.com/office/drawing/2014/main" id="{FB571692-613B-7F68-DA69-B351C6B67BAB}"/>
                  </a:ext>
                </a:extLst>
              </p:cNvPr>
              <p:cNvCxnSpPr/>
              <p:nvPr/>
            </p:nvCxnSpPr>
            <p:spPr>
              <a:xfrm>
                <a:off x="8933235" y="5560863"/>
                <a:ext cx="0" cy="690663"/>
              </a:xfrm>
              <a:prstGeom prst="straightConnector1">
                <a:avLst/>
              </a:prstGeom>
              <a:ln w="31750">
                <a:solidFill>
                  <a:srgbClr val="00B050"/>
                </a:solidFill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Arrow Connector 44">
                <a:extLst>
                  <a:ext uri="{FF2B5EF4-FFF2-40B4-BE49-F238E27FC236}">
                    <a16:creationId xmlns:a16="http://schemas.microsoft.com/office/drawing/2014/main" id="{DF1FDA4E-CE18-831C-2898-5DB239056985}"/>
                  </a:ext>
                </a:extLst>
              </p:cNvPr>
              <p:cNvCxnSpPr/>
              <p:nvPr/>
            </p:nvCxnSpPr>
            <p:spPr>
              <a:xfrm>
                <a:off x="9309370" y="5531681"/>
                <a:ext cx="0" cy="690663"/>
              </a:xfrm>
              <a:prstGeom prst="straightConnector1">
                <a:avLst/>
              </a:prstGeom>
              <a:ln w="31750"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Arrow Connector 45">
                <a:extLst>
                  <a:ext uri="{FF2B5EF4-FFF2-40B4-BE49-F238E27FC236}">
                    <a16:creationId xmlns:a16="http://schemas.microsoft.com/office/drawing/2014/main" id="{76FE4449-918B-2C6C-FBE1-D68D62B2D7A5}"/>
                  </a:ext>
                </a:extLst>
              </p:cNvPr>
              <p:cNvCxnSpPr/>
              <p:nvPr/>
            </p:nvCxnSpPr>
            <p:spPr>
              <a:xfrm>
                <a:off x="8933235" y="4584789"/>
                <a:ext cx="0" cy="690663"/>
              </a:xfrm>
              <a:prstGeom prst="straightConnector1">
                <a:avLst/>
              </a:prstGeom>
              <a:ln w="31750">
                <a:solidFill>
                  <a:srgbClr val="00B050"/>
                </a:solidFill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490B71C7-6F05-609B-93AF-9D44C18D7E4A}"/>
                  </a:ext>
                </a:extLst>
              </p:cNvPr>
              <p:cNvCxnSpPr/>
              <p:nvPr/>
            </p:nvCxnSpPr>
            <p:spPr>
              <a:xfrm>
                <a:off x="9309370" y="4555607"/>
                <a:ext cx="0" cy="690663"/>
              </a:xfrm>
              <a:prstGeom prst="straightConnector1">
                <a:avLst/>
              </a:prstGeom>
              <a:ln w="31750"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C2E066AD-BEBF-4A0E-ED6A-6A77CA80918B}"/>
                  </a:ext>
                </a:extLst>
              </p:cNvPr>
              <p:cNvSpPr txBox="1"/>
              <p:nvPr/>
            </p:nvSpPr>
            <p:spPr>
              <a:xfrm>
                <a:off x="9309370" y="5656901"/>
                <a:ext cx="14542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accent1"/>
                    </a:solidFill>
                  </a:rPr>
                  <a:t>forces to a 0</a:t>
                </a:r>
              </a:p>
            </p:txBody>
          </p:sp>
          <p:cxnSp>
            <p:nvCxnSpPr>
              <p:cNvPr id="49" name="Straight Arrow Connector 48">
                <a:extLst>
                  <a:ext uri="{FF2B5EF4-FFF2-40B4-BE49-F238E27FC236}">
                    <a16:creationId xmlns:a16="http://schemas.microsoft.com/office/drawing/2014/main" id="{F824E921-62B7-D977-F7F8-D6DF38F886A6}"/>
                  </a:ext>
                </a:extLst>
              </p:cNvPr>
              <p:cNvCxnSpPr/>
              <p:nvPr/>
            </p:nvCxnSpPr>
            <p:spPr>
              <a:xfrm>
                <a:off x="8054136" y="5573768"/>
                <a:ext cx="0" cy="690663"/>
              </a:xfrm>
              <a:prstGeom prst="straightConnector1">
                <a:avLst/>
              </a:prstGeom>
              <a:ln w="31750">
                <a:solidFill>
                  <a:srgbClr val="00B050"/>
                </a:solidFill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Arrow Connector 49">
                <a:extLst>
                  <a:ext uri="{FF2B5EF4-FFF2-40B4-BE49-F238E27FC236}">
                    <a16:creationId xmlns:a16="http://schemas.microsoft.com/office/drawing/2014/main" id="{914C40A0-7ABD-9E77-79EF-6C7FAD343463}"/>
                  </a:ext>
                </a:extLst>
              </p:cNvPr>
              <p:cNvCxnSpPr/>
              <p:nvPr/>
            </p:nvCxnSpPr>
            <p:spPr>
              <a:xfrm>
                <a:off x="8430271" y="5544586"/>
                <a:ext cx="0" cy="690663"/>
              </a:xfrm>
              <a:prstGeom prst="straightConnector1">
                <a:avLst/>
              </a:prstGeom>
              <a:ln w="31750">
                <a:solidFill>
                  <a:srgbClr val="00B050"/>
                </a:solidFill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Arrow Connector 50">
                <a:extLst>
                  <a:ext uri="{FF2B5EF4-FFF2-40B4-BE49-F238E27FC236}">
                    <a16:creationId xmlns:a16="http://schemas.microsoft.com/office/drawing/2014/main" id="{49271CFE-D991-C6E3-4793-17089C573467}"/>
                  </a:ext>
                </a:extLst>
              </p:cNvPr>
              <p:cNvCxnSpPr/>
              <p:nvPr/>
            </p:nvCxnSpPr>
            <p:spPr>
              <a:xfrm>
                <a:off x="8054136" y="4597694"/>
                <a:ext cx="0" cy="690663"/>
              </a:xfrm>
              <a:prstGeom prst="straightConnector1">
                <a:avLst/>
              </a:prstGeom>
              <a:ln w="31750">
                <a:solidFill>
                  <a:srgbClr val="00B050"/>
                </a:solidFill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Arrow Connector 51">
                <a:extLst>
                  <a:ext uri="{FF2B5EF4-FFF2-40B4-BE49-F238E27FC236}">
                    <a16:creationId xmlns:a16="http://schemas.microsoft.com/office/drawing/2014/main" id="{6AA7BFB4-C56E-ED5C-B0F1-E6CE4CB9BDB6}"/>
                  </a:ext>
                </a:extLst>
              </p:cNvPr>
              <p:cNvCxnSpPr/>
              <p:nvPr/>
            </p:nvCxnSpPr>
            <p:spPr>
              <a:xfrm>
                <a:off x="8430271" y="4568512"/>
                <a:ext cx="0" cy="690663"/>
              </a:xfrm>
              <a:prstGeom prst="straightConnector1">
                <a:avLst/>
              </a:prstGeom>
              <a:ln w="31750">
                <a:solidFill>
                  <a:srgbClr val="00B050"/>
                </a:solidFill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2B115ED0-D86D-95A2-E0E4-6A980CEB536A}"/>
                  </a:ext>
                </a:extLst>
              </p:cNvPr>
              <p:cNvSpPr txBox="1"/>
              <p:nvPr/>
            </p:nvSpPr>
            <p:spPr>
              <a:xfrm>
                <a:off x="6599891" y="5705251"/>
                <a:ext cx="13260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accent1"/>
                    </a:solidFill>
                  </a:rPr>
                  <a:t>unchanged</a:t>
                </a:r>
              </a:p>
            </p:txBody>
          </p:sp>
        </p:grp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0CC9495-3AE5-A1ED-1785-12083FBF9557}"/>
                </a:ext>
              </a:extLst>
            </p:cNvPr>
            <p:cNvSpPr txBox="1"/>
            <p:nvPr/>
          </p:nvSpPr>
          <p:spPr>
            <a:xfrm>
              <a:off x="9631606" y="2541944"/>
              <a:ext cx="2018501" cy="101566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err="1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df</a:t>
              </a:r>
              <a:r>
                <a:rPr lang="en-US" sz="2000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 11</a:t>
              </a:r>
              <a:r>
                <a:rPr lang="en-US" sz="20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lang="en-US" sz="2000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1 1111</a:t>
              </a:r>
            </a:p>
            <a:p>
              <a:r>
                <a:rPr lang="en-US" sz="2000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77: 01</a:t>
              </a: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lang="en-US" sz="2000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1 0111</a:t>
              </a:r>
            </a:p>
            <a:p>
              <a:r>
                <a:rPr lang="en-US" sz="2000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57: 01</a:t>
              </a: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lang="en-US" sz="2000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1 0111</a:t>
              </a:r>
            </a:p>
          </p:txBody>
        </p:sp>
      </p:grp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8DA494B-B555-178F-88EC-A0584BA47A9E}"/>
              </a:ext>
            </a:extLst>
          </p:cNvPr>
          <p:cNvSpPr txBox="1">
            <a:spLocks/>
          </p:cNvSpPr>
          <p:nvPr/>
        </p:nvSpPr>
        <p:spPr>
          <a:xfrm>
            <a:off x="247471" y="4386259"/>
            <a:ext cx="6256091" cy="15760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cs typeface="Courier New" panose="02070309020205020404" pitchFamily="49" charset="0"/>
              </a:rPr>
              <a:t>clear bit 5 to a 0 without changing the other bits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	r1 = r2 &amp; ~r3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2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bic</a:t>
            </a: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r1, r2, r3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F3C8D238-B90C-16AF-5573-7BD4005D8CD8}"/>
              </a:ext>
            </a:extLst>
          </p:cNvPr>
          <p:cNvGrpSpPr/>
          <p:nvPr/>
        </p:nvGrpSpPr>
        <p:grpSpPr>
          <a:xfrm>
            <a:off x="4380252" y="3962466"/>
            <a:ext cx="7697567" cy="2775535"/>
            <a:chOff x="4399086" y="3851407"/>
            <a:chExt cx="7697567" cy="2775535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88E90B28-7ABB-5A4C-1768-B45491DE342D}"/>
                </a:ext>
              </a:extLst>
            </p:cNvPr>
            <p:cNvCxnSpPr/>
            <p:nvPr/>
          </p:nvCxnSpPr>
          <p:spPr>
            <a:xfrm>
              <a:off x="9255471" y="5078231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3A21A9F3-61D9-2CD3-884B-6E616504FF76}"/>
                </a:ext>
              </a:extLst>
            </p:cNvPr>
            <p:cNvCxnSpPr/>
            <p:nvPr/>
          </p:nvCxnSpPr>
          <p:spPr>
            <a:xfrm>
              <a:off x="9631606" y="5049049"/>
              <a:ext cx="0" cy="690663"/>
            </a:xfrm>
            <a:prstGeom prst="straightConnector1">
              <a:avLst/>
            </a:prstGeom>
            <a:ln w="3175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7908CEC6-1A86-0CA1-DCCC-05EEE0196202}"/>
                </a:ext>
              </a:extLst>
            </p:cNvPr>
            <p:cNvCxnSpPr/>
            <p:nvPr/>
          </p:nvCxnSpPr>
          <p:spPr>
            <a:xfrm>
              <a:off x="9255471" y="4102157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5309F7FB-1589-CC0E-759C-AAAEB3E56BB1}"/>
                </a:ext>
              </a:extLst>
            </p:cNvPr>
            <p:cNvCxnSpPr/>
            <p:nvPr/>
          </p:nvCxnSpPr>
          <p:spPr>
            <a:xfrm>
              <a:off x="9631606" y="4072975"/>
              <a:ext cx="0" cy="690663"/>
            </a:xfrm>
            <a:prstGeom prst="straightConnector1">
              <a:avLst/>
            </a:prstGeom>
            <a:ln w="3175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9485A8E-E83D-B1EE-923D-2EED819556E9}"/>
                </a:ext>
              </a:extLst>
            </p:cNvPr>
            <p:cNvSpPr txBox="1"/>
            <p:nvPr/>
          </p:nvSpPr>
          <p:spPr>
            <a:xfrm>
              <a:off x="9631606" y="5174269"/>
              <a:ext cx="14542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forces to a 0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888B5BCC-017E-8CF1-FF3D-EC4E8CF88E7D}"/>
                </a:ext>
              </a:extLst>
            </p:cNvPr>
            <p:cNvCxnSpPr/>
            <p:nvPr/>
          </p:nvCxnSpPr>
          <p:spPr>
            <a:xfrm>
              <a:off x="8376372" y="5091136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0FC35F6A-D71A-439B-C8B2-8F051665F881}"/>
                </a:ext>
              </a:extLst>
            </p:cNvPr>
            <p:cNvCxnSpPr/>
            <p:nvPr/>
          </p:nvCxnSpPr>
          <p:spPr>
            <a:xfrm>
              <a:off x="8752507" y="5061954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98D3CFE5-03B1-A923-AD2E-B2DABE2B4F9F}"/>
                </a:ext>
              </a:extLst>
            </p:cNvPr>
            <p:cNvCxnSpPr/>
            <p:nvPr/>
          </p:nvCxnSpPr>
          <p:spPr>
            <a:xfrm>
              <a:off x="8376372" y="4115062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2963D455-6916-DFB9-B475-04350DCA409C}"/>
                </a:ext>
              </a:extLst>
            </p:cNvPr>
            <p:cNvCxnSpPr/>
            <p:nvPr/>
          </p:nvCxnSpPr>
          <p:spPr>
            <a:xfrm>
              <a:off x="8752507" y="4085880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F0A429E-1AE4-65C6-97DE-A2B56DB2A649}"/>
                </a:ext>
              </a:extLst>
            </p:cNvPr>
            <p:cNvSpPr txBox="1"/>
            <p:nvPr/>
          </p:nvSpPr>
          <p:spPr>
            <a:xfrm>
              <a:off x="6922127" y="5222619"/>
              <a:ext cx="13260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unchanged</a:t>
              </a: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1F98CFE3-1E40-274E-7D41-97C7D82020D6}"/>
                </a:ext>
              </a:extLst>
            </p:cNvPr>
            <p:cNvGrpSpPr/>
            <p:nvPr/>
          </p:nvGrpSpPr>
          <p:grpSpPr>
            <a:xfrm>
              <a:off x="4399086" y="3851407"/>
              <a:ext cx="7697567" cy="2775535"/>
              <a:chOff x="4399086" y="3691603"/>
              <a:chExt cx="7697567" cy="2775535"/>
            </a:xfrm>
          </p:grpSpPr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6060BB56-D57B-845A-117B-4AAFF241B1B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37152" y="3691603"/>
                <a:ext cx="5459501" cy="273838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rgbClr val="0070C0"/>
                </a:solidFill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234950" indent="-23495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tabLst/>
                  <a:defRPr sz="2800" kern="1200">
                    <a:solidFill>
                      <a:schemeClr val="accent2"/>
                    </a:solidFill>
                    <a:latin typeface="+mn-lt"/>
                    <a:ea typeface="+mn-ea"/>
                    <a:cs typeface="+mn-cs"/>
                  </a:defRPr>
                </a:lvl1pPr>
                <a:lvl2pPr marL="577850" indent="-223838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tabLst/>
                  <a:defRPr sz="2400" kern="1200">
                    <a:solidFill>
                      <a:schemeClr val="accent2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-233363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tabLst/>
                  <a:defRPr sz="2000" kern="1200">
                    <a:solidFill>
                      <a:schemeClr val="accent2"/>
                    </a:solidFill>
                    <a:latin typeface="+mn-lt"/>
                    <a:ea typeface="+mn-ea"/>
                    <a:cs typeface="+mn-cs"/>
                  </a:defRPr>
                </a:lvl3pPr>
                <a:lvl4pPr marL="1260475" indent="-233363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accent2"/>
                    </a:solidFill>
                    <a:latin typeface="+mn-lt"/>
                    <a:ea typeface="+mn-ea"/>
                    <a:cs typeface="+mn-cs"/>
                  </a:defRPr>
                </a:lvl4pPr>
                <a:lvl5pPr marL="1603375" indent="-22225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accent2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2000" dirty="0">
                    <a:solidFill>
                      <a:schemeClr val="tx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DATA: </a:t>
                </a:r>
                <a:r>
                  <a:rPr lang="en-US" sz="2000" dirty="0">
                    <a:solidFill>
                      <a:schemeClr val="accent5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r2</a:t>
                </a:r>
                <a:r>
                  <a:rPr lang="en-US" sz="20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 0xab ab ab </a:t>
                </a:r>
                <a:r>
                  <a:rPr lang="en-US" sz="2000" dirty="0">
                    <a:solidFill>
                      <a:srgbClr val="00B05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7</a:t>
                </a:r>
                <a:r>
                  <a:rPr lang="en-US" sz="2000" dirty="0">
                    <a:solidFill>
                      <a:schemeClr val="tx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7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2000" dirty="0" err="1">
                    <a:solidFill>
                      <a:srgbClr val="FF000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bic</a:t>
                </a:r>
                <a:endPara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2000" dirty="0">
                    <a:solidFill>
                      <a:schemeClr val="tx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MASK</a:t>
                </a:r>
                <a:r>
                  <a:rPr lang="en-US" sz="2000" dirty="0">
                    <a:solidFill>
                      <a:schemeClr val="accent5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: r3</a:t>
                </a:r>
                <a:r>
                  <a:rPr lang="en-US" sz="20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:r>
                  <a:rPr lang="en-US" sz="2000" dirty="0">
                    <a:solidFill>
                      <a:schemeClr val="tx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0x00 00 00 </a:t>
                </a:r>
                <a:r>
                  <a:rPr lang="en-US" sz="2000" dirty="0">
                    <a:solidFill>
                      <a:schemeClr val="accent5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2</a:t>
                </a:r>
                <a:r>
                  <a:rPr lang="en-US" sz="2000" dirty="0">
                    <a:solidFill>
                      <a:schemeClr val="tx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sz="2000" dirty="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  <a:p>
                <a:pPr marL="0" indent="0">
                  <a:buNone/>
                </a:pPr>
                <a:r>
                  <a:rPr lang="en-US" sz="2000" dirty="0">
                    <a:solidFill>
                      <a:schemeClr val="tx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RSLT: </a:t>
                </a:r>
                <a:r>
                  <a:rPr lang="en-US" sz="2000" dirty="0">
                    <a:solidFill>
                      <a:schemeClr val="accent5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r1</a:t>
                </a:r>
                <a:r>
                  <a:rPr lang="en-US" sz="20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 0xab ab ab </a:t>
                </a:r>
                <a:r>
                  <a:rPr lang="en-US" sz="2000" dirty="0">
                    <a:solidFill>
                      <a:schemeClr val="accent5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57</a:t>
                </a:r>
                <a:endParaRPr lang="en-US" sz="20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1AC1B2D-0F7F-9092-DC84-2CBD13A4AF0E}"/>
                  </a:ext>
                </a:extLst>
              </p:cNvPr>
              <p:cNvSpPr txBox="1"/>
              <p:nvPr/>
            </p:nvSpPr>
            <p:spPr>
              <a:xfrm>
                <a:off x="4399086" y="5759252"/>
                <a:ext cx="2159566" cy="70788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chemeClr val="accent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 r3: 00</a:t>
                </a:r>
                <a:r>
                  <a:rPr lang="en-US" sz="2000" dirty="0">
                    <a:solidFill>
                      <a:srgbClr val="00B05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1</a:t>
                </a:r>
                <a:r>
                  <a:rPr lang="en-US" sz="2000" dirty="0">
                    <a:solidFill>
                      <a:schemeClr val="accent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0 0000</a:t>
                </a:r>
              </a:p>
              <a:p>
                <a:r>
                  <a:rPr lang="en-US" sz="2000" dirty="0">
                    <a:solidFill>
                      <a:schemeClr val="accent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~r3: 11</a:t>
                </a:r>
                <a:r>
                  <a:rPr lang="en-US" sz="2000" dirty="0">
                    <a:solidFill>
                      <a:srgbClr val="00B05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</a:t>
                </a:r>
                <a:r>
                  <a:rPr lang="en-US" sz="2000" dirty="0">
                    <a:solidFill>
                      <a:schemeClr val="accent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1 1111</a:t>
                </a:r>
              </a:p>
            </p:txBody>
          </p:sp>
        </p:grp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7826A6FF-E3D7-F5AE-8550-B2ADB022464C}"/>
                </a:ext>
              </a:extLst>
            </p:cNvPr>
            <p:cNvCxnSpPr/>
            <p:nvPr/>
          </p:nvCxnSpPr>
          <p:spPr>
            <a:xfrm>
              <a:off x="9215709" y="5232862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F8FF3BEA-2214-5CAE-738C-D24F02914F33}"/>
                </a:ext>
              </a:extLst>
            </p:cNvPr>
            <p:cNvCxnSpPr/>
            <p:nvPr/>
          </p:nvCxnSpPr>
          <p:spPr>
            <a:xfrm>
              <a:off x="9591844" y="5203680"/>
              <a:ext cx="0" cy="690663"/>
            </a:xfrm>
            <a:prstGeom prst="straightConnector1">
              <a:avLst/>
            </a:prstGeom>
            <a:ln w="3175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2D7452DC-22AB-5A8F-A931-2C9A6AE2520E}"/>
                </a:ext>
              </a:extLst>
            </p:cNvPr>
            <p:cNvCxnSpPr/>
            <p:nvPr/>
          </p:nvCxnSpPr>
          <p:spPr>
            <a:xfrm>
              <a:off x="9215709" y="4256788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63361EAC-24D2-3BBB-41E4-780449A6F6F7}"/>
                </a:ext>
              </a:extLst>
            </p:cNvPr>
            <p:cNvCxnSpPr/>
            <p:nvPr/>
          </p:nvCxnSpPr>
          <p:spPr>
            <a:xfrm>
              <a:off x="9591844" y="4227606"/>
              <a:ext cx="0" cy="690663"/>
            </a:xfrm>
            <a:prstGeom prst="straightConnector1">
              <a:avLst/>
            </a:prstGeom>
            <a:ln w="3175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E31B627-518A-C8A3-1074-47AA68F985E7}"/>
                </a:ext>
              </a:extLst>
            </p:cNvPr>
            <p:cNvSpPr txBox="1"/>
            <p:nvPr/>
          </p:nvSpPr>
          <p:spPr>
            <a:xfrm>
              <a:off x="9591844" y="5328900"/>
              <a:ext cx="13003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clears bit 5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EBE138DF-BF8A-45C8-0DB4-CCC215E894AB}"/>
                </a:ext>
              </a:extLst>
            </p:cNvPr>
            <p:cNvCxnSpPr/>
            <p:nvPr/>
          </p:nvCxnSpPr>
          <p:spPr>
            <a:xfrm>
              <a:off x="8336610" y="5245767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15B17DE0-13FB-5EC6-A314-1173C83A0E35}"/>
                </a:ext>
              </a:extLst>
            </p:cNvPr>
            <p:cNvCxnSpPr/>
            <p:nvPr/>
          </p:nvCxnSpPr>
          <p:spPr>
            <a:xfrm>
              <a:off x="8712745" y="5216585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013C9408-0E0D-38FF-A1CF-C805503F96BB}"/>
                </a:ext>
              </a:extLst>
            </p:cNvPr>
            <p:cNvCxnSpPr/>
            <p:nvPr/>
          </p:nvCxnSpPr>
          <p:spPr>
            <a:xfrm>
              <a:off x="8336610" y="4269693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7AF422C7-F568-5E26-337C-A5C724D0436C}"/>
                </a:ext>
              </a:extLst>
            </p:cNvPr>
            <p:cNvCxnSpPr/>
            <p:nvPr/>
          </p:nvCxnSpPr>
          <p:spPr>
            <a:xfrm>
              <a:off x="8712745" y="4240511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BB69367C-8405-FBA6-FDE9-916468AA98DB}"/>
                </a:ext>
              </a:extLst>
            </p:cNvPr>
            <p:cNvSpPr txBox="1"/>
            <p:nvPr/>
          </p:nvSpPr>
          <p:spPr>
            <a:xfrm>
              <a:off x="6882365" y="5377250"/>
              <a:ext cx="13260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unchanged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78497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0D13E-5DA3-4A40-AC9A-16FEFD8DFF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078" y="112282"/>
            <a:ext cx="11869700" cy="513474"/>
          </a:xfrm>
        </p:spPr>
        <p:txBody>
          <a:bodyPr/>
          <a:lstStyle/>
          <a:p>
            <a:r>
              <a:rPr lang="en-US" dirty="0"/>
              <a:t>Conditional Branch: Changing the Next Instruction to Execute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D6D3376-775B-A94D-8899-7BF14B6FCCB4}"/>
              </a:ext>
            </a:extLst>
          </p:cNvPr>
          <p:cNvSpPr txBox="1">
            <a:spLocks/>
          </p:cNvSpPr>
          <p:nvPr/>
        </p:nvSpPr>
        <p:spPr>
          <a:xfrm>
            <a:off x="365842" y="632781"/>
            <a:ext cx="5235968" cy="592938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0"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endParaRPr lang="en-US" sz="2000" b="1" dirty="0"/>
          </a:p>
          <a:p>
            <a:pPr marL="0" indent="0">
              <a:buFont typeface="Arial" panose="020B0604020202020204" pitchFamily="34" charset="0"/>
              <a:buNone/>
            </a:pPr>
            <a:endParaRPr lang="en-US" sz="800" b="1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b="1" dirty="0"/>
              <a:t>Branch </a:t>
            </a:r>
            <a:r>
              <a:rPr lang="en-US" sz="2000" dirty="0">
                <a:solidFill>
                  <a:schemeClr val="tx2"/>
                </a:solidFill>
              </a:rPr>
              <a:t>instruction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sz="2000" b="1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en-US" sz="2000" b="1" u="sng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suffix</a:t>
            </a:r>
            <a:r>
              <a:rPr lang="en-US" sz="20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r>
              <a:rPr lang="en-US" sz="2000" b="1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</a:t>
            </a:r>
            <a:r>
              <a:rPr lang="en-US" sz="2000" b="1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label</a:t>
            </a:r>
            <a:endParaRPr lang="en-US" sz="2000" b="1" dirty="0">
              <a:solidFill>
                <a:srgbClr val="F3753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/>
              <a:t>B</a:t>
            </a:r>
            <a:r>
              <a:rPr lang="en-US" sz="2000" dirty="0">
                <a:solidFill>
                  <a:srgbClr val="7030A0"/>
                </a:solidFill>
              </a:rPr>
              <a:t>its in the condition field </a:t>
            </a:r>
            <a:r>
              <a:rPr lang="en-US" sz="2000" dirty="0"/>
              <a:t>specify the </a:t>
            </a:r>
            <a:r>
              <a:rPr lang="en-US" sz="2000" b="1" dirty="0">
                <a:solidFill>
                  <a:srgbClr val="0070C0"/>
                </a:solidFill>
              </a:rPr>
              <a:t>conditions</a:t>
            </a:r>
            <a:r>
              <a:rPr lang="en-US" sz="2000" dirty="0">
                <a:solidFill>
                  <a:srgbClr val="0070C0"/>
                </a:solidFill>
              </a:rPr>
              <a:t> when the branch happens</a:t>
            </a:r>
          </a:p>
          <a:p>
            <a:r>
              <a:rPr lang="en-US" sz="2000" dirty="0">
                <a:solidFill>
                  <a:schemeClr val="tx2"/>
                </a:solidFill>
              </a:rPr>
              <a:t>If the </a:t>
            </a:r>
            <a:r>
              <a:rPr lang="en-US" sz="2000" dirty="0">
                <a:solidFill>
                  <a:srgbClr val="7030A0"/>
                </a:solidFill>
              </a:rPr>
              <a:t>condition evaluates </a:t>
            </a:r>
            <a:r>
              <a:rPr lang="en-US" sz="2000" dirty="0">
                <a:solidFill>
                  <a:schemeClr val="tx2"/>
                </a:solidFill>
              </a:rPr>
              <a:t>to be </a:t>
            </a:r>
            <a:r>
              <a:rPr lang="en-US" sz="2000" dirty="0">
                <a:solidFill>
                  <a:srgbClr val="2C895B"/>
                </a:solidFill>
              </a:rPr>
              <a:t>true, </a:t>
            </a:r>
            <a:r>
              <a:rPr lang="en-US" sz="2000" dirty="0">
                <a:solidFill>
                  <a:schemeClr val="tx2"/>
                </a:solidFill>
              </a:rPr>
              <a:t>the </a:t>
            </a:r>
            <a:r>
              <a:rPr lang="en-US" sz="2000" dirty="0">
                <a:solidFill>
                  <a:srgbClr val="C00000"/>
                </a:solidFill>
              </a:rPr>
              <a:t>next instruction executed</a:t>
            </a:r>
            <a:r>
              <a:rPr lang="en-US" sz="2000" dirty="0">
                <a:solidFill>
                  <a:srgbClr val="2C895B"/>
                </a:solidFill>
              </a:rPr>
              <a:t> is located at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</a:t>
            </a:r>
            <a:r>
              <a:rPr lang="en-US" sz="2000" b="1" dirty="0" err="1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label</a:t>
            </a:r>
            <a:r>
              <a:rPr lang="en-US" sz="2000" b="1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000" dirty="0">
                <a:solidFill>
                  <a:schemeClr val="tx2"/>
                </a:solidFill>
              </a:rPr>
              <a:t>If the </a:t>
            </a:r>
            <a:r>
              <a:rPr lang="en-US" sz="2000" dirty="0">
                <a:solidFill>
                  <a:srgbClr val="7030A0"/>
                </a:solidFill>
              </a:rPr>
              <a:t>condition evaluates </a:t>
            </a:r>
            <a:r>
              <a:rPr lang="en-US" sz="2000" dirty="0">
                <a:solidFill>
                  <a:schemeClr val="tx2"/>
                </a:solidFill>
              </a:rPr>
              <a:t>to be </a:t>
            </a:r>
            <a:r>
              <a:rPr lang="en-US" sz="2000" dirty="0">
                <a:solidFill>
                  <a:srgbClr val="FF0000"/>
                </a:solidFill>
              </a:rPr>
              <a:t>false</a:t>
            </a:r>
            <a:r>
              <a:rPr lang="en-US" sz="2000" dirty="0">
                <a:solidFill>
                  <a:srgbClr val="2C895B"/>
                </a:solidFill>
              </a:rPr>
              <a:t>,</a:t>
            </a:r>
            <a:r>
              <a:rPr lang="en-US" sz="2000" dirty="0"/>
              <a:t> the </a:t>
            </a:r>
            <a:r>
              <a:rPr lang="en-US" sz="2000" dirty="0">
                <a:solidFill>
                  <a:srgbClr val="C00000"/>
                </a:solidFill>
              </a:rPr>
              <a:t>next instruction executed</a:t>
            </a:r>
            <a:r>
              <a:rPr lang="en-US" sz="2000" dirty="0"/>
              <a:t> is located </a:t>
            </a:r>
            <a:r>
              <a:rPr lang="en-US" sz="2000" dirty="0">
                <a:solidFill>
                  <a:srgbClr val="0070C0"/>
                </a:solidFill>
              </a:rPr>
              <a:t>immediately after the branch</a:t>
            </a:r>
          </a:p>
          <a:p>
            <a:r>
              <a:rPr lang="en-US" sz="2000" dirty="0">
                <a:solidFill>
                  <a:schemeClr val="accent1"/>
                </a:solidFill>
                <a:cs typeface="Consolas" panose="020B0609020204030204" pitchFamily="49" charset="0"/>
              </a:rPr>
              <a:t>Unconditional branch </a:t>
            </a:r>
            <a:r>
              <a:rPr lang="en-US" sz="2000" dirty="0">
                <a:solidFill>
                  <a:schemeClr val="tx2"/>
                </a:solidFill>
                <a:cs typeface="Consolas" panose="020B0609020204030204" pitchFamily="49" charset="0"/>
              </a:rPr>
              <a:t>is when the condition is </a:t>
            </a:r>
            <a:r>
              <a:rPr lang="en-US" sz="2000" i="1" dirty="0">
                <a:solidFill>
                  <a:srgbClr val="2C895B"/>
                </a:solidFill>
                <a:cs typeface="Consolas" panose="020B0609020204030204" pitchFamily="49" charset="0"/>
              </a:rPr>
              <a:t>"always"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78AB42-1CC0-B340-B15B-25F18A4E1E0C}"/>
              </a:ext>
            </a:extLst>
          </p:cNvPr>
          <p:cNvSpPr txBox="1"/>
          <p:nvPr/>
        </p:nvSpPr>
        <p:spPr>
          <a:xfrm>
            <a:off x="2465534" y="799881"/>
            <a:ext cx="1351554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tx2"/>
                </a:solidFill>
              </a:rPr>
              <a:t>b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C58975-0B25-F64F-BD5E-F71D752ACC52}"/>
              </a:ext>
            </a:extLst>
          </p:cNvPr>
          <p:cNvSpPr txBox="1"/>
          <p:nvPr/>
        </p:nvSpPr>
        <p:spPr>
          <a:xfrm>
            <a:off x="3792784" y="799881"/>
            <a:ext cx="1049648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imm24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00B5B0-2BFE-004E-BDC1-8CE82CF52B58}"/>
              </a:ext>
            </a:extLst>
          </p:cNvPr>
          <p:cNvSpPr txBox="1"/>
          <p:nvPr/>
        </p:nvSpPr>
        <p:spPr>
          <a:xfrm>
            <a:off x="1088073" y="799881"/>
            <a:ext cx="1351554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err="1">
                <a:solidFill>
                  <a:schemeClr val="tx2"/>
                </a:solidFill>
              </a:rPr>
              <a:t>cond</a:t>
            </a:r>
            <a:endParaRPr lang="en-US" sz="2000" b="1" dirty="0">
              <a:solidFill>
                <a:schemeClr val="tx2"/>
              </a:solidFill>
            </a:endParaRP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9DCAE74D-D56E-EC4F-A1F9-009FAA9C49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3209720"/>
              </p:ext>
            </p:extLst>
          </p:nvPr>
        </p:nvGraphicFramePr>
        <p:xfrm>
          <a:off x="5759403" y="999936"/>
          <a:ext cx="6318416" cy="5318115"/>
        </p:xfrm>
        <a:graphic>
          <a:graphicData uri="http://schemas.openxmlformats.org/drawingml/2006/table">
            <a:tbl>
              <a:tblPr firstRow="1" firstCol="1" lastRow="1" lastCol="1" bandRow="1" bandCol="1"/>
              <a:tblGrid>
                <a:gridCol w="1095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941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2867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6527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Condition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8759" marB="875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Meaning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8759" marB="875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Flag Checked  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8759" marB="875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40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BEQ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Equal</a:t>
                      </a:r>
                      <a:endParaRPr lang="en-US" sz="180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Z = 1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40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BNE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Not equal</a:t>
                      </a:r>
                      <a:endParaRPr lang="en-US" sz="180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Z = 0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40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BGE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Signed ≥ ("Greater than or Equal")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N = V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7534099"/>
                  </a:ext>
                </a:extLst>
              </a:tr>
              <a:tr h="2840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BLT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Signed &lt; ("Less Than")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N ≠ V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5728908"/>
                  </a:ext>
                </a:extLst>
              </a:tr>
              <a:tr h="2840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BGT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Signed &gt; ("Greater Than")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Z = 0 &amp;&amp; N = V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8718508"/>
                  </a:ext>
                </a:extLst>
              </a:tr>
              <a:tr h="2840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BLE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Signed ≤ ("Less than or Equal")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Z = 1 || N ≠ V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3438548"/>
                  </a:ext>
                </a:extLst>
              </a:tr>
              <a:tr h="2840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BHS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Unsigned ≥ ("Higher or Same") or Carry Set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C = 1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40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BLO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Unsigned &lt; ("Lower") or Carry Clear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C = 0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40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BHI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Unsigned &gt; ("Higher")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C = 1 &amp;&amp; Z = 0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4185093"/>
                  </a:ext>
                </a:extLst>
              </a:tr>
              <a:tr h="2840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BLS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Unsigned ≤ ("Lower or Same")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C = 0 || Z = 1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1409691"/>
                  </a:ext>
                </a:extLst>
              </a:tr>
              <a:tr h="2840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BMI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Minus/negative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N = 1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40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BPL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Plus - positive or zero (non-negative)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N = 0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40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BVS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Overflow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V = 1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40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BVC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No overflow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V = 0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40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B (BAL)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Always (unconditional)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B390338D-065E-894D-A4E2-A44D7701995F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755974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animBg="1"/>
      <p:bldP spid="9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C5D18-CE63-D448-90DD-C6D5ABE2E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750" y="212738"/>
            <a:ext cx="11049203" cy="519098"/>
          </a:xfrm>
        </p:spPr>
        <p:txBody>
          <a:bodyPr/>
          <a:lstStyle/>
          <a:p>
            <a:r>
              <a:rPr lang="en-US" dirty="0"/>
              <a:t>Extracting (Isolate) a Field of Bits with a mask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E0215AA-1EB7-D342-9049-9A663E369227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B194EA53-77FE-010A-389A-64D7BBC6F41C}"/>
              </a:ext>
            </a:extLst>
          </p:cNvPr>
          <p:cNvSpPr txBox="1">
            <a:spLocks/>
          </p:cNvSpPr>
          <p:nvPr/>
        </p:nvSpPr>
        <p:spPr>
          <a:xfrm>
            <a:off x="509750" y="2624661"/>
            <a:ext cx="5482487" cy="18465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200" b="1" dirty="0">
                <a:solidFill>
                  <a:srgbClr val="0070C0"/>
                </a:solidFill>
                <a:cs typeface="Courier New" panose="02070309020205020404" pitchFamily="49" charset="0"/>
              </a:rPr>
              <a:t>extract top 8 bits </a:t>
            </a:r>
            <a:r>
              <a:rPr lang="en-US" sz="2200" dirty="0">
                <a:cs typeface="Courier New" panose="02070309020205020404" pitchFamily="49" charset="0"/>
              </a:rPr>
              <a:t>of r2 into r1</a:t>
            </a:r>
          </a:p>
          <a:p>
            <a:pPr lvl="1"/>
            <a:r>
              <a:rPr lang="en-US" sz="2200" dirty="0">
                <a:cs typeface="Consolas" panose="020B0609020204030204" pitchFamily="49" charset="0"/>
              </a:rPr>
              <a:t>0 to </a:t>
            </a:r>
            <a:r>
              <a:rPr lang="en-US" sz="2200" b="1" dirty="0">
                <a:solidFill>
                  <a:srgbClr val="0070C0"/>
                </a:solidFill>
                <a:cs typeface="Consolas" panose="020B0609020204030204" pitchFamily="49" charset="0"/>
              </a:rPr>
              <a:t>set a bit to 0       </a:t>
            </a:r>
            <a:r>
              <a:rPr lang="en-US" sz="2200" dirty="0">
                <a:solidFill>
                  <a:srgbClr val="0070C0"/>
                </a:solidFill>
                <a:cs typeface="Consolas" panose="020B0609020204030204" pitchFamily="49" charset="0"/>
              </a:rPr>
              <a:t>("clears the bit")</a:t>
            </a:r>
          </a:p>
          <a:p>
            <a:pPr lvl="1"/>
            <a:r>
              <a:rPr lang="en-US" sz="2200" dirty="0">
                <a:solidFill>
                  <a:srgbClr val="0070C0"/>
                </a:solidFill>
                <a:cs typeface="Consolas" panose="020B0609020204030204" pitchFamily="49" charset="0"/>
              </a:rPr>
              <a:t>1 to let a </a:t>
            </a:r>
            <a:r>
              <a:rPr lang="en-US" sz="2200" b="1" dirty="0">
                <a:solidFill>
                  <a:srgbClr val="0070C0"/>
                </a:solidFill>
                <a:cs typeface="Consolas" panose="020B0609020204030204" pitchFamily="49" charset="0"/>
              </a:rPr>
              <a:t>bit through unchanged</a:t>
            </a:r>
            <a:endParaRPr lang="en-US" sz="2200" dirty="0"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and</a:t>
            </a: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r1, r2, r3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DC311709-9B1A-78F3-2215-C80C758A1157}"/>
              </a:ext>
            </a:extLst>
          </p:cNvPr>
          <p:cNvGrpSpPr/>
          <p:nvPr/>
        </p:nvGrpSpPr>
        <p:grpSpPr>
          <a:xfrm>
            <a:off x="6698195" y="2222576"/>
            <a:ext cx="4381171" cy="2412847"/>
            <a:chOff x="6698195" y="2222576"/>
            <a:chExt cx="4381171" cy="2412847"/>
          </a:xfrm>
        </p:grpSpPr>
        <p:sp>
          <p:nvSpPr>
            <p:cNvPr id="5" name="Content Placeholder 2">
              <a:extLst>
                <a:ext uri="{FF2B5EF4-FFF2-40B4-BE49-F238E27FC236}">
                  <a16:creationId xmlns:a16="http://schemas.microsoft.com/office/drawing/2014/main" id="{A51A1824-DEDD-4E0B-363A-41A45AB4C3E9}"/>
                </a:ext>
              </a:extLst>
            </p:cNvPr>
            <p:cNvSpPr txBox="1">
              <a:spLocks/>
            </p:cNvSpPr>
            <p:nvPr/>
          </p:nvSpPr>
          <p:spPr>
            <a:xfrm>
              <a:off x="6698195" y="2222576"/>
              <a:ext cx="4302362" cy="241284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234950" indent="-23495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tabLst/>
                <a:defRPr sz="2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1pPr>
              <a:lvl2pPr marL="577850" indent="-223838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4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2pPr>
              <a:lvl3pPr marL="914400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0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3pPr>
              <a:lvl4pPr marL="1260475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4pPr>
              <a:lvl5pPr marL="1603375" indent="-222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DATA: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r2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0xab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ab ab </a:t>
              </a: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77</a:t>
              </a:r>
            </a:p>
            <a:p>
              <a:pPr marL="0" indent="0">
                <a:buNone/>
              </a:pP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and</a:t>
              </a:r>
            </a:p>
            <a:p>
              <a:pPr marL="0" indent="0"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MASK: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r3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ff</a:t>
              </a: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00 00 00 </a:t>
              </a:r>
            </a:p>
            <a:p>
              <a:pPr marL="0" indent="0">
                <a:buNone/>
              </a:pPr>
              <a:endPara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0" indent="0"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RSLT: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0xab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00 00 00 </a:t>
              </a:r>
              <a:endPara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946DEA6D-4E0E-5430-0BC7-DA8703F8E382}"/>
                </a:ext>
              </a:extLst>
            </p:cNvPr>
            <p:cNvCxnSpPr/>
            <p:nvPr/>
          </p:nvCxnSpPr>
          <p:spPr>
            <a:xfrm>
              <a:off x="9248987" y="3614074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B2403DA0-D6B8-E814-DF68-2C594E52BA55}"/>
                </a:ext>
              </a:extLst>
            </p:cNvPr>
            <p:cNvCxnSpPr/>
            <p:nvPr/>
          </p:nvCxnSpPr>
          <p:spPr>
            <a:xfrm>
              <a:off x="9625122" y="3584892"/>
              <a:ext cx="0" cy="690663"/>
            </a:xfrm>
            <a:prstGeom prst="straightConnector1">
              <a:avLst/>
            </a:prstGeom>
            <a:ln w="3175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54C88785-33E4-FA6E-63AE-3CBC927654AD}"/>
                </a:ext>
              </a:extLst>
            </p:cNvPr>
            <p:cNvCxnSpPr/>
            <p:nvPr/>
          </p:nvCxnSpPr>
          <p:spPr>
            <a:xfrm>
              <a:off x="9248987" y="2638000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368B9225-2181-96C7-1146-25EAAABD344C}"/>
                </a:ext>
              </a:extLst>
            </p:cNvPr>
            <p:cNvCxnSpPr/>
            <p:nvPr/>
          </p:nvCxnSpPr>
          <p:spPr>
            <a:xfrm>
              <a:off x="9625122" y="2608818"/>
              <a:ext cx="0" cy="690663"/>
            </a:xfrm>
            <a:prstGeom prst="straightConnector1">
              <a:avLst/>
            </a:prstGeom>
            <a:ln w="3175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1C13D8C-F68D-F692-9846-E0F31114260A}"/>
                </a:ext>
              </a:extLst>
            </p:cNvPr>
            <p:cNvSpPr txBox="1"/>
            <p:nvPr/>
          </p:nvSpPr>
          <p:spPr>
            <a:xfrm>
              <a:off x="9625122" y="3710112"/>
              <a:ext cx="14542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forces to a 0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C34F63E-FA7C-2F6E-0863-955043BBE1E2}"/>
                </a:ext>
              </a:extLst>
            </p:cNvPr>
            <p:cNvCxnSpPr/>
            <p:nvPr/>
          </p:nvCxnSpPr>
          <p:spPr>
            <a:xfrm>
              <a:off x="8369888" y="3626979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2056967F-DFCB-4F52-7830-3F8CBA404E25}"/>
                </a:ext>
              </a:extLst>
            </p:cNvPr>
            <p:cNvCxnSpPr/>
            <p:nvPr/>
          </p:nvCxnSpPr>
          <p:spPr>
            <a:xfrm>
              <a:off x="8746023" y="3597797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1DB37F60-CF0C-300F-901E-CD6C9F2B2115}"/>
                </a:ext>
              </a:extLst>
            </p:cNvPr>
            <p:cNvCxnSpPr/>
            <p:nvPr/>
          </p:nvCxnSpPr>
          <p:spPr>
            <a:xfrm>
              <a:off x="8369888" y="2650905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84F32634-717E-A1CD-26EC-56E7EFF7C99A}"/>
                </a:ext>
              </a:extLst>
            </p:cNvPr>
            <p:cNvCxnSpPr/>
            <p:nvPr/>
          </p:nvCxnSpPr>
          <p:spPr>
            <a:xfrm>
              <a:off x="8746023" y="2621723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4D1439FA-8270-49E9-3C15-5A63E1F8E4CD}"/>
                </a:ext>
              </a:extLst>
            </p:cNvPr>
            <p:cNvSpPr txBox="1"/>
            <p:nvPr/>
          </p:nvSpPr>
          <p:spPr>
            <a:xfrm>
              <a:off x="6915643" y="3758462"/>
              <a:ext cx="13260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unchanged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8566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C5D18-CE63-D448-90DD-C6D5ABE2E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750" y="212738"/>
            <a:ext cx="11049203" cy="519098"/>
          </a:xfrm>
        </p:spPr>
        <p:txBody>
          <a:bodyPr/>
          <a:lstStyle/>
          <a:p>
            <a:r>
              <a:rPr lang="en-US" dirty="0"/>
              <a:t>Finding if a bit is set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E0215AA-1EB7-D342-9049-9A663E369227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9B9582F-8724-A9C7-AE3A-03F6593FBAF6}"/>
              </a:ext>
            </a:extLst>
          </p:cNvPr>
          <p:cNvSpPr txBox="1">
            <a:spLocks/>
          </p:cNvSpPr>
          <p:nvPr/>
        </p:nvSpPr>
        <p:spPr>
          <a:xfrm>
            <a:off x="268971" y="1312876"/>
            <a:ext cx="5421710" cy="372605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cs typeface="Courier New" panose="02070309020205020404" pitchFamily="49" charset="0"/>
              </a:rPr>
              <a:t>query the status of a bit </a:t>
            </a:r>
            <a:r>
              <a:rPr lang="en-US" sz="2000" dirty="0">
                <a:solidFill>
                  <a:schemeClr val="accent1"/>
                </a:solidFill>
                <a:cs typeface="Courier New" panose="02070309020205020404" pitchFamily="49" charset="0"/>
              </a:rPr>
              <a:t>"</a:t>
            </a:r>
            <a:r>
              <a:rPr lang="en-US" sz="2000" b="1" dirty="0">
                <a:solidFill>
                  <a:schemeClr val="accent1"/>
                </a:solidFill>
                <a:cs typeface="Courier New" panose="02070309020205020404" pitchFamily="49" charset="0"/>
              </a:rPr>
              <a:t>bit status</a:t>
            </a:r>
            <a:r>
              <a:rPr lang="en-US" sz="2000" dirty="0">
                <a:solidFill>
                  <a:schemeClr val="accent1"/>
                </a:solidFill>
                <a:cs typeface="Courier New" panose="02070309020205020404" pitchFamily="49" charset="0"/>
              </a:rPr>
              <a:t>" </a:t>
            </a:r>
            <a:r>
              <a:rPr lang="en-US" sz="2000" dirty="0">
                <a:cs typeface="Courier New" panose="02070309020205020404" pitchFamily="49" charset="0"/>
              </a:rPr>
              <a:t>operation</a:t>
            </a:r>
          </a:p>
          <a:p>
            <a:pPr lvl="1"/>
            <a:r>
              <a:rPr lang="en-US" sz="2000" dirty="0">
                <a:cs typeface="Consolas" panose="020B0609020204030204" pitchFamily="49" charset="0"/>
              </a:rPr>
              <a:t>0 to </a:t>
            </a:r>
            <a:r>
              <a:rPr lang="en-US" sz="2000" b="1" dirty="0">
                <a:solidFill>
                  <a:srgbClr val="0070C0"/>
                </a:solidFill>
                <a:cs typeface="Consolas" panose="020B0609020204030204" pitchFamily="49" charset="0"/>
              </a:rPr>
              <a:t>set a bit to 0       </a:t>
            </a:r>
            <a:r>
              <a:rPr lang="en-US" sz="2000" dirty="0">
                <a:solidFill>
                  <a:srgbClr val="0070C0"/>
                </a:solidFill>
                <a:cs typeface="Consolas" panose="020B0609020204030204" pitchFamily="49" charset="0"/>
              </a:rPr>
              <a:t>("clears the bit")</a:t>
            </a:r>
          </a:p>
          <a:p>
            <a:pPr lvl="1"/>
            <a:r>
              <a:rPr lang="en-US" sz="2000" dirty="0">
                <a:solidFill>
                  <a:srgbClr val="0070C0"/>
                </a:solidFill>
                <a:cs typeface="Consolas" panose="020B0609020204030204" pitchFamily="49" charset="0"/>
              </a:rPr>
              <a:t>1 to let a </a:t>
            </a:r>
            <a:r>
              <a:rPr lang="en-US" sz="2000" b="1" dirty="0">
                <a:solidFill>
                  <a:srgbClr val="0070C0"/>
                </a:solidFill>
                <a:cs typeface="Consolas" panose="020B0609020204030204" pitchFamily="49" charset="0"/>
              </a:rPr>
              <a:t>bit through unchanged</a:t>
            </a:r>
            <a:r>
              <a:rPr lang="en-US" sz="2000" dirty="0">
                <a:cs typeface="Courier New" panose="02070309020205020404" pitchFamily="49" charset="0"/>
              </a:rPr>
              <a:t>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and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r1, r2, r3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r1, 0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bne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Lis_set</a:t>
            </a:r>
            <a:endParaRPr lang="en-US" sz="2000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// code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Lis_set</a:t>
            </a:r>
            <a:endParaRPr lang="en-US" sz="2000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B6B29B1-4CED-8409-941E-9A5BC67995DB}"/>
              </a:ext>
            </a:extLst>
          </p:cNvPr>
          <p:cNvGrpSpPr/>
          <p:nvPr/>
        </p:nvGrpSpPr>
        <p:grpSpPr>
          <a:xfrm>
            <a:off x="6034351" y="1238296"/>
            <a:ext cx="5765380" cy="2412847"/>
            <a:chOff x="6034351" y="1238296"/>
            <a:chExt cx="5765380" cy="2412847"/>
          </a:xfrm>
        </p:grpSpPr>
        <p:sp>
          <p:nvSpPr>
            <p:cNvPr id="14" name="Content Placeholder 2">
              <a:extLst>
                <a:ext uri="{FF2B5EF4-FFF2-40B4-BE49-F238E27FC236}">
                  <a16:creationId xmlns:a16="http://schemas.microsoft.com/office/drawing/2014/main" id="{82FFBCDA-F6D9-D4D5-0C98-758CBB0B2F82}"/>
                </a:ext>
              </a:extLst>
            </p:cNvPr>
            <p:cNvSpPr txBox="1">
              <a:spLocks/>
            </p:cNvSpPr>
            <p:nvPr/>
          </p:nvSpPr>
          <p:spPr>
            <a:xfrm>
              <a:off x="6034351" y="1238296"/>
              <a:ext cx="5765380" cy="241284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234950" indent="-23495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tabLst/>
                <a:defRPr sz="2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1pPr>
              <a:lvl2pPr marL="577850" indent="-223838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4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2pPr>
              <a:lvl3pPr marL="914400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0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3pPr>
              <a:lvl4pPr marL="1260475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4pPr>
              <a:lvl5pPr marL="1603375" indent="-222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DATA: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r2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0xab ab ab </a:t>
              </a: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7</a:t>
              </a:r>
              <a:r>
                <a:rPr lang="en-US" sz="20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7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and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MASK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 r3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0x00 00 00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02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  is bit 1 set?</a:t>
              </a:r>
            </a:p>
            <a:p>
              <a:pPr marL="0" indent="0">
                <a:buFont typeface="Arial" panose="020B0604020202020204" pitchFamily="34" charset="0"/>
                <a:buNone/>
              </a:pPr>
              <a:endParaRPr lang="en-US" sz="20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0" indent="0"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RSLT: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0x00 00 00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02   != 0 if set</a:t>
              </a:r>
              <a:endPara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4F08A5D2-B00A-2FAF-B2CF-7CA59D945767}"/>
                </a:ext>
              </a:extLst>
            </p:cNvPr>
            <p:cNvCxnSpPr/>
            <p:nvPr/>
          </p:nvCxnSpPr>
          <p:spPr>
            <a:xfrm>
              <a:off x="8597234" y="2553759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041ED1E6-E60A-C0B4-5868-80588566A092}"/>
                </a:ext>
              </a:extLst>
            </p:cNvPr>
            <p:cNvCxnSpPr/>
            <p:nvPr/>
          </p:nvCxnSpPr>
          <p:spPr>
            <a:xfrm>
              <a:off x="8973369" y="2524577"/>
              <a:ext cx="0" cy="690663"/>
            </a:xfrm>
            <a:prstGeom prst="straightConnector1">
              <a:avLst/>
            </a:prstGeom>
            <a:ln w="31750">
              <a:solidFill>
                <a:schemeClr val="accent3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241E5D1A-E9E4-7145-940B-DD347D5C7C91}"/>
                </a:ext>
              </a:extLst>
            </p:cNvPr>
            <p:cNvCxnSpPr/>
            <p:nvPr/>
          </p:nvCxnSpPr>
          <p:spPr>
            <a:xfrm>
              <a:off x="8597234" y="1577685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2A64F6B7-2514-953B-521B-CD7E85B035EA}"/>
                </a:ext>
              </a:extLst>
            </p:cNvPr>
            <p:cNvCxnSpPr/>
            <p:nvPr/>
          </p:nvCxnSpPr>
          <p:spPr>
            <a:xfrm>
              <a:off x="8973369" y="1548503"/>
              <a:ext cx="0" cy="690663"/>
            </a:xfrm>
            <a:prstGeom prst="straightConnector1">
              <a:avLst/>
            </a:prstGeom>
            <a:ln w="31750">
              <a:solidFill>
                <a:schemeClr val="accent3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6688458-6A66-EF73-EFAC-6E56A82E5FB0}"/>
                </a:ext>
              </a:extLst>
            </p:cNvPr>
            <p:cNvSpPr txBox="1"/>
            <p:nvPr/>
          </p:nvSpPr>
          <p:spPr>
            <a:xfrm>
              <a:off x="6265522" y="2633547"/>
              <a:ext cx="14542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forces to a 0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D96C0BEA-3B85-48E1-7C07-D4592E3D00BD}"/>
                </a:ext>
              </a:extLst>
            </p:cNvPr>
            <p:cNvCxnSpPr/>
            <p:nvPr/>
          </p:nvCxnSpPr>
          <p:spPr>
            <a:xfrm>
              <a:off x="7718135" y="2566664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E7687DC1-4FA8-4230-0B28-330DFD506EB7}"/>
                </a:ext>
              </a:extLst>
            </p:cNvPr>
            <p:cNvCxnSpPr/>
            <p:nvPr/>
          </p:nvCxnSpPr>
          <p:spPr>
            <a:xfrm>
              <a:off x="8094270" y="2537482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BD2AF622-6D56-6CAD-BA27-D120A32E0B6A}"/>
                </a:ext>
              </a:extLst>
            </p:cNvPr>
            <p:cNvCxnSpPr/>
            <p:nvPr/>
          </p:nvCxnSpPr>
          <p:spPr>
            <a:xfrm>
              <a:off x="7718135" y="1590590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638FA2C6-8F07-7796-F722-5C75D11F2D08}"/>
                </a:ext>
              </a:extLst>
            </p:cNvPr>
            <p:cNvCxnSpPr/>
            <p:nvPr/>
          </p:nvCxnSpPr>
          <p:spPr>
            <a:xfrm>
              <a:off x="8094270" y="1561408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58794B6-EA5D-DBCF-07D7-63F98DA34719}"/>
                </a:ext>
              </a:extLst>
            </p:cNvPr>
            <p:cNvSpPr txBox="1"/>
            <p:nvPr/>
          </p:nvSpPr>
          <p:spPr>
            <a:xfrm>
              <a:off x="9317040" y="2633547"/>
              <a:ext cx="13260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unchanged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B0AA8B50-8C46-ADD6-7075-5CD129F41F28}"/>
              </a:ext>
            </a:extLst>
          </p:cNvPr>
          <p:cNvSpPr txBox="1"/>
          <p:nvPr/>
        </p:nvSpPr>
        <p:spPr>
          <a:xfrm>
            <a:off x="6708884" y="3936554"/>
            <a:ext cx="2018501" cy="132343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77: 0111 0111</a:t>
            </a:r>
          </a:p>
          <a:p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01: 0000 00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</a:p>
          <a:p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and</a:t>
            </a: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r1: 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0000 00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BE7F30C-7648-623F-90A9-1D60B791D9A5}"/>
              </a:ext>
            </a:extLst>
          </p:cNvPr>
          <p:cNvSpPr txBox="1"/>
          <p:nvPr/>
        </p:nvSpPr>
        <p:spPr>
          <a:xfrm>
            <a:off x="9147284" y="3936553"/>
            <a:ext cx="2018501" cy="132343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75: 0111 0101</a:t>
            </a:r>
          </a:p>
          <a:p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01: 0000 00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</a:p>
          <a:p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and</a:t>
            </a: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r1: 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0000 00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1498213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9" grpId="0" animBg="1"/>
      <p:bldP spid="20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C5D18-CE63-D448-90DD-C6D5ABE2E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667" y="100338"/>
            <a:ext cx="7905754" cy="527700"/>
          </a:xfrm>
        </p:spPr>
        <p:txBody>
          <a:bodyPr/>
          <a:lstStyle/>
          <a:p>
            <a:r>
              <a:rPr lang="en-US" dirty="0"/>
              <a:t>Even/Odd : MOD %&lt;power of 2&gt;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4B9EBB15-3438-3947-A9A7-7D52224835D2}"/>
              </a:ext>
            </a:extLst>
          </p:cNvPr>
          <p:cNvSpPr txBox="1">
            <a:spLocks/>
          </p:cNvSpPr>
          <p:nvPr/>
        </p:nvSpPr>
        <p:spPr>
          <a:xfrm>
            <a:off x="213600" y="4832831"/>
            <a:ext cx="5993330" cy="13661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 dirty="0">
                <a:solidFill>
                  <a:srgbClr val="0070C0"/>
                </a:solidFill>
                <a:cs typeface="Courier New" panose="02070309020205020404" pitchFamily="49" charset="0"/>
              </a:rPr>
              <a:t>remainder (mod): </a:t>
            </a:r>
            <a:r>
              <a:rPr lang="en-US" sz="1800" b="1" dirty="0">
                <a:solidFill>
                  <a:schemeClr val="accent5"/>
                </a:solidFill>
                <a:cs typeface="Courier New" panose="02070309020205020404" pitchFamily="49" charset="0"/>
              </a:rPr>
              <a:t>num % d </a:t>
            </a:r>
            <a:r>
              <a:rPr lang="en-US" sz="1800" dirty="0">
                <a:cs typeface="Courier New" panose="02070309020205020404" pitchFamily="49" charset="0"/>
              </a:rPr>
              <a:t>where </a:t>
            </a:r>
            <a:r>
              <a:rPr lang="en-US" sz="1800" dirty="0"/>
              <a:t>num ≥ 0 and d = 2</a:t>
            </a:r>
            <a:r>
              <a:rPr lang="en-US" sz="1800" baseline="30000" dirty="0"/>
              <a:t>k</a:t>
            </a:r>
            <a:r>
              <a:rPr lang="en-US" sz="1800" dirty="0">
                <a:cs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mask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= 2</a:t>
            </a:r>
            <a:r>
              <a:rPr lang="en-US" sz="1800" baseline="30000" dirty="0">
                <a:latin typeface="Consolas" panose="020B0609020204030204" pitchFamily="49" charset="0"/>
                <a:cs typeface="Consolas" panose="020B0609020204030204" pitchFamily="49" charset="0"/>
              </a:rPr>
              <a:t>k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-1 so for mod 16, mask = 16 -1 = 15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and</a:t>
            </a:r>
            <a:r>
              <a:rPr lang="en-US" sz="1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r1, r2, r3  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4610A5BF-49FB-B94E-A57D-440FB6186E20}"/>
              </a:ext>
            </a:extLst>
          </p:cNvPr>
          <p:cNvSpPr txBox="1">
            <a:spLocks/>
          </p:cNvSpPr>
          <p:nvPr/>
        </p:nvSpPr>
        <p:spPr>
          <a:xfrm>
            <a:off x="379514" y="857487"/>
            <a:ext cx="5993331" cy="313962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 dirty="0">
                <a:solidFill>
                  <a:srgbClr val="0070C0"/>
                </a:solidFill>
                <a:cs typeface="Courier New" panose="02070309020205020404" pitchFamily="49" charset="0"/>
              </a:rPr>
              <a:t>Even or odd, check LSB (same as mod %2)</a:t>
            </a:r>
            <a:endParaRPr lang="en-US" sz="1800" baseline="30000" dirty="0"/>
          </a:p>
          <a:p>
            <a:pPr marL="0" indent="0">
              <a:buNone/>
            </a:pPr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check LSB (bit 0) if set then odd, else even</a:t>
            </a: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and</a:t>
            </a:r>
            <a:r>
              <a:rPr lang="en-US" sz="1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r1, r2, r3 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8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1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r1, 1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8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beq</a:t>
            </a:r>
            <a:r>
              <a:rPr lang="en-US" sz="1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r>
              <a:rPr lang="en-US" sz="18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Lodd</a:t>
            </a:r>
            <a:endParaRPr lang="en-US" sz="1800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// code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Lodd</a:t>
            </a:r>
            <a:r>
              <a:rPr lang="en-US" sz="1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F1DC13D-55E3-7848-A57A-500AE7985D73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9BFB0D03-C513-5CB3-B581-991D07661FB6}"/>
              </a:ext>
            </a:extLst>
          </p:cNvPr>
          <p:cNvGrpSpPr/>
          <p:nvPr/>
        </p:nvGrpSpPr>
        <p:grpSpPr>
          <a:xfrm>
            <a:off x="6561143" y="857487"/>
            <a:ext cx="5516676" cy="2340680"/>
            <a:chOff x="6561143" y="857487"/>
            <a:chExt cx="5516676" cy="2340680"/>
          </a:xfrm>
        </p:grpSpPr>
        <p:sp>
          <p:nvSpPr>
            <p:cNvPr id="4" name="Content Placeholder 2">
              <a:extLst>
                <a:ext uri="{FF2B5EF4-FFF2-40B4-BE49-F238E27FC236}">
                  <a16:creationId xmlns:a16="http://schemas.microsoft.com/office/drawing/2014/main" id="{45C52BFB-107F-238A-AB7C-36E84DE2BD3F}"/>
                </a:ext>
              </a:extLst>
            </p:cNvPr>
            <p:cNvSpPr txBox="1">
              <a:spLocks/>
            </p:cNvSpPr>
            <p:nvPr/>
          </p:nvSpPr>
          <p:spPr>
            <a:xfrm>
              <a:off x="6561143" y="857487"/>
              <a:ext cx="5516676" cy="234068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234950" indent="-23495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tabLst/>
                <a:defRPr sz="2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1pPr>
              <a:lvl2pPr marL="577850" indent="-223838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4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2pPr>
              <a:lvl3pPr marL="914400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0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3pPr>
              <a:lvl4pPr marL="1260475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4pPr>
              <a:lvl5pPr marL="1603375" indent="-222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DATA: </a:t>
              </a:r>
              <a:r>
                <a:rPr lang="en-US" sz="18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r2</a:t>
              </a:r>
              <a:r>
                <a:rPr lang="en-US" sz="1800" dirty="0">
                  <a:latin typeface="Consolas" panose="020B0609020204030204" pitchFamily="49" charset="0"/>
                  <a:cs typeface="Consolas" panose="020B0609020204030204" pitchFamily="49" charset="0"/>
                </a:rPr>
                <a:t> 0xab ab ab </a:t>
              </a: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77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18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and</a:t>
              </a:r>
            </a:p>
            <a:p>
              <a:pPr marL="0" indent="0">
                <a:buNone/>
              </a:pP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MASK: </a:t>
              </a:r>
              <a:r>
                <a:rPr lang="en-US" sz="18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r3</a:t>
              </a:r>
              <a:r>
                <a:rPr lang="en-US" sz="18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0x00 00 00 01 </a:t>
              </a:r>
              <a:r>
                <a:rPr lang="en-US" sz="18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(mod 2 even or odd)</a:t>
              </a:r>
            </a:p>
            <a:p>
              <a:pPr marL="0" indent="0">
                <a:buNone/>
              </a:pPr>
              <a:endParaRPr lang="en-US" sz="18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0" indent="0">
                <a:buNone/>
              </a:pP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RSLT: </a:t>
              </a:r>
              <a:r>
                <a:rPr lang="en-US" sz="18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  <a:r>
                <a:rPr lang="en-US" sz="1800" dirty="0">
                  <a:latin typeface="Consolas" panose="020B0609020204030204" pitchFamily="49" charset="0"/>
                  <a:cs typeface="Consolas" panose="020B0609020204030204" pitchFamily="49" charset="0"/>
                </a:rPr>
                <a:t> 0x00 </a:t>
              </a: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00 00 01 </a:t>
              </a:r>
              <a:r>
                <a:rPr lang="en-US" sz="18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(odd)</a:t>
              </a: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1B9EA73-37AA-AE35-F9A9-792581E8AACA}"/>
                </a:ext>
              </a:extLst>
            </p:cNvPr>
            <p:cNvCxnSpPr/>
            <p:nvPr/>
          </p:nvCxnSpPr>
          <p:spPr>
            <a:xfrm>
              <a:off x="8892855" y="2133236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2B7B932A-CB91-68C3-9DC6-C76FF0AFABFB}"/>
                </a:ext>
              </a:extLst>
            </p:cNvPr>
            <p:cNvCxnSpPr/>
            <p:nvPr/>
          </p:nvCxnSpPr>
          <p:spPr>
            <a:xfrm>
              <a:off x="9268990" y="2104054"/>
              <a:ext cx="0" cy="690663"/>
            </a:xfrm>
            <a:prstGeom prst="straightConnector1">
              <a:avLst/>
            </a:prstGeom>
            <a:ln w="31750">
              <a:solidFill>
                <a:schemeClr val="accent3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37EC7CDA-E358-1504-CF35-4664AF0B4D2C}"/>
                </a:ext>
              </a:extLst>
            </p:cNvPr>
            <p:cNvCxnSpPr/>
            <p:nvPr/>
          </p:nvCxnSpPr>
          <p:spPr>
            <a:xfrm>
              <a:off x="8892855" y="1157162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BE07F51F-4CCD-27A5-53FE-5D3DEFEDA13E}"/>
                </a:ext>
              </a:extLst>
            </p:cNvPr>
            <p:cNvCxnSpPr/>
            <p:nvPr/>
          </p:nvCxnSpPr>
          <p:spPr>
            <a:xfrm>
              <a:off x="9268990" y="1127980"/>
              <a:ext cx="0" cy="690663"/>
            </a:xfrm>
            <a:prstGeom prst="straightConnector1">
              <a:avLst/>
            </a:prstGeom>
            <a:ln w="31750">
              <a:solidFill>
                <a:schemeClr val="accent3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C095F9E-0A78-366E-E81A-B9AE4F93C29B}"/>
                </a:ext>
              </a:extLst>
            </p:cNvPr>
            <p:cNvSpPr txBox="1"/>
            <p:nvPr/>
          </p:nvSpPr>
          <p:spPr>
            <a:xfrm>
              <a:off x="6561143" y="2213024"/>
              <a:ext cx="14542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forces to a 0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52BAFD81-9E32-964E-D41F-E14104F9A75E}"/>
                </a:ext>
              </a:extLst>
            </p:cNvPr>
            <p:cNvCxnSpPr/>
            <p:nvPr/>
          </p:nvCxnSpPr>
          <p:spPr>
            <a:xfrm>
              <a:off x="8130488" y="2133236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166630D7-49DD-BF9F-8987-CD37A85F7981}"/>
                </a:ext>
              </a:extLst>
            </p:cNvPr>
            <p:cNvCxnSpPr/>
            <p:nvPr/>
          </p:nvCxnSpPr>
          <p:spPr>
            <a:xfrm>
              <a:off x="8526078" y="2104054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8BC3CBAC-D32E-74C0-FF5D-E604143E25C8}"/>
                </a:ext>
              </a:extLst>
            </p:cNvPr>
            <p:cNvCxnSpPr/>
            <p:nvPr/>
          </p:nvCxnSpPr>
          <p:spPr>
            <a:xfrm>
              <a:off x="8130488" y="1157162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2F3D7285-FAA5-F703-D557-F1979561FA6C}"/>
                </a:ext>
              </a:extLst>
            </p:cNvPr>
            <p:cNvCxnSpPr/>
            <p:nvPr/>
          </p:nvCxnSpPr>
          <p:spPr>
            <a:xfrm>
              <a:off x="8526078" y="1157162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65498FCD-B521-8CF3-0886-EE4FCA3A89FE}"/>
                </a:ext>
              </a:extLst>
            </p:cNvPr>
            <p:cNvSpPr txBox="1"/>
            <p:nvPr/>
          </p:nvSpPr>
          <p:spPr>
            <a:xfrm>
              <a:off x="9612661" y="2213024"/>
              <a:ext cx="13260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unchanged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C87153EF-4F6C-FE21-AFD8-7659536852E7}"/>
              </a:ext>
            </a:extLst>
          </p:cNvPr>
          <p:cNvGrpSpPr/>
          <p:nvPr/>
        </p:nvGrpSpPr>
        <p:grpSpPr>
          <a:xfrm>
            <a:off x="6561143" y="4263027"/>
            <a:ext cx="5005820" cy="2340681"/>
            <a:chOff x="6394997" y="3600029"/>
            <a:chExt cx="5005820" cy="2340681"/>
          </a:xfrm>
        </p:grpSpPr>
        <p:sp>
          <p:nvSpPr>
            <p:cNvPr id="37" name="Content Placeholder 2">
              <a:extLst>
                <a:ext uri="{FF2B5EF4-FFF2-40B4-BE49-F238E27FC236}">
                  <a16:creationId xmlns:a16="http://schemas.microsoft.com/office/drawing/2014/main" id="{D01F3C55-F13C-9BC2-60EC-9D26B232E922}"/>
                </a:ext>
              </a:extLst>
            </p:cNvPr>
            <p:cNvSpPr txBox="1">
              <a:spLocks/>
            </p:cNvSpPr>
            <p:nvPr/>
          </p:nvSpPr>
          <p:spPr>
            <a:xfrm>
              <a:off x="6394997" y="3600029"/>
              <a:ext cx="5005820" cy="234068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234950" indent="-23495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tabLst/>
                <a:defRPr sz="2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1pPr>
              <a:lvl2pPr marL="577850" indent="-223838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4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2pPr>
              <a:lvl3pPr marL="914400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0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3pPr>
              <a:lvl4pPr marL="1260475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4pPr>
              <a:lvl5pPr marL="1603375" indent="-222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DATA: </a:t>
              </a:r>
              <a:r>
                <a:rPr lang="en-US" sz="18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r2</a:t>
              </a:r>
              <a:r>
                <a:rPr lang="en-US" sz="1800" dirty="0">
                  <a:latin typeface="Consolas" panose="020B0609020204030204" pitchFamily="49" charset="0"/>
                  <a:cs typeface="Consolas" panose="020B0609020204030204" pitchFamily="49" charset="0"/>
                </a:rPr>
                <a:t> 0xab ab ab </a:t>
              </a: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77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18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and</a:t>
              </a:r>
            </a:p>
            <a:p>
              <a:pPr marL="0" indent="0">
                <a:buNone/>
              </a:pP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MASK: </a:t>
              </a:r>
              <a:r>
                <a:rPr lang="en-US" sz="18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r3</a:t>
              </a:r>
              <a:r>
                <a:rPr lang="en-US" sz="18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0x00 00 00 0f </a:t>
              </a:r>
              <a:r>
                <a:rPr lang="en-US" sz="18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(mod 16)</a:t>
              </a:r>
            </a:p>
            <a:p>
              <a:pPr marL="0" indent="0">
                <a:buNone/>
              </a:pPr>
              <a:endParaRPr lang="en-US" sz="18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0" indent="0">
                <a:buNone/>
              </a:pP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RSLT: </a:t>
              </a:r>
              <a:r>
                <a:rPr lang="en-US" sz="18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  <a:r>
                <a:rPr lang="en-US" sz="1800" dirty="0">
                  <a:latin typeface="Consolas" panose="020B0609020204030204" pitchFamily="49" charset="0"/>
                  <a:cs typeface="Consolas" panose="020B0609020204030204" pitchFamily="49" charset="0"/>
                </a:rPr>
                <a:t> 0xab </a:t>
              </a: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00 00 07</a:t>
              </a:r>
              <a:endParaRPr lang="en-US" sz="18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7BFE0A4C-B9D4-F0FD-A5BA-F0F5F7C54D1A}"/>
                </a:ext>
              </a:extLst>
            </p:cNvPr>
            <p:cNvCxnSpPr/>
            <p:nvPr/>
          </p:nvCxnSpPr>
          <p:spPr>
            <a:xfrm>
              <a:off x="8788329" y="4862013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E866F68C-E987-2EA8-9F0C-FB790A7C82AC}"/>
                </a:ext>
              </a:extLst>
            </p:cNvPr>
            <p:cNvCxnSpPr/>
            <p:nvPr/>
          </p:nvCxnSpPr>
          <p:spPr>
            <a:xfrm>
              <a:off x="9164464" y="4832831"/>
              <a:ext cx="0" cy="690663"/>
            </a:xfrm>
            <a:prstGeom prst="straightConnector1">
              <a:avLst/>
            </a:prstGeom>
            <a:ln w="31750">
              <a:solidFill>
                <a:schemeClr val="accent3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1DC6A28A-DB58-0B79-C1EB-CE60B7938C8D}"/>
                </a:ext>
              </a:extLst>
            </p:cNvPr>
            <p:cNvCxnSpPr/>
            <p:nvPr/>
          </p:nvCxnSpPr>
          <p:spPr>
            <a:xfrm>
              <a:off x="8788329" y="3885939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7CF420E6-AD3A-DEA5-912B-3F6A88882D42}"/>
                </a:ext>
              </a:extLst>
            </p:cNvPr>
            <p:cNvCxnSpPr/>
            <p:nvPr/>
          </p:nvCxnSpPr>
          <p:spPr>
            <a:xfrm>
              <a:off x="9164464" y="3856757"/>
              <a:ext cx="0" cy="690663"/>
            </a:xfrm>
            <a:prstGeom prst="straightConnector1">
              <a:avLst/>
            </a:prstGeom>
            <a:ln w="31750">
              <a:solidFill>
                <a:schemeClr val="accent3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DD7DAED6-CA49-8394-C2A8-0CC557117273}"/>
                </a:ext>
              </a:extLst>
            </p:cNvPr>
            <p:cNvSpPr txBox="1"/>
            <p:nvPr/>
          </p:nvSpPr>
          <p:spPr>
            <a:xfrm>
              <a:off x="6456617" y="4941801"/>
              <a:ext cx="14542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forces to a 0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762FB1DC-EBD7-CEE4-67CE-C266F0D9EC16}"/>
                </a:ext>
              </a:extLst>
            </p:cNvPr>
            <p:cNvCxnSpPr/>
            <p:nvPr/>
          </p:nvCxnSpPr>
          <p:spPr>
            <a:xfrm>
              <a:off x="8025962" y="4862013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98AD578C-FC02-1962-D9C0-07E160C4FC52}"/>
                </a:ext>
              </a:extLst>
            </p:cNvPr>
            <p:cNvCxnSpPr/>
            <p:nvPr/>
          </p:nvCxnSpPr>
          <p:spPr>
            <a:xfrm>
              <a:off x="8421552" y="4832831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702361FE-5536-EFB9-B126-6F9454B8A8F4}"/>
                </a:ext>
              </a:extLst>
            </p:cNvPr>
            <p:cNvCxnSpPr/>
            <p:nvPr/>
          </p:nvCxnSpPr>
          <p:spPr>
            <a:xfrm>
              <a:off x="8025962" y="3885939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747F4BAB-A456-3C8B-F4EF-4154FFD3D105}"/>
                </a:ext>
              </a:extLst>
            </p:cNvPr>
            <p:cNvCxnSpPr/>
            <p:nvPr/>
          </p:nvCxnSpPr>
          <p:spPr>
            <a:xfrm>
              <a:off x="8421552" y="3885939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C739F41-B233-C131-980D-7647099832A2}"/>
                </a:ext>
              </a:extLst>
            </p:cNvPr>
            <p:cNvSpPr txBox="1"/>
            <p:nvPr/>
          </p:nvSpPr>
          <p:spPr>
            <a:xfrm>
              <a:off x="9508135" y="4941801"/>
              <a:ext cx="13260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unchanged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85999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1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C5D18-CE63-D448-90DD-C6D5ABE2E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381" y="17221"/>
            <a:ext cx="5667436" cy="989514"/>
          </a:xfrm>
        </p:spPr>
        <p:txBody>
          <a:bodyPr/>
          <a:lstStyle/>
          <a:p>
            <a:r>
              <a:rPr lang="en-US" dirty="0"/>
              <a:t>Flipping bits: bit toggle</a:t>
            </a:r>
            <a:br>
              <a:rPr lang="en-US" dirty="0"/>
            </a:br>
            <a:r>
              <a:rPr lang="en-US" dirty="0">
                <a:solidFill>
                  <a:srgbClr val="FF0000"/>
                </a:solidFill>
              </a:rPr>
              <a:t>Used in PA8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CC60E0A-8543-AD48-8965-5A4D66FACFE8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08E09E5-9AC4-CD4E-8C0C-46EF01EF3FFD}"/>
              </a:ext>
            </a:extLst>
          </p:cNvPr>
          <p:cNvSpPr txBox="1">
            <a:spLocks/>
          </p:cNvSpPr>
          <p:nvPr/>
        </p:nvSpPr>
        <p:spPr>
          <a:xfrm>
            <a:off x="213425" y="976313"/>
            <a:ext cx="6530076" cy="33483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cs typeface="Courier New" panose="02070309020205020404" pitchFamily="49" charset="0"/>
              </a:rPr>
              <a:t>invert (</a:t>
            </a:r>
            <a:r>
              <a:rPr lang="en-US" sz="2200" i="1" dirty="0">
                <a:solidFill>
                  <a:srgbClr val="7030A0"/>
                </a:solidFill>
                <a:cs typeface="Courier New" panose="02070309020205020404" pitchFamily="49" charset="0"/>
              </a:rPr>
              <a:t>flip</a:t>
            </a:r>
            <a:r>
              <a:rPr lang="en-US" sz="2200" dirty="0">
                <a:cs typeface="Courier New" panose="02070309020205020404" pitchFamily="49" charset="0"/>
              </a:rPr>
              <a:t>)  the lower 8-bits  "</a:t>
            </a:r>
            <a:r>
              <a:rPr lang="en-US" sz="2200" b="1" dirty="0">
                <a:solidFill>
                  <a:srgbClr val="0070C0"/>
                </a:solidFill>
                <a:cs typeface="Courier New" panose="02070309020205020404" pitchFamily="49" charset="0"/>
              </a:rPr>
              <a:t>bit toggle</a:t>
            </a:r>
            <a:r>
              <a:rPr lang="en-US" sz="2200" dirty="0">
                <a:solidFill>
                  <a:srgbClr val="0070C0"/>
                </a:solidFill>
                <a:cs typeface="Courier New" panose="02070309020205020404" pitchFamily="49" charset="0"/>
              </a:rPr>
              <a:t>" </a:t>
            </a:r>
            <a:r>
              <a:rPr lang="en-US" sz="2200" dirty="0">
                <a:cs typeface="Courier New" panose="02070309020205020404" pitchFamily="49" charset="0"/>
              </a:rPr>
              <a:t>operation</a:t>
            </a:r>
          </a:p>
          <a:p>
            <a:pPr lvl="1"/>
            <a:r>
              <a:rPr lang="en-US" sz="2200" dirty="0">
                <a:cs typeface="Consolas" panose="020B0609020204030204" pitchFamily="49" charset="0"/>
              </a:rPr>
              <a:t>1 </a:t>
            </a:r>
            <a:r>
              <a:rPr lang="en-US" sz="2200" b="1" dirty="0">
                <a:solidFill>
                  <a:srgbClr val="0070C0"/>
                </a:solidFill>
                <a:cs typeface="Consolas" panose="020B0609020204030204" pitchFamily="49" charset="0"/>
              </a:rPr>
              <a:t>will flip the bit</a:t>
            </a:r>
          </a:p>
          <a:p>
            <a:pPr lvl="1"/>
            <a:r>
              <a:rPr lang="en-US" sz="2200" dirty="0">
                <a:cs typeface="Consolas" panose="020B0609020204030204" pitchFamily="49" charset="0"/>
              </a:rPr>
              <a:t>0 to </a:t>
            </a:r>
            <a:r>
              <a:rPr lang="en-US" sz="2200" dirty="0">
                <a:solidFill>
                  <a:srgbClr val="0070C0"/>
                </a:solidFill>
                <a:cs typeface="Consolas" panose="020B0609020204030204" pitchFamily="49" charset="0"/>
              </a:rPr>
              <a:t>let a </a:t>
            </a:r>
            <a:r>
              <a:rPr lang="en-US" sz="2200" b="1" dirty="0">
                <a:solidFill>
                  <a:srgbClr val="0070C0"/>
                </a:solidFill>
                <a:cs typeface="Consolas" panose="020B0609020204030204" pitchFamily="49" charset="0"/>
              </a:rPr>
              <a:t>bit through</a:t>
            </a:r>
            <a:endParaRPr lang="en-US" sz="22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2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eor</a:t>
            </a: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r1, r2, r3</a:t>
            </a:r>
          </a:p>
          <a:p>
            <a:r>
              <a:rPr lang="en-US" sz="22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Observation: When applied twice, it returns the original value (symmetric encoding)</a:t>
            </a:r>
          </a:p>
          <a:p>
            <a:r>
              <a:rPr lang="en-US" sz="22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With a mask of all 1's is a 1's compliment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1C8D7914-81C5-FB9B-7D7B-C7BB08BC90CA}"/>
              </a:ext>
            </a:extLst>
          </p:cNvPr>
          <p:cNvGrpSpPr/>
          <p:nvPr/>
        </p:nvGrpSpPr>
        <p:grpSpPr>
          <a:xfrm>
            <a:off x="7022772" y="241141"/>
            <a:ext cx="4487983" cy="3348365"/>
            <a:chOff x="7022772" y="241141"/>
            <a:chExt cx="4487983" cy="3348365"/>
          </a:xfrm>
        </p:grpSpPr>
        <p:sp>
          <p:nvSpPr>
            <p:cNvPr id="21" name="Content Placeholder 2">
              <a:extLst>
                <a:ext uri="{FF2B5EF4-FFF2-40B4-BE49-F238E27FC236}">
                  <a16:creationId xmlns:a16="http://schemas.microsoft.com/office/drawing/2014/main" id="{5E0A7040-4A58-6867-801E-755236B8946D}"/>
                </a:ext>
              </a:extLst>
            </p:cNvPr>
            <p:cNvSpPr txBox="1">
              <a:spLocks/>
            </p:cNvSpPr>
            <p:nvPr/>
          </p:nvSpPr>
          <p:spPr>
            <a:xfrm>
              <a:off x="7022772" y="241141"/>
              <a:ext cx="4487983" cy="334836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234950" indent="-23495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tabLst/>
                <a:defRPr sz="2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1pPr>
              <a:lvl2pPr marL="577850" indent="-223838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4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2pPr>
              <a:lvl3pPr marL="914400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0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3pPr>
              <a:lvl4pPr marL="1260475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4pPr>
              <a:lvl5pPr marL="1603375" indent="-222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DATA: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r2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0xab ab ab </a:t>
              </a: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77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2000" dirty="0" err="1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eor</a:t>
              </a:r>
              <a:endPara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MASK: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r3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0x00 00 00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ff</a:t>
              </a:r>
            </a:p>
            <a:p>
              <a:pPr marL="0" indent="0">
                <a:buFont typeface="Arial" panose="020B0604020202020204" pitchFamily="34" charset="0"/>
                <a:buNone/>
              </a:pPr>
              <a:endParaRPr lang="en-US" sz="20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0" indent="0"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RSLT: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0xab ab ab </a:t>
              </a:r>
              <a:r>
                <a:rPr lang="en-US" sz="20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88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45F70D93-F240-38C3-B5A5-0732076F9F55}"/>
                </a:ext>
              </a:extLst>
            </p:cNvPr>
            <p:cNvCxnSpPr/>
            <p:nvPr/>
          </p:nvCxnSpPr>
          <p:spPr>
            <a:xfrm>
              <a:off x="9641904" y="1637478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C7727DFB-1139-A7C6-1DF0-E72D33F22A59}"/>
                </a:ext>
              </a:extLst>
            </p:cNvPr>
            <p:cNvCxnSpPr/>
            <p:nvPr/>
          </p:nvCxnSpPr>
          <p:spPr>
            <a:xfrm>
              <a:off x="10018039" y="1608296"/>
              <a:ext cx="0" cy="690663"/>
            </a:xfrm>
            <a:prstGeom prst="straightConnector1">
              <a:avLst/>
            </a:prstGeom>
            <a:ln w="3175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0B5BFE21-7329-D784-883F-EB3CC27947CA}"/>
                </a:ext>
              </a:extLst>
            </p:cNvPr>
            <p:cNvCxnSpPr/>
            <p:nvPr/>
          </p:nvCxnSpPr>
          <p:spPr>
            <a:xfrm>
              <a:off x="9641904" y="661404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8D988C4F-78E8-3F9C-E374-4E1A224DEB5B}"/>
                </a:ext>
              </a:extLst>
            </p:cNvPr>
            <p:cNvCxnSpPr/>
            <p:nvPr/>
          </p:nvCxnSpPr>
          <p:spPr>
            <a:xfrm>
              <a:off x="10018039" y="632222"/>
              <a:ext cx="0" cy="690663"/>
            </a:xfrm>
            <a:prstGeom prst="straightConnector1">
              <a:avLst/>
            </a:prstGeom>
            <a:ln w="3175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60F4701-A5DE-9DCA-2AC2-7AD7A4E37D6B}"/>
                </a:ext>
              </a:extLst>
            </p:cNvPr>
            <p:cNvSpPr txBox="1"/>
            <p:nvPr/>
          </p:nvSpPr>
          <p:spPr>
            <a:xfrm>
              <a:off x="10018039" y="1733516"/>
              <a:ext cx="1492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inverts (flips)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B1C2D775-13BD-0BD4-E467-4722D3FCF71C}"/>
                </a:ext>
              </a:extLst>
            </p:cNvPr>
            <p:cNvCxnSpPr/>
            <p:nvPr/>
          </p:nvCxnSpPr>
          <p:spPr>
            <a:xfrm>
              <a:off x="8762805" y="1650383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44409B3A-1932-4F7E-6D23-48F09789BD0A}"/>
                </a:ext>
              </a:extLst>
            </p:cNvPr>
            <p:cNvCxnSpPr/>
            <p:nvPr/>
          </p:nvCxnSpPr>
          <p:spPr>
            <a:xfrm>
              <a:off x="9138940" y="1621201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CD364A7C-36FC-7582-7396-64989F12E3D8}"/>
                </a:ext>
              </a:extLst>
            </p:cNvPr>
            <p:cNvCxnSpPr/>
            <p:nvPr/>
          </p:nvCxnSpPr>
          <p:spPr>
            <a:xfrm>
              <a:off x="8762805" y="645127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9336609C-94A4-2428-C3BB-1E080CFD8F5C}"/>
                </a:ext>
              </a:extLst>
            </p:cNvPr>
            <p:cNvCxnSpPr/>
            <p:nvPr/>
          </p:nvCxnSpPr>
          <p:spPr>
            <a:xfrm>
              <a:off x="9138940" y="645127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F7236E5-9193-C472-8714-D33EA61ED0AD}"/>
                </a:ext>
              </a:extLst>
            </p:cNvPr>
            <p:cNvSpPr txBox="1"/>
            <p:nvPr/>
          </p:nvSpPr>
          <p:spPr>
            <a:xfrm>
              <a:off x="7308560" y="1781866"/>
              <a:ext cx="13260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unchanged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67F08ED-C114-C1AF-75FB-3F7746FDCF16}"/>
                </a:ext>
              </a:extLst>
            </p:cNvPr>
            <p:cNvSpPr txBox="1"/>
            <p:nvPr/>
          </p:nvSpPr>
          <p:spPr>
            <a:xfrm>
              <a:off x="7999538" y="2738772"/>
              <a:ext cx="2018501" cy="70788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77: 0111 0111</a:t>
              </a:r>
            </a:p>
            <a:p>
              <a:r>
                <a:rPr lang="en-US" sz="2000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88: 1000 1000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60EABAD9-B8C3-6099-46F6-D2B7C70A4A03}"/>
              </a:ext>
            </a:extLst>
          </p:cNvPr>
          <p:cNvGrpSpPr/>
          <p:nvPr/>
        </p:nvGrpSpPr>
        <p:grpSpPr>
          <a:xfrm>
            <a:off x="6215817" y="4353324"/>
            <a:ext cx="5585942" cy="2487455"/>
            <a:chOff x="6215817" y="3952256"/>
            <a:chExt cx="5585942" cy="2487455"/>
          </a:xfrm>
        </p:grpSpPr>
        <p:sp>
          <p:nvSpPr>
            <p:cNvPr id="5" name="Content Placeholder 2">
              <a:extLst>
                <a:ext uri="{FF2B5EF4-FFF2-40B4-BE49-F238E27FC236}">
                  <a16:creationId xmlns:a16="http://schemas.microsoft.com/office/drawing/2014/main" id="{CF46DAD8-882D-FA1D-C2A9-998AE0AE4CD6}"/>
                </a:ext>
              </a:extLst>
            </p:cNvPr>
            <p:cNvSpPr txBox="1">
              <a:spLocks/>
            </p:cNvSpPr>
            <p:nvPr/>
          </p:nvSpPr>
          <p:spPr>
            <a:xfrm>
              <a:off x="6215817" y="3952256"/>
              <a:ext cx="5585942" cy="248745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234950" indent="-23495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tabLst/>
                <a:defRPr sz="2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1pPr>
              <a:lvl2pPr marL="577850" indent="-223838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4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2pPr>
              <a:lvl3pPr marL="914400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0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3pPr>
              <a:lvl4pPr marL="1260475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4pPr>
              <a:lvl5pPr marL="1603375" indent="-222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DATA: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0xab ab ab </a:t>
              </a:r>
              <a:r>
                <a:rPr lang="en-US" sz="20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88</a:t>
              </a:r>
            </a:p>
            <a:p>
              <a:pPr marL="0" indent="0">
                <a:buNone/>
              </a:pPr>
              <a:r>
                <a:rPr lang="en-US" sz="2000" dirty="0" err="1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eor</a:t>
              </a:r>
              <a:endPara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0" indent="0"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MASK: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r3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0x00 00 00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ff </a:t>
              </a: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apply a 2</a:t>
              </a:r>
              <a:r>
                <a:rPr lang="en-US" sz="2000" baseline="30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nd</a:t>
              </a: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time</a:t>
              </a:r>
            </a:p>
            <a:p>
              <a:pPr marL="0" indent="0">
                <a:buNone/>
              </a:pPr>
              <a:endPara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0" indent="0"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RSLT: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0xab ab ab </a:t>
              </a: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77</a:t>
              </a:r>
              <a:r>
                <a:rPr lang="en-US" sz="20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original value!</a:t>
              </a: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BB390509-7B77-75C9-2921-835951B1374A}"/>
                </a:ext>
              </a:extLst>
            </p:cNvPr>
            <p:cNvCxnSpPr/>
            <p:nvPr/>
          </p:nvCxnSpPr>
          <p:spPr>
            <a:xfrm>
              <a:off x="8895546" y="5331579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E64C1D9-9D15-4E4A-619A-ACBF5A49A006}"/>
                </a:ext>
              </a:extLst>
            </p:cNvPr>
            <p:cNvCxnSpPr/>
            <p:nvPr/>
          </p:nvCxnSpPr>
          <p:spPr>
            <a:xfrm>
              <a:off x="9271681" y="5302397"/>
              <a:ext cx="0" cy="690663"/>
            </a:xfrm>
            <a:prstGeom prst="straightConnector1">
              <a:avLst/>
            </a:prstGeom>
            <a:ln w="3175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7D278756-C9B3-9A61-8AA0-43C7DD815347}"/>
                </a:ext>
              </a:extLst>
            </p:cNvPr>
            <p:cNvCxnSpPr/>
            <p:nvPr/>
          </p:nvCxnSpPr>
          <p:spPr>
            <a:xfrm>
              <a:off x="8895546" y="4355505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ABACE81C-6F51-AB67-3B52-D8F67F9FC86F}"/>
                </a:ext>
              </a:extLst>
            </p:cNvPr>
            <p:cNvCxnSpPr/>
            <p:nvPr/>
          </p:nvCxnSpPr>
          <p:spPr>
            <a:xfrm>
              <a:off x="9271681" y="4326323"/>
              <a:ext cx="0" cy="690663"/>
            </a:xfrm>
            <a:prstGeom prst="straightConnector1">
              <a:avLst/>
            </a:prstGeom>
            <a:ln w="3175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C48CAFD-F1B7-7FDA-D03F-935BE6CF2AC6}"/>
                </a:ext>
              </a:extLst>
            </p:cNvPr>
            <p:cNvSpPr txBox="1"/>
            <p:nvPr/>
          </p:nvSpPr>
          <p:spPr>
            <a:xfrm>
              <a:off x="9271681" y="5427617"/>
              <a:ext cx="1492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inverts (flips)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85AFDA1A-F5CF-8F63-22C1-53EC5448CE3F}"/>
                </a:ext>
              </a:extLst>
            </p:cNvPr>
            <p:cNvCxnSpPr/>
            <p:nvPr/>
          </p:nvCxnSpPr>
          <p:spPr>
            <a:xfrm>
              <a:off x="8016447" y="5344484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F83AD405-20EA-CB06-53A7-32756500C69D}"/>
                </a:ext>
              </a:extLst>
            </p:cNvPr>
            <p:cNvCxnSpPr/>
            <p:nvPr/>
          </p:nvCxnSpPr>
          <p:spPr>
            <a:xfrm>
              <a:off x="8392582" y="5315302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4B32E545-837F-86D8-D462-D91E6F65433D}"/>
                </a:ext>
              </a:extLst>
            </p:cNvPr>
            <p:cNvCxnSpPr/>
            <p:nvPr/>
          </p:nvCxnSpPr>
          <p:spPr>
            <a:xfrm>
              <a:off x="8016447" y="4339228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75127503-D696-84AD-9C5E-25C01CB4047D}"/>
                </a:ext>
              </a:extLst>
            </p:cNvPr>
            <p:cNvCxnSpPr/>
            <p:nvPr/>
          </p:nvCxnSpPr>
          <p:spPr>
            <a:xfrm>
              <a:off x="8392582" y="4339228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804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AE8362-B16A-5D4D-929A-065D91C280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508" y="161915"/>
            <a:ext cx="10515600" cy="326715"/>
          </a:xfrm>
        </p:spPr>
        <p:txBody>
          <a:bodyPr/>
          <a:lstStyle/>
          <a:p>
            <a:r>
              <a:rPr lang="en-US" dirty="0"/>
              <a:t>Shift and Rotate Instructions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EBB9A9B-C85E-1448-8A6B-5F897F2D68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9993676"/>
              </p:ext>
            </p:extLst>
          </p:nvPr>
        </p:nvGraphicFramePr>
        <p:xfrm>
          <a:off x="69273" y="2401933"/>
          <a:ext cx="12053453" cy="4023358"/>
        </p:xfrm>
        <a:graphic>
          <a:graphicData uri="http://schemas.openxmlformats.org/drawingml/2006/table">
            <a:tbl>
              <a:tblPr firstRow="1" firstCol="1" lastRow="1" lastCol="1" bandRow="1" bandCol="1"/>
              <a:tblGrid>
                <a:gridCol w="21058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432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510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2832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224920">
                  <a:extLst>
                    <a:ext uri="{9D8B030D-6E8A-4147-A177-3AD203B41FA5}">
                      <a16:colId xmlns:a16="http://schemas.microsoft.com/office/drawing/2014/main" val="1907317855"/>
                    </a:ext>
                  </a:extLst>
                </a:gridCol>
              </a:tblGrid>
              <a:tr h="43687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24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Instruction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</a:endParaRPr>
                    </a:p>
                  </a:txBody>
                  <a:tcPr marL="36576" marR="36576" marT="8890" marB="889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24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Syntax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</a:endParaRPr>
                    </a:p>
                  </a:txBody>
                  <a:tcPr marL="36576" marR="36576" marT="8890" marB="889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Operation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</a:endParaRPr>
                    </a:p>
                  </a:txBody>
                  <a:tcPr marL="36576" marR="36576" marT="8890" marB="889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Notes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</a:endParaRPr>
                    </a:p>
                  </a:txBody>
                  <a:tcPr marL="36576" marR="36576" marT="8890" marB="889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</a:rPr>
                        <a:t> </a:t>
                      </a:r>
                      <a:r>
                        <a:rPr lang="en-US" sz="2400" b="1" i="1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</a:rPr>
                        <a:t>Diagram</a:t>
                      </a:r>
                    </a:p>
                  </a:txBody>
                  <a:tcPr marL="36576" marR="36576" marT="8890" marB="889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998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Logical  Shift Left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800" dirty="0">
                          <a:solidFill>
                            <a:srgbClr val="00B050"/>
                          </a:solidFill>
                          <a:effectLst/>
                          <a:latin typeface="Calibri"/>
                          <a:ea typeface="Arial"/>
                          <a:cs typeface="Calibri"/>
                        </a:rPr>
                        <a:t>int x;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800" dirty="0">
                          <a:solidFill>
                            <a:srgbClr val="00B050"/>
                          </a:solidFill>
                          <a:effectLst/>
                          <a:latin typeface="Calibri"/>
                          <a:ea typeface="Arial"/>
                          <a:cs typeface="Calibri"/>
                        </a:rPr>
                        <a:t> x &lt;&lt; 1;</a:t>
                      </a:r>
                      <a:endParaRPr lang="en-US" sz="2400" dirty="0">
                        <a:solidFill>
                          <a:srgbClr val="00B050"/>
                        </a:solidFill>
                        <a:effectLst/>
                        <a:latin typeface="Arial"/>
                        <a:ea typeface="Arial"/>
                      </a:endParaRP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12763" algn="l"/>
                        </a:tabLs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LSL 	 R</a:t>
                      </a:r>
                      <a:r>
                        <a:rPr lang="en-US" sz="2000" baseline="-25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d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,  R</a:t>
                      </a:r>
                      <a:r>
                        <a:rPr lang="en-US" sz="2000" baseline="-25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m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,  </a:t>
                      </a:r>
                      <a:r>
                        <a:rPr lang="en-US" sz="2000" i="1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const5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512763" algn="l"/>
                        </a:tabLst>
                        <a:defRPr/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LSL 	 R</a:t>
                      </a:r>
                      <a:r>
                        <a:rPr lang="en-US" sz="2000" baseline="-25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d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,  R</a:t>
                      </a:r>
                      <a:r>
                        <a:rPr lang="en-US" sz="2000" baseline="-25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m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,  R</a:t>
                      </a:r>
                      <a:r>
                        <a:rPr lang="en-US" sz="2000" baseline="-25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s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+mn-lt"/>
                        <a:ea typeface="Arial"/>
                      </a:endParaRP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R</a:t>
                      </a:r>
                      <a:r>
                        <a:rPr lang="en-US" sz="2000" baseline="-25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d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 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  <a:sym typeface="Wingdings"/>
                        </a:rPr>
                        <a:t>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 R</a:t>
                      </a:r>
                      <a:r>
                        <a:rPr lang="en-US" sz="2000" baseline="-25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m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  &lt;&lt; </a:t>
                      </a:r>
                      <a:r>
                        <a:rPr lang="en-US" sz="2000" i="1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 const5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R</a:t>
                      </a:r>
                      <a:r>
                        <a:rPr lang="en-US" sz="2000" baseline="-25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d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 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  <a:sym typeface="Wingdings"/>
                        </a:rPr>
                        <a:t>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 R</a:t>
                      </a:r>
                      <a:r>
                        <a:rPr lang="en-US" sz="2000" baseline="-25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m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  &lt;&lt;  R</a:t>
                      </a:r>
                      <a:r>
                        <a:rPr lang="en-US" sz="2000" baseline="-25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s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+mn-lt"/>
                        <a:ea typeface="Arial"/>
                      </a:endParaRP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/>
                          <a:cs typeface="Calibri"/>
                        </a:rPr>
                        <a:t>Zero fills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"/>
                          <a:cs typeface="Calibri"/>
                        </a:rPr>
                        <a:t>shift: 0 - 31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+mn-lt"/>
                        <a:ea typeface="Arial"/>
                      </a:endParaRP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</a:endParaRP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469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Logical Shift Right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800" dirty="0">
                          <a:solidFill>
                            <a:srgbClr val="00B050"/>
                          </a:solidFill>
                          <a:effectLst/>
                          <a:latin typeface="Calibri"/>
                          <a:ea typeface="Arial"/>
                          <a:cs typeface="Calibri"/>
                        </a:rPr>
                        <a:t>unsigned int x;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800" dirty="0">
                          <a:solidFill>
                            <a:srgbClr val="00B050"/>
                          </a:solidFill>
                          <a:effectLst/>
                          <a:latin typeface="Calibri"/>
                          <a:ea typeface="Arial"/>
                          <a:cs typeface="Calibri"/>
                        </a:rPr>
                        <a:t>x &gt;&gt; 1;</a:t>
                      </a:r>
                      <a:endParaRPr lang="en-US" sz="1800" dirty="0">
                        <a:solidFill>
                          <a:srgbClr val="00B050"/>
                        </a:solidFill>
                        <a:effectLst/>
                        <a:latin typeface="Arial"/>
                        <a:ea typeface="Arial"/>
                      </a:endParaRP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12763" algn="l"/>
                        </a:tabLs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LSR  	 R</a:t>
                      </a:r>
                      <a:r>
                        <a:rPr lang="en-US" sz="2000" baseline="-25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d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,  R</a:t>
                      </a:r>
                      <a:r>
                        <a:rPr lang="en-US" sz="2000" baseline="-25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m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,  </a:t>
                      </a:r>
                      <a:r>
                        <a:rPr lang="en-US" sz="2000" i="1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const5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512763" algn="l"/>
                        </a:tabLst>
                        <a:defRPr/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LSR  	 R</a:t>
                      </a:r>
                      <a:r>
                        <a:rPr lang="en-US" sz="2000" baseline="-25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d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,  R</a:t>
                      </a:r>
                      <a:r>
                        <a:rPr lang="en-US" sz="2000" baseline="-25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m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,  R</a:t>
                      </a:r>
                      <a:r>
                        <a:rPr lang="en-US" sz="2000" baseline="-25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s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+mn-lt"/>
                        <a:ea typeface="Arial"/>
                      </a:endParaRP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R</a:t>
                      </a:r>
                      <a:r>
                        <a:rPr lang="en-US" sz="2000" baseline="-25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d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 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  <a:sym typeface="Wingdings"/>
                        </a:rPr>
                        <a:t>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 R</a:t>
                      </a:r>
                      <a:r>
                        <a:rPr lang="en-US" sz="2000" baseline="-25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m 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 &gt;&gt;  </a:t>
                      </a:r>
                      <a:r>
                        <a:rPr lang="en-US" sz="2000" i="1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const5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R</a:t>
                      </a:r>
                      <a:r>
                        <a:rPr lang="en-US" sz="2000" baseline="-25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d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 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  <a:sym typeface="Wingdings"/>
                        </a:rPr>
                        <a:t>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 R</a:t>
                      </a:r>
                      <a:r>
                        <a:rPr lang="en-US" sz="2000" baseline="-25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m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  &gt;&gt;  R</a:t>
                      </a:r>
                      <a:r>
                        <a:rPr lang="en-US" sz="2000" baseline="-25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s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+mn-lt"/>
                        <a:ea typeface="Arial"/>
                      </a:endParaRP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/>
                          <a:cs typeface="Calibri"/>
                        </a:rPr>
                        <a:t>Zero fills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"/>
                          <a:cs typeface="Calibri"/>
                        </a:rPr>
                        <a:t>shift: 1 - 32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+mn-lt"/>
                        <a:ea typeface="Arial"/>
                      </a:endParaRP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</a:endParaRP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0866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Arithmetic Shift Right</a:t>
                      </a:r>
                      <a:r>
                        <a:rPr lang="en-US" sz="1800" dirty="0">
                          <a:solidFill>
                            <a:srgbClr val="00B050"/>
                          </a:solidFill>
                          <a:effectLst/>
                          <a:latin typeface="Calibri"/>
                          <a:ea typeface="Arial"/>
                          <a:cs typeface="Calibri"/>
                        </a:rPr>
                        <a:t> int x;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800" dirty="0">
                          <a:solidFill>
                            <a:srgbClr val="00B050"/>
                          </a:solidFill>
                          <a:effectLst/>
                          <a:latin typeface="Calibri"/>
                          <a:ea typeface="Arial"/>
                          <a:cs typeface="Calibri"/>
                        </a:rPr>
                        <a:t>x &gt;&gt; 1;</a:t>
                      </a:r>
                      <a:endParaRPr lang="en-US" sz="1800" dirty="0">
                        <a:solidFill>
                          <a:srgbClr val="00B050"/>
                        </a:solidFill>
                        <a:effectLst/>
                        <a:latin typeface="+mn-lt"/>
                        <a:ea typeface="Arial"/>
                      </a:endParaRP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12763" algn="l"/>
                        </a:tabLs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ASR   R</a:t>
                      </a:r>
                      <a:r>
                        <a:rPr lang="en-US" sz="2000" baseline="-25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d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,  R</a:t>
                      </a:r>
                      <a:r>
                        <a:rPr lang="en-US" sz="2000" baseline="-25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m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,  </a:t>
                      </a:r>
                      <a:r>
                        <a:rPr lang="en-US" sz="2000" i="1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const5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512763" algn="l"/>
                        </a:tabLst>
                        <a:defRPr/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ASR   R</a:t>
                      </a:r>
                      <a:r>
                        <a:rPr lang="en-US" sz="2000" baseline="-25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d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,  R</a:t>
                      </a:r>
                      <a:r>
                        <a:rPr lang="en-US" sz="2000" baseline="-25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m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,  R</a:t>
                      </a:r>
                      <a:r>
                        <a:rPr lang="en-US" sz="2000" baseline="-25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s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+mn-lt"/>
                        <a:ea typeface="Arial"/>
                      </a:endParaRP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R</a:t>
                      </a:r>
                      <a:r>
                        <a:rPr lang="en-US" sz="2000" baseline="-25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d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 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  <a:sym typeface="Wingdings"/>
                        </a:rPr>
                        <a:t>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 R</a:t>
                      </a:r>
                      <a:r>
                        <a:rPr lang="en-US" sz="2000" baseline="-25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m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  &gt;&gt;  </a:t>
                      </a:r>
                      <a:r>
                        <a:rPr lang="en-US" sz="2000" i="1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const5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R</a:t>
                      </a:r>
                      <a:r>
                        <a:rPr lang="en-US" sz="2000" baseline="-25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d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 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  <a:sym typeface="Wingdings"/>
                        </a:rPr>
                        <a:t>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 R</a:t>
                      </a:r>
                      <a:r>
                        <a:rPr lang="en-US" sz="2000" baseline="-25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m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  &gt;&gt;  R</a:t>
                      </a:r>
                      <a:r>
                        <a:rPr lang="en-US" sz="2000" baseline="-25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s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+mn-lt"/>
                        <a:ea typeface="Arial"/>
                      </a:endParaRP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Times New Roman"/>
                          <a:cs typeface="Calibri"/>
                        </a:rPr>
                        <a:t>Sign extends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"/>
                          <a:cs typeface="Calibri"/>
                        </a:rPr>
                        <a:t>shift: 1 - 32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+mn-lt"/>
                        <a:ea typeface="Arial"/>
                      </a:endParaRP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</a:endParaRP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9883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Rotate Right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800" dirty="0">
                          <a:solidFill>
                            <a:srgbClr val="00B050"/>
                          </a:solidFill>
                          <a:effectLst/>
                          <a:latin typeface="Calibri"/>
                          <a:ea typeface="Arial"/>
                          <a:cs typeface="Calibri"/>
                        </a:rPr>
                        <a:t>unsigned int x;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800" dirty="0">
                          <a:solidFill>
                            <a:srgbClr val="00B050"/>
                          </a:solidFill>
                          <a:effectLst/>
                          <a:latin typeface="Calibri"/>
                          <a:ea typeface="Arial"/>
                          <a:cs typeface="Calibri"/>
                        </a:rPr>
                        <a:t>x = (x&gt;&gt;1)|(x&lt;&lt;31) ; </a:t>
                      </a:r>
                      <a:endParaRPr lang="en-US" sz="2400" dirty="0">
                        <a:solidFill>
                          <a:srgbClr val="00B050"/>
                        </a:solidFill>
                        <a:effectLst/>
                        <a:latin typeface="Arial"/>
                        <a:ea typeface="Arial"/>
                      </a:endParaRP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12763" algn="l"/>
                        </a:tabLs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ROR   R</a:t>
                      </a:r>
                      <a:r>
                        <a:rPr lang="en-US" sz="2000" baseline="-25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d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,  R</a:t>
                      </a:r>
                      <a:r>
                        <a:rPr lang="en-US" sz="2000" baseline="-25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m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,  </a:t>
                      </a:r>
                      <a:r>
                        <a:rPr lang="en-US" sz="2000" i="1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const5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512763" algn="l"/>
                        </a:tabLst>
                        <a:defRPr/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ROR   R</a:t>
                      </a:r>
                      <a:r>
                        <a:rPr lang="en-US" sz="2000" baseline="-25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d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,  R</a:t>
                      </a:r>
                      <a:r>
                        <a:rPr lang="en-US" sz="2000" baseline="-25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m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,  R</a:t>
                      </a:r>
                      <a:r>
                        <a:rPr lang="en-US" sz="2000" baseline="-25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s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+mn-lt"/>
                        <a:ea typeface="Arial"/>
                      </a:endParaRP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R</a:t>
                      </a:r>
                      <a:r>
                        <a:rPr lang="en-US" sz="2000" baseline="-25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d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 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  <a:sym typeface="Wingdings"/>
                        </a:rPr>
                        <a:t>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 R</a:t>
                      </a:r>
                      <a:r>
                        <a:rPr lang="en-US" sz="2000" baseline="-25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m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  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ror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  </a:t>
                      </a:r>
                      <a:r>
                        <a:rPr lang="en-US" sz="2000" i="1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const5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R</a:t>
                      </a:r>
                      <a:r>
                        <a:rPr lang="en-US" sz="2000" baseline="-25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d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 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  <a:sym typeface="Wingdings"/>
                        </a:rPr>
                        <a:t>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 R</a:t>
                      </a:r>
                      <a:r>
                        <a:rPr lang="en-US" sz="2000" baseline="-25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m 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 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ror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  R</a:t>
                      </a:r>
                      <a:r>
                        <a:rPr lang="en-US" sz="2000" baseline="-25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s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+mn-lt"/>
                        <a:ea typeface="Arial"/>
                      </a:endParaRP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/>
                          <a:cs typeface="Calibri"/>
                        </a:rPr>
                        <a:t>right rotate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"/>
                          <a:cs typeface="Calibri"/>
                        </a:rPr>
                        <a:t>rot: 0 - 31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+mn-lt"/>
                        <a:ea typeface="Arial"/>
                      </a:endParaRP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</a:endParaRP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127" name="Group 126">
            <a:extLst>
              <a:ext uri="{FF2B5EF4-FFF2-40B4-BE49-F238E27FC236}">
                <a16:creationId xmlns:a16="http://schemas.microsoft.com/office/drawing/2014/main" id="{769876DA-7074-6C4A-A4B5-A2C4A6440666}"/>
              </a:ext>
            </a:extLst>
          </p:cNvPr>
          <p:cNvGrpSpPr/>
          <p:nvPr/>
        </p:nvGrpSpPr>
        <p:grpSpPr>
          <a:xfrm>
            <a:off x="7956196" y="3012789"/>
            <a:ext cx="4104731" cy="3316236"/>
            <a:chOff x="7930405" y="1813123"/>
            <a:chExt cx="4104731" cy="3316236"/>
          </a:xfrm>
        </p:grpSpPr>
        <p:pic>
          <p:nvPicPr>
            <p:cNvPr id="123" name="Picture 122">
              <a:extLst>
                <a:ext uri="{FF2B5EF4-FFF2-40B4-BE49-F238E27FC236}">
                  <a16:creationId xmlns:a16="http://schemas.microsoft.com/office/drawing/2014/main" id="{10913DBE-3C8A-854C-A68F-32C2A730343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81125" y="1813123"/>
              <a:ext cx="4054011" cy="567119"/>
            </a:xfrm>
            <a:prstGeom prst="rect">
              <a:avLst/>
            </a:prstGeom>
          </p:spPr>
        </p:pic>
        <p:pic>
          <p:nvPicPr>
            <p:cNvPr id="124" name="Picture 123">
              <a:extLst>
                <a:ext uri="{FF2B5EF4-FFF2-40B4-BE49-F238E27FC236}">
                  <a16:creationId xmlns:a16="http://schemas.microsoft.com/office/drawing/2014/main" id="{C1F31065-7F41-E44C-AB3A-F5E5A86403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930405" y="2755460"/>
              <a:ext cx="4054017" cy="567119"/>
            </a:xfrm>
            <a:prstGeom prst="rect">
              <a:avLst/>
            </a:prstGeom>
          </p:spPr>
        </p:pic>
        <p:pic>
          <p:nvPicPr>
            <p:cNvPr id="125" name="Picture 124">
              <a:extLst>
                <a:ext uri="{FF2B5EF4-FFF2-40B4-BE49-F238E27FC236}">
                  <a16:creationId xmlns:a16="http://schemas.microsoft.com/office/drawing/2014/main" id="{487172E8-D38A-9340-8073-08564E9A20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169710" y="3510413"/>
              <a:ext cx="3732277" cy="671429"/>
            </a:xfrm>
            <a:prstGeom prst="rect">
              <a:avLst/>
            </a:prstGeom>
          </p:spPr>
        </p:pic>
        <p:pic>
          <p:nvPicPr>
            <p:cNvPr id="126" name="Picture 125">
              <a:extLst>
                <a:ext uri="{FF2B5EF4-FFF2-40B4-BE49-F238E27FC236}">
                  <a16:creationId xmlns:a16="http://schemas.microsoft.com/office/drawing/2014/main" id="{A0D418FB-949A-C54C-BA0C-417983E2CE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221133" y="4347292"/>
              <a:ext cx="3108619" cy="782067"/>
            </a:xfrm>
            <a:prstGeom prst="rect">
              <a:avLst/>
            </a:prstGeom>
          </p:spPr>
        </p:pic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39666F35-AC0F-CD46-B18E-AF28104F48C1}"/>
              </a:ext>
            </a:extLst>
          </p:cNvPr>
          <p:cNvGrpSpPr/>
          <p:nvPr/>
        </p:nvGrpSpPr>
        <p:grpSpPr>
          <a:xfrm>
            <a:off x="286816" y="465383"/>
            <a:ext cx="5582408" cy="1878518"/>
            <a:chOff x="209950" y="457200"/>
            <a:chExt cx="5582408" cy="1878518"/>
          </a:xfrm>
        </p:grpSpPr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EC94EA85-36FC-F14D-B2FA-2F4E7B7378A7}"/>
                </a:ext>
              </a:extLst>
            </p:cNvPr>
            <p:cNvSpPr/>
            <p:nvPr/>
          </p:nvSpPr>
          <p:spPr>
            <a:xfrm>
              <a:off x="209950" y="457200"/>
              <a:ext cx="5582408" cy="1878518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1" name="Straight Arrow Connector 130">
              <a:extLst>
                <a:ext uri="{FF2B5EF4-FFF2-40B4-BE49-F238E27FC236}">
                  <a16:creationId xmlns:a16="http://schemas.microsoft.com/office/drawing/2014/main" id="{138C9CBF-F78B-9C47-8487-58E0FA2BDAB6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3916149" y="937787"/>
              <a:ext cx="1" cy="441121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E1A4A246-486E-1D49-90B6-982CEB9FE77E}"/>
                </a:ext>
              </a:extLst>
            </p:cNvPr>
            <p:cNvSpPr txBox="1"/>
            <p:nvPr/>
          </p:nvSpPr>
          <p:spPr>
            <a:xfrm>
              <a:off x="3538876" y="1300444"/>
              <a:ext cx="2159566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operand 2 constant</a:t>
              </a:r>
            </a:p>
          </p:txBody>
        </p:sp>
        <p:cxnSp>
          <p:nvCxnSpPr>
            <p:cNvPr id="133" name="Straight Arrow Connector 132">
              <a:extLst>
                <a:ext uri="{FF2B5EF4-FFF2-40B4-BE49-F238E27FC236}">
                  <a16:creationId xmlns:a16="http://schemas.microsoft.com/office/drawing/2014/main" id="{55CDDC7B-E048-8B4D-AF7B-7787696DF020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797394" y="972886"/>
              <a:ext cx="1" cy="372879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52312E8D-0615-3C4B-BFBC-1B3A2CEB0875}"/>
                </a:ext>
              </a:extLst>
            </p:cNvPr>
            <p:cNvSpPr txBox="1"/>
            <p:nvPr/>
          </p:nvSpPr>
          <p:spPr>
            <a:xfrm>
              <a:off x="717264" y="1290529"/>
              <a:ext cx="1298885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destination</a:t>
              </a:r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0402050A-387D-4543-8F97-6A90F46966BA}"/>
                </a:ext>
              </a:extLst>
            </p:cNvPr>
            <p:cNvSpPr txBox="1"/>
            <p:nvPr/>
          </p:nvSpPr>
          <p:spPr>
            <a:xfrm>
              <a:off x="397336" y="572258"/>
              <a:ext cx="1282198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&lt;</a:t>
              </a:r>
              <a:r>
                <a:rPr lang="en-US" sz="2000" b="1" dirty="0" err="1">
                  <a:solidFill>
                    <a:schemeClr val="tx2"/>
                  </a:solidFill>
                </a:rPr>
                <a:t>inst</a:t>
              </a:r>
              <a:r>
                <a:rPr lang="en-US" sz="2000" b="1" dirty="0">
                  <a:solidFill>
                    <a:schemeClr val="tx2"/>
                  </a:solidFill>
                </a:rPr>
                <a:t>&gt;</a:t>
              </a: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7D4AE29E-C2BC-354A-8988-1BFA100C922F}"/>
                </a:ext>
              </a:extLst>
            </p:cNvPr>
            <p:cNvSpPr txBox="1"/>
            <p:nvPr/>
          </p:nvSpPr>
          <p:spPr>
            <a:xfrm>
              <a:off x="1679533" y="576753"/>
              <a:ext cx="836233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Rd</a:t>
              </a:r>
            </a:p>
          </p:txBody>
        </p:sp>
      </p:grpSp>
      <p:sp>
        <p:nvSpPr>
          <p:cNvPr id="138" name="TextBox 137">
            <a:extLst>
              <a:ext uri="{FF2B5EF4-FFF2-40B4-BE49-F238E27FC236}">
                <a16:creationId xmlns:a16="http://schemas.microsoft.com/office/drawing/2014/main" id="{0114D259-FC4C-7440-945C-1D91CC6EC1CD}"/>
              </a:ext>
            </a:extLst>
          </p:cNvPr>
          <p:cNvSpPr txBox="1"/>
          <p:nvPr/>
        </p:nvSpPr>
        <p:spPr>
          <a:xfrm>
            <a:off x="3444852" y="577492"/>
            <a:ext cx="1011815" cy="4001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0"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const5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84B08E82-19D5-C345-8E39-2D12DC87F4FF}"/>
              </a:ext>
            </a:extLst>
          </p:cNvPr>
          <p:cNvSpPr txBox="1"/>
          <p:nvPr/>
        </p:nvSpPr>
        <p:spPr>
          <a:xfrm>
            <a:off x="2600933" y="575768"/>
            <a:ext cx="838325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tx2"/>
                </a:solidFill>
              </a:rPr>
              <a:t>Rm</a:t>
            </a:r>
          </a:p>
        </p:txBody>
      </p: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237EA491-2E5B-CE47-9794-A8FA4CB75E17}"/>
              </a:ext>
            </a:extLst>
          </p:cNvPr>
          <p:cNvCxnSpPr>
            <a:cxnSpLocks/>
          </p:cNvCxnSpPr>
          <p:nvPr/>
        </p:nvCxnSpPr>
        <p:spPr bwMode="auto">
          <a:xfrm flipV="1">
            <a:off x="3013721" y="935458"/>
            <a:ext cx="1" cy="372879"/>
          </a:xfrm>
          <a:prstGeom prst="straightConnector1">
            <a:avLst/>
          </a:prstGeom>
          <a:noFill/>
          <a:ln w="635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41" name="TextBox 140">
            <a:extLst>
              <a:ext uri="{FF2B5EF4-FFF2-40B4-BE49-F238E27FC236}">
                <a16:creationId xmlns:a16="http://schemas.microsoft.com/office/drawing/2014/main" id="{F10C8C97-6D46-8F48-9342-44A9DBEE8AA6}"/>
              </a:ext>
            </a:extLst>
          </p:cNvPr>
          <p:cNvSpPr txBox="1"/>
          <p:nvPr/>
        </p:nvSpPr>
        <p:spPr>
          <a:xfrm>
            <a:off x="2322450" y="1303086"/>
            <a:ext cx="1251233" cy="369332"/>
          </a:xfrm>
          <a:prstGeom prst="rect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operand 1</a:t>
            </a: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20B7B8AE-3469-7642-AA30-F827BAB0C087}"/>
              </a:ext>
            </a:extLst>
          </p:cNvPr>
          <p:cNvSpPr txBox="1"/>
          <p:nvPr/>
        </p:nvSpPr>
        <p:spPr>
          <a:xfrm>
            <a:off x="901279" y="1805792"/>
            <a:ext cx="4093573" cy="369332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Number of bit to shift or rotate: </a:t>
            </a:r>
            <a:r>
              <a:rPr lang="en-US" dirty="0">
                <a:solidFill>
                  <a:srgbClr val="0070C0"/>
                </a:solidFill>
              </a:rPr>
              <a:t>const5</a:t>
            </a:r>
            <a:endParaRPr lang="en-US" dirty="0">
              <a:solidFill>
                <a:schemeClr val="tx2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EDABAEB-3BDF-4949-AAA3-F8378499B4C2}"/>
              </a:ext>
            </a:extLst>
          </p:cNvPr>
          <p:cNvGrpSpPr/>
          <p:nvPr/>
        </p:nvGrpSpPr>
        <p:grpSpPr>
          <a:xfrm>
            <a:off x="6417388" y="454491"/>
            <a:ext cx="5557196" cy="1889410"/>
            <a:chOff x="6417388" y="454491"/>
            <a:chExt cx="5557196" cy="1889410"/>
          </a:xfrm>
        </p:grpSpPr>
        <p:grpSp>
          <p:nvGrpSpPr>
            <p:cNvPr id="142" name="Group 141">
              <a:extLst>
                <a:ext uri="{FF2B5EF4-FFF2-40B4-BE49-F238E27FC236}">
                  <a16:creationId xmlns:a16="http://schemas.microsoft.com/office/drawing/2014/main" id="{8A63F1AF-BD9C-C141-9B65-44A162435970}"/>
                </a:ext>
              </a:extLst>
            </p:cNvPr>
            <p:cNvGrpSpPr/>
            <p:nvPr/>
          </p:nvGrpSpPr>
          <p:grpSpPr>
            <a:xfrm>
              <a:off x="6417388" y="454491"/>
              <a:ext cx="5557196" cy="1889410"/>
              <a:chOff x="23323" y="457200"/>
              <a:chExt cx="5557196" cy="1889410"/>
            </a:xfrm>
          </p:grpSpPr>
          <p:sp>
            <p:nvSpPr>
              <p:cNvPr id="143" name="Rectangle 142">
                <a:extLst>
                  <a:ext uri="{FF2B5EF4-FFF2-40B4-BE49-F238E27FC236}">
                    <a16:creationId xmlns:a16="http://schemas.microsoft.com/office/drawing/2014/main" id="{FBC1347B-4BD2-4E49-95AF-6D5E75402D1F}"/>
                  </a:ext>
                </a:extLst>
              </p:cNvPr>
              <p:cNvSpPr/>
              <p:nvPr/>
            </p:nvSpPr>
            <p:spPr>
              <a:xfrm>
                <a:off x="23323" y="457200"/>
                <a:ext cx="5557196" cy="188941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4" name="Straight Arrow Connector 143">
                <a:extLst>
                  <a:ext uri="{FF2B5EF4-FFF2-40B4-BE49-F238E27FC236}">
                    <a16:creationId xmlns:a16="http://schemas.microsoft.com/office/drawing/2014/main" id="{47BBDCBD-D29C-C543-AA5F-1F5CC6F2606F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3818087" y="935537"/>
                <a:ext cx="1" cy="441121"/>
              </a:xfrm>
              <a:prstGeom prst="straightConnector1">
                <a:avLst/>
              </a:prstGeom>
              <a:noFill/>
              <a:ln w="6350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04CB93B4-7EBA-814D-A9A7-0FA09E2FC65A}"/>
                  </a:ext>
                </a:extLst>
              </p:cNvPr>
              <p:cNvSpPr txBox="1"/>
              <p:nvPr/>
            </p:nvSpPr>
            <p:spPr>
              <a:xfrm>
                <a:off x="3639858" y="1300600"/>
                <a:ext cx="1223412" cy="36933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</a:rPr>
                  <a:t>operand 2</a:t>
                </a:r>
              </a:p>
            </p:txBody>
          </p:sp>
          <p:cxnSp>
            <p:nvCxnSpPr>
              <p:cNvPr id="146" name="Straight Arrow Connector 145">
                <a:extLst>
                  <a:ext uri="{FF2B5EF4-FFF2-40B4-BE49-F238E27FC236}">
                    <a16:creationId xmlns:a16="http://schemas.microsoft.com/office/drawing/2014/main" id="{B6071613-F5E4-AC4E-ADCB-90D0414DD25A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1943482" y="982801"/>
                <a:ext cx="1" cy="372879"/>
              </a:xfrm>
              <a:prstGeom prst="straightConnector1">
                <a:avLst/>
              </a:prstGeom>
              <a:noFill/>
              <a:ln w="6350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B001FDE5-6D88-944D-AFB2-27963F218641}"/>
                  </a:ext>
                </a:extLst>
              </p:cNvPr>
              <p:cNvSpPr txBox="1"/>
              <p:nvPr/>
            </p:nvSpPr>
            <p:spPr>
              <a:xfrm>
                <a:off x="896131" y="1304928"/>
                <a:ext cx="1332001" cy="36933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</a:rPr>
                  <a:t>destination</a:t>
                </a:r>
              </a:p>
            </p:txBody>
          </p:sp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4394C034-2661-6245-A817-520CF75AFBB3}"/>
                  </a:ext>
                </a:extLst>
              </p:cNvPr>
              <p:cNvSpPr txBox="1"/>
              <p:nvPr/>
            </p:nvSpPr>
            <p:spPr>
              <a:xfrm>
                <a:off x="397336" y="572258"/>
                <a:ext cx="1282198" cy="400110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tx2"/>
                    </a:solidFill>
                  </a:rPr>
                  <a:t>&lt;</a:t>
                </a:r>
                <a:r>
                  <a:rPr lang="en-US" sz="2000" b="1" dirty="0" err="1">
                    <a:solidFill>
                      <a:schemeClr val="tx2"/>
                    </a:solidFill>
                  </a:rPr>
                  <a:t>inst</a:t>
                </a:r>
                <a:r>
                  <a:rPr lang="en-US" sz="2000" b="1" dirty="0">
                    <a:solidFill>
                      <a:schemeClr val="tx2"/>
                    </a:solidFill>
                  </a:rPr>
                  <a:t>&gt;</a:t>
                </a:r>
              </a:p>
            </p:txBody>
          </p: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98E6F9C6-3FA1-8A40-BCBA-B1C66A7E9AF4}"/>
                  </a:ext>
                </a:extLst>
              </p:cNvPr>
              <p:cNvSpPr txBox="1"/>
              <p:nvPr/>
            </p:nvSpPr>
            <p:spPr>
              <a:xfrm>
                <a:off x="1679533" y="576753"/>
                <a:ext cx="836233" cy="400110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tx2"/>
                    </a:solidFill>
                  </a:rPr>
                  <a:t>Rd</a:t>
                </a:r>
              </a:p>
            </p:txBody>
          </p:sp>
        </p:grp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4BC503FB-2FBE-5E49-84CC-5DEAFA92C15E}"/>
                </a:ext>
              </a:extLst>
            </p:cNvPr>
            <p:cNvSpPr txBox="1"/>
            <p:nvPr/>
          </p:nvSpPr>
          <p:spPr>
            <a:xfrm>
              <a:off x="8909831" y="575768"/>
              <a:ext cx="838325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Rm</a:t>
              </a:r>
            </a:p>
          </p:txBody>
        </p:sp>
        <p:cxnSp>
          <p:nvCxnSpPr>
            <p:cNvPr id="151" name="Straight Arrow Connector 150">
              <a:extLst>
                <a:ext uri="{FF2B5EF4-FFF2-40B4-BE49-F238E27FC236}">
                  <a16:creationId xmlns:a16="http://schemas.microsoft.com/office/drawing/2014/main" id="{55532784-9B63-B740-8047-2466914363F5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9333239" y="961298"/>
              <a:ext cx="1" cy="372879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60627DE8-5F0C-CA4B-A005-A1996298F179}"/>
                </a:ext>
              </a:extLst>
            </p:cNvPr>
            <p:cNvSpPr txBox="1"/>
            <p:nvPr/>
          </p:nvSpPr>
          <p:spPr>
            <a:xfrm>
              <a:off x="8722918" y="1307161"/>
              <a:ext cx="1251233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operand 1</a:t>
              </a:r>
            </a:p>
          </p:txBody>
        </p: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137EB093-0AEE-2B48-9655-BE4A7E1FBA60}"/>
                </a:ext>
              </a:extLst>
            </p:cNvPr>
            <p:cNvSpPr txBox="1"/>
            <p:nvPr/>
          </p:nvSpPr>
          <p:spPr>
            <a:xfrm>
              <a:off x="9752338" y="584828"/>
              <a:ext cx="834347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Rs</a:t>
              </a:r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D97E0C89-4C38-F34F-B941-3C473A19C05B}"/>
                </a:ext>
              </a:extLst>
            </p:cNvPr>
            <p:cNvSpPr txBox="1"/>
            <p:nvPr/>
          </p:nvSpPr>
          <p:spPr>
            <a:xfrm>
              <a:off x="7331214" y="1830300"/>
              <a:ext cx="3655464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Number of bit to shift or rotate: </a:t>
              </a:r>
              <a:r>
                <a:rPr lang="en-US" dirty="0">
                  <a:solidFill>
                    <a:srgbClr val="0070C0"/>
                  </a:solidFill>
                </a:rPr>
                <a:t>Rs</a:t>
              </a:r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3372FD5B-61A9-954C-A48A-3521D5B4A8D7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149439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45D2C-B7DC-CE49-B9B1-3A1EFADC03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968" y="86672"/>
            <a:ext cx="10515600" cy="534430"/>
          </a:xfrm>
        </p:spPr>
        <p:txBody>
          <a:bodyPr/>
          <a:lstStyle/>
          <a:p>
            <a:r>
              <a:rPr lang="en-US" dirty="0"/>
              <a:t>Arithmetic Shift Right </a:t>
            </a:r>
            <a:r>
              <a:rPr lang="en-US" dirty="0">
                <a:solidFill>
                  <a:srgbClr val="00B050"/>
                </a:solidFill>
              </a:rPr>
              <a:t>(there is no arithmetic shift left)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341010-4236-CD47-8346-13014439F99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03867" y="1781010"/>
            <a:ext cx="8444691" cy="1519184"/>
          </a:xfrm>
          <a:prstGeom prst="rect">
            <a:avLst/>
          </a:prstGeom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3D3E1343-B0A9-E547-8BB5-97632D17BB49}"/>
              </a:ext>
            </a:extLst>
          </p:cNvPr>
          <p:cNvSpPr/>
          <p:nvPr/>
        </p:nvSpPr>
        <p:spPr bwMode="auto">
          <a:xfrm>
            <a:off x="2832950" y="712224"/>
            <a:ext cx="6777389" cy="161520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asr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, 8 </a:t>
            </a:r>
          </a:p>
          <a:p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0x</a:t>
            </a:r>
            <a:r>
              <a:rPr lang="en-US" sz="2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77</a:t>
            </a:r>
          </a:p>
          <a:p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0x</a:t>
            </a:r>
            <a:r>
              <a:rPr lang="en-US" sz="24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ff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 (see the sign extend)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267F2B9-B368-9F4A-B6D4-8BDEE6917CC1}"/>
              </a:ext>
            </a:extLst>
          </p:cNvPr>
          <p:cNvGrpSpPr/>
          <p:nvPr/>
        </p:nvGrpSpPr>
        <p:grpSpPr>
          <a:xfrm>
            <a:off x="6918156" y="3132829"/>
            <a:ext cx="3113424" cy="2831730"/>
            <a:chOff x="854288" y="3916170"/>
            <a:chExt cx="3113424" cy="2831730"/>
          </a:xfrm>
        </p:grpSpPr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5DCBBB71-25A1-854B-B6F0-B32EAF50A660}"/>
                </a:ext>
              </a:extLst>
            </p:cNvPr>
            <p:cNvSpPr/>
            <p:nvPr/>
          </p:nvSpPr>
          <p:spPr bwMode="auto">
            <a:xfrm>
              <a:off x="946185" y="4752651"/>
              <a:ext cx="3021527" cy="1995249"/>
            </a:xfrm>
            <a:prstGeom prst="roundRect">
              <a:avLst>
                <a:gd name="adj" fmla="val 5733"/>
              </a:avLst>
            </a:prstGeom>
            <a:solidFill>
              <a:schemeClr val="bg1">
                <a:lumMod val="95000"/>
              </a:schemeClr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400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2400" dirty="0" err="1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asr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4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r2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 sz="24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r0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 sz="24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31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</a:p>
            <a:p>
              <a:r>
                <a:rPr lang="en-US" sz="24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2400" dirty="0" err="1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cmp</a:t>
              </a:r>
              <a:r>
                <a:rPr lang="en-US" sz="24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r2, 0</a:t>
              </a:r>
            </a:p>
            <a:p>
              <a:r>
                <a:rPr lang="en-US" sz="24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2400" dirty="0" err="1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beq</a:t>
              </a:r>
              <a:r>
                <a:rPr lang="en-US" sz="24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.</a:t>
              </a:r>
              <a:r>
                <a:rPr lang="en-US" sz="2400" dirty="0" err="1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Lispos</a:t>
              </a:r>
              <a:endParaRPr lang="en-US" sz="24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4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//code</a:t>
              </a:r>
            </a:p>
            <a:p>
              <a:r>
                <a:rPr lang="en-US" sz="24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sz="2400" dirty="0" err="1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Lispos</a:t>
              </a:r>
              <a:r>
                <a:rPr lang="en-US" sz="24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</a:t>
              </a:r>
              <a:endParaRPr lang="en-US" sz="24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E8BDE43-AA57-DA47-9408-5C8AA0327F5C}"/>
                </a:ext>
              </a:extLst>
            </p:cNvPr>
            <p:cNvSpPr txBox="1"/>
            <p:nvPr/>
          </p:nvSpPr>
          <p:spPr>
            <a:xfrm>
              <a:off x="854288" y="3916170"/>
              <a:ext cx="290335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Test for sign</a:t>
              </a:r>
            </a:p>
            <a:p>
              <a:r>
                <a:rPr lang="en-US" sz="24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 if r0 positive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163052F-BA82-3746-91BA-77D8C8B91EB4}"/>
              </a:ext>
            </a:extLst>
          </p:cNvPr>
          <p:cNvGrpSpPr/>
          <p:nvPr/>
        </p:nvGrpSpPr>
        <p:grpSpPr>
          <a:xfrm>
            <a:off x="1251014" y="3171653"/>
            <a:ext cx="3084729" cy="2787427"/>
            <a:chOff x="1171140" y="2342568"/>
            <a:chExt cx="3084729" cy="2787427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783FFC9B-0C3C-B546-9F15-828D96594648}"/>
                </a:ext>
              </a:extLst>
            </p:cNvPr>
            <p:cNvSpPr/>
            <p:nvPr/>
          </p:nvSpPr>
          <p:spPr bwMode="auto">
            <a:xfrm>
              <a:off x="1171140" y="3134746"/>
              <a:ext cx="3073276" cy="1995249"/>
            </a:xfrm>
            <a:prstGeom prst="roundRect">
              <a:avLst>
                <a:gd name="adj" fmla="val 5733"/>
              </a:avLst>
            </a:prstGeom>
            <a:solidFill>
              <a:schemeClr val="bg1">
                <a:lumMod val="95000"/>
              </a:schemeClr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400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2400" dirty="0" err="1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asr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4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r2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 sz="24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r0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 sz="24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31</a:t>
              </a:r>
            </a:p>
            <a:p>
              <a:r>
                <a:rPr lang="en-US" sz="24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2400" dirty="0" err="1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cmp</a:t>
              </a:r>
              <a:r>
                <a:rPr lang="en-US" sz="24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r2, -1</a:t>
              </a:r>
            </a:p>
            <a:p>
              <a:r>
                <a:rPr lang="en-US" sz="24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2400" dirty="0" err="1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beq</a:t>
              </a:r>
              <a:r>
                <a:rPr lang="en-US" sz="24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.</a:t>
              </a:r>
              <a:r>
                <a:rPr lang="en-US" sz="2400" dirty="0" err="1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Lisneg</a:t>
              </a:r>
              <a:endParaRPr lang="en-US" sz="24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4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//code</a:t>
              </a:r>
            </a:p>
            <a:p>
              <a:r>
                <a:rPr lang="en-US" sz="24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sz="2400" dirty="0" err="1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Lisneg</a:t>
              </a:r>
              <a:r>
                <a:rPr lang="en-US" sz="24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250C9AF-3A72-5A4F-9424-3A689DBA3DFD}"/>
                </a:ext>
              </a:extLst>
            </p:cNvPr>
            <p:cNvSpPr txBox="1"/>
            <p:nvPr/>
          </p:nvSpPr>
          <p:spPr>
            <a:xfrm>
              <a:off x="1182592" y="2342568"/>
              <a:ext cx="307327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Test for sign</a:t>
              </a:r>
            </a:p>
            <a:p>
              <a:r>
                <a:rPr lang="en-US" sz="24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-1 if r0 negative</a:t>
              </a: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81D8CE2B-CF3D-DA4F-A0D1-1386599147B7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5BB016D4-A8D4-57E2-F635-C95E8E18E54A}"/>
              </a:ext>
            </a:extLst>
          </p:cNvPr>
          <p:cNvSpPr/>
          <p:nvPr/>
        </p:nvSpPr>
        <p:spPr bwMode="auto">
          <a:xfrm>
            <a:off x="1228140" y="5989160"/>
            <a:ext cx="3073276" cy="855107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0xab ab ab 77</a:t>
            </a:r>
          </a:p>
          <a:p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0x</a:t>
            </a:r>
            <a:r>
              <a:rPr lang="en-US" sz="24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ff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ff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ff ff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A93208D-F02D-8993-CFE3-B86630985343}"/>
              </a:ext>
            </a:extLst>
          </p:cNvPr>
          <p:cNvSpPr/>
          <p:nvPr/>
        </p:nvSpPr>
        <p:spPr bwMode="auto">
          <a:xfrm>
            <a:off x="7027523" y="5970043"/>
            <a:ext cx="3021527" cy="855107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0x7b ab ab 77</a:t>
            </a:r>
          </a:p>
          <a:p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0x</a:t>
            </a:r>
            <a:r>
              <a:rPr lang="en-US" sz="24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00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00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00 00</a:t>
            </a:r>
          </a:p>
        </p:txBody>
      </p:sp>
    </p:spTree>
    <p:extLst>
      <p:ext uri="{BB962C8B-B14F-4D97-AF65-F5344CB8AC3E}">
        <p14:creationId xmlns:p14="http://schemas.microsoft.com/office/powerpoint/2010/main" val="3704890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3" grpId="0" animBg="1"/>
      <p:bldP spid="4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45D2C-B7DC-CE49-B9B1-3A1EFADC03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968" y="86672"/>
            <a:ext cx="10515600" cy="534430"/>
          </a:xfrm>
        </p:spPr>
        <p:txBody>
          <a:bodyPr/>
          <a:lstStyle/>
          <a:p>
            <a:r>
              <a:rPr lang="en-US" dirty="0"/>
              <a:t>Logical Shift &amp; Rotate Operations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178DB07-5004-3541-A1CC-B006E654FC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151" y="906773"/>
            <a:ext cx="7593890" cy="10623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97B9112-A05B-8B4F-B9E1-ED146ED71B5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765" y="3130092"/>
            <a:ext cx="7593890" cy="1062315"/>
          </a:xfrm>
          <a:prstGeom prst="rect">
            <a:avLst/>
          </a:prstGeom>
        </p:spPr>
      </p:pic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259D951A-8AF5-544F-88DA-747C9913B9CA}"/>
              </a:ext>
            </a:extLst>
          </p:cNvPr>
          <p:cNvSpPr/>
          <p:nvPr/>
        </p:nvSpPr>
        <p:spPr bwMode="auto">
          <a:xfrm>
            <a:off x="7827988" y="420441"/>
            <a:ext cx="3282326" cy="161520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lsr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, 8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0x</a:t>
            </a:r>
            <a:r>
              <a:rPr lang="en-US" sz="2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77</a:t>
            </a:r>
          </a:p>
          <a:p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0x</a:t>
            </a:r>
            <a:r>
              <a:rPr lang="en-US" sz="24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00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67E12CE3-6D3F-AF47-81F4-B9B4A0712B49}"/>
              </a:ext>
            </a:extLst>
          </p:cNvPr>
          <p:cNvSpPr/>
          <p:nvPr/>
        </p:nvSpPr>
        <p:spPr bwMode="auto">
          <a:xfrm>
            <a:off x="7838317" y="2738809"/>
            <a:ext cx="3184251" cy="161520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lsl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, 8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0x</a:t>
            </a:r>
            <a:r>
              <a:rPr lang="en-US" sz="2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77</a:t>
            </a:r>
          </a:p>
          <a:p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0x</a:t>
            </a:r>
            <a:r>
              <a:rPr lang="en-US" sz="24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77 </a:t>
            </a:r>
            <a:r>
              <a:rPr lang="en-US" sz="24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00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A57A6FA-92E2-1144-8114-2A383C1B1DD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6693" y="5123731"/>
            <a:ext cx="6164356" cy="1550831"/>
          </a:xfrm>
          <a:prstGeom prst="rect">
            <a:avLst/>
          </a:prstGeom>
        </p:spPr>
      </p:pic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F3B30703-8916-8847-BDB3-5B026B30A4D0}"/>
              </a:ext>
            </a:extLst>
          </p:cNvPr>
          <p:cNvSpPr/>
          <p:nvPr/>
        </p:nvSpPr>
        <p:spPr bwMode="auto">
          <a:xfrm>
            <a:off x="7827988" y="5123731"/>
            <a:ext cx="3282326" cy="161520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ror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, 8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0x</a:t>
            </a:r>
            <a:r>
              <a:rPr lang="en-US" sz="2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77</a:t>
            </a:r>
          </a:p>
          <a:p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0x77 </a:t>
            </a:r>
            <a:r>
              <a:rPr lang="en-US" sz="2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endParaRPr lang="en-US" sz="2400" dirty="0">
              <a:solidFill>
                <a:srgbClr val="00B0F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1D8CE2B-CF3D-DA4F-A0D1-1386599147B7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080789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0" grpId="0" animBg="1"/>
      <p:bldP spid="19" grpId="0" animBg="1"/>
      <p:bldP spid="23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66B93E5-1175-7549-85AB-D8140C7D21D0}"/>
              </a:ext>
            </a:extLst>
          </p:cNvPr>
          <p:cNvGraphicFramePr>
            <a:graphicFrameLocks noGrp="1"/>
          </p:cNvGraphicFramePr>
          <p:nvPr/>
        </p:nvGraphicFramePr>
        <p:xfrm>
          <a:off x="2737678" y="734506"/>
          <a:ext cx="8183680" cy="11835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740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700874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15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482678"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pSp>
        <p:nvGrpSpPr>
          <p:cNvPr id="4" name="Group 3">
            <a:extLst>
              <a:ext uri="{FF2B5EF4-FFF2-40B4-BE49-F238E27FC236}">
                <a16:creationId xmlns:a16="http://schemas.microsoft.com/office/drawing/2014/main" id="{DC4AC508-FB51-E864-2D83-76B99C8473BC}"/>
              </a:ext>
            </a:extLst>
          </p:cNvPr>
          <p:cNvGrpSpPr/>
          <p:nvPr/>
        </p:nvGrpSpPr>
        <p:grpSpPr>
          <a:xfrm>
            <a:off x="2561402" y="1029983"/>
            <a:ext cx="8953325" cy="1384427"/>
            <a:chOff x="1827884" y="1632370"/>
            <a:chExt cx="8953325" cy="1384427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DB7029DE-6303-5C49-B515-46939DE61DC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04160" y="2651126"/>
              <a:ext cx="2035563" cy="6157"/>
            </a:xfrm>
            <a:prstGeom prst="straightConnector1">
              <a:avLst/>
            </a:prstGeom>
            <a:ln w="25400">
              <a:headEnd type="triangl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E6451BC-D154-994C-A52B-7FDCA2C7A35F}"/>
                </a:ext>
              </a:extLst>
            </p:cNvPr>
            <p:cNvSpPr txBox="1"/>
            <p:nvPr/>
          </p:nvSpPr>
          <p:spPr>
            <a:xfrm>
              <a:off x="1827884" y="2678243"/>
              <a:ext cx="238811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800"/>
              <a:r>
                <a:rPr lang="en-US" sz="1600" b="1" i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next shift left = 8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0D73C2F-A35A-D545-A079-3419996C3C6F}"/>
                </a:ext>
              </a:extLst>
            </p:cNvPr>
            <p:cNvSpPr txBox="1"/>
            <p:nvPr/>
          </p:nvSpPr>
          <p:spPr>
            <a:xfrm>
              <a:off x="10226874" y="2120335"/>
              <a:ext cx="55433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</a:rPr>
                <a:t>r0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1A7A5A7-F2ED-BF48-9D1B-24C69FF1AEB2}"/>
                </a:ext>
              </a:extLst>
            </p:cNvPr>
            <p:cNvSpPr txBox="1"/>
            <p:nvPr/>
          </p:nvSpPr>
          <p:spPr>
            <a:xfrm>
              <a:off x="8792722" y="1708586"/>
              <a:ext cx="9444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byte 0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941904F-D187-A342-95A1-107400CDCE8D}"/>
                </a:ext>
              </a:extLst>
            </p:cNvPr>
            <p:cNvSpPr txBox="1"/>
            <p:nvPr/>
          </p:nvSpPr>
          <p:spPr>
            <a:xfrm>
              <a:off x="6660620" y="1700257"/>
              <a:ext cx="9444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byte 1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A2FB8F7-271C-AA44-B3C6-E2CB61194883}"/>
                </a:ext>
              </a:extLst>
            </p:cNvPr>
            <p:cNvSpPr txBox="1"/>
            <p:nvPr/>
          </p:nvSpPr>
          <p:spPr>
            <a:xfrm>
              <a:off x="2685261" y="1632370"/>
              <a:ext cx="9444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byte 3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3BB82D2-EA72-F441-9826-89EB2C7B3F46}"/>
                </a:ext>
              </a:extLst>
            </p:cNvPr>
            <p:cNvSpPr txBox="1"/>
            <p:nvPr/>
          </p:nvSpPr>
          <p:spPr>
            <a:xfrm>
              <a:off x="4668011" y="1633837"/>
              <a:ext cx="9444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byte 2</a:t>
              </a:r>
            </a:p>
          </p:txBody>
        </p:sp>
      </p:grpSp>
      <p:sp>
        <p:nvSpPr>
          <p:cNvPr id="32" name="Title 31">
            <a:extLst>
              <a:ext uri="{FF2B5EF4-FFF2-40B4-BE49-F238E27FC236}">
                <a16:creationId xmlns:a16="http://schemas.microsoft.com/office/drawing/2014/main" id="{AEB53DBA-6CF7-5D4B-B8EE-865B3BBC95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019" y="326574"/>
            <a:ext cx="10515600" cy="577834"/>
          </a:xfrm>
        </p:spPr>
        <p:txBody>
          <a:bodyPr/>
          <a:lstStyle/>
          <a:p>
            <a:r>
              <a:rPr lang="en-US" sz="3200" dirty="0"/>
              <a:t>Extracting/Isolating</a:t>
            </a:r>
            <a:br>
              <a:rPr lang="en-US" sz="3200" dirty="0"/>
            </a:br>
            <a:r>
              <a:rPr lang="en-US" sz="3200" dirty="0"/>
              <a:t> </a:t>
            </a:r>
            <a:r>
              <a:rPr lang="en-US" sz="3200" dirty="0">
                <a:solidFill>
                  <a:srgbClr val="FF0000"/>
                </a:solidFill>
              </a:rPr>
              <a:t>Unsigned</a:t>
            </a:r>
            <a:r>
              <a:rPr lang="en-US" sz="3200" dirty="0"/>
              <a:t> Bitfields</a:t>
            </a:r>
            <a:endParaRPr lang="en-US" dirty="0"/>
          </a:p>
        </p:txBody>
      </p:sp>
      <p:sp>
        <p:nvSpPr>
          <p:cNvPr id="33" name="Content Placeholder 32">
            <a:extLst>
              <a:ext uri="{FF2B5EF4-FFF2-40B4-BE49-F238E27FC236}">
                <a16:creationId xmlns:a16="http://schemas.microsoft.com/office/drawing/2014/main" id="{0899EF81-6C6E-7E48-8824-5B97BCF28EF0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317889" y="285353"/>
            <a:ext cx="4425374" cy="513543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dirty="0"/>
              <a:t>Move byte 2 in r0 to byte 0 in r1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25AFE26-BAF6-E342-BA8E-86E75EF92295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F3F5226E-B563-8350-DE6F-4A7EFE78C27A}"/>
              </a:ext>
            </a:extLst>
          </p:cNvPr>
          <p:cNvGraphicFramePr>
            <a:graphicFrameLocks noGrp="1"/>
          </p:cNvGraphicFramePr>
          <p:nvPr/>
        </p:nvGraphicFramePr>
        <p:xfrm>
          <a:off x="2737678" y="2565016"/>
          <a:ext cx="8183680" cy="11835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740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700874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15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482678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aphicFrame>
        <p:nvGraphicFramePr>
          <p:cNvPr id="46" name="Table 45">
            <a:extLst>
              <a:ext uri="{FF2B5EF4-FFF2-40B4-BE49-F238E27FC236}">
                <a16:creationId xmlns:a16="http://schemas.microsoft.com/office/drawing/2014/main" id="{4E49D001-75D0-C9B4-33D1-24FDC42BCBA8}"/>
              </a:ext>
            </a:extLst>
          </p:cNvPr>
          <p:cNvGraphicFramePr>
            <a:graphicFrameLocks noGrp="1"/>
          </p:cNvGraphicFramePr>
          <p:nvPr/>
        </p:nvGraphicFramePr>
        <p:xfrm>
          <a:off x="2737678" y="4697106"/>
          <a:ext cx="8183680" cy="11835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740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700874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15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482678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pSp>
        <p:nvGrpSpPr>
          <p:cNvPr id="3" name="Group 2">
            <a:extLst>
              <a:ext uri="{FF2B5EF4-FFF2-40B4-BE49-F238E27FC236}">
                <a16:creationId xmlns:a16="http://schemas.microsoft.com/office/drawing/2014/main" id="{30D8E695-EA58-C592-5619-78389F8BC3D7}"/>
              </a:ext>
            </a:extLst>
          </p:cNvPr>
          <p:cNvGrpSpPr/>
          <p:nvPr/>
        </p:nvGrpSpPr>
        <p:grpSpPr>
          <a:xfrm>
            <a:off x="271969" y="4992583"/>
            <a:ext cx="11203724" cy="1519664"/>
            <a:chOff x="271969" y="4992583"/>
            <a:chExt cx="11203724" cy="151966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0831057-9D42-574C-BF86-22B8357732CF}"/>
                </a:ext>
              </a:extLst>
            </p:cNvPr>
            <p:cNvSpPr txBox="1"/>
            <p:nvPr/>
          </p:nvSpPr>
          <p:spPr>
            <a:xfrm>
              <a:off x="271969" y="5402167"/>
              <a:ext cx="24852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sz="2000" dirty="0" err="1">
                  <a:solidFill>
                    <a:srgbClr val="FF0000"/>
                  </a:solidFill>
                  <a:latin typeface="Consolas" panose="020B0609020204030204" pitchFamily="49" charset="0"/>
                </a:rPr>
                <a:t>lsr</a:t>
              </a:r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</a:rPr>
                <a:t>  r1, r1, 24</a:t>
              </a:r>
            </a:p>
          </p:txBody>
        </p:sp>
        <p:sp>
          <p:nvSpPr>
            <p:cNvPr id="21" name="Left Brace 20">
              <a:extLst>
                <a:ext uri="{FF2B5EF4-FFF2-40B4-BE49-F238E27FC236}">
                  <a16:creationId xmlns:a16="http://schemas.microsoft.com/office/drawing/2014/main" id="{828F075C-2620-4C43-9BED-025BF4B5D73F}"/>
                </a:ext>
              </a:extLst>
            </p:cNvPr>
            <p:cNvSpPr/>
            <p:nvPr/>
          </p:nvSpPr>
          <p:spPr>
            <a:xfrm rot="16200000">
              <a:off x="5675188" y="2978128"/>
              <a:ext cx="261483" cy="6097403"/>
            </a:xfrm>
            <a:prstGeom prst="leftBrace">
              <a:avLst>
                <a:gd name="adj1" fmla="val 0"/>
                <a:gd name="adj2" fmla="val 50544"/>
              </a:avLst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Left Brace 21">
              <a:extLst>
                <a:ext uri="{FF2B5EF4-FFF2-40B4-BE49-F238E27FC236}">
                  <a16:creationId xmlns:a16="http://schemas.microsoft.com/office/drawing/2014/main" id="{39DB191E-7183-F641-8292-5B24C8A351CC}"/>
                </a:ext>
              </a:extLst>
            </p:cNvPr>
            <p:cNvSpPr/>
            <p:nvPr/>
          </p:nvSpPr>
          <p:spPr>
            <a:xfrm rot="16200000">
              <a:off x="9738745" y="4996543"/>
              <a:ext cx="298498" cy="2066727"/>
            </a:xfrm>
            <a:prstGeom prst="leftBrace">
              <a:avLst>
                <a:gd name="adj1" fmla="val 0"/>
                <a:gd name="adj2" fmla="val 50544"/>
              </a:avLst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10B74AE-E896-FD48-92F2-EDB02DAF1FC6}"/>
                </a:ext>
              </a:extLst>
            </p:cNvPr>
            <p:cNvSpPr txBox="1"/>
            <p:nvPr/>
          </p:nvSpPr>
          <p:spPr>
            <a:xfrm>
              <a:off x="4137230" y="6142914"/>
              <a:ext cx="3473085" cy="3693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2"/>
                  </a:solidFill>
                </a:rPr>
                <a:t>unsigned zero-extension (all 0’s)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3C0F7F7-E391-6446-9685-0B2B83041527}"/>
                </a:ext>
              </a:extLst>
            </p:cNvPr>
            <p:cNvSpPr txBox="1"/>
            <p:nvPr/>
          </p:nvSpPr>
          <p:spPr>
            <a:xfrm>
              <a:off x="8685955" y="6090605"/>
              <a:ext cx="24040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Extracted bit-field</a:t>
              </a:r>
            </a:p>
          </p:txBody>
        </p: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EFDD8F19-30AE-0736-A297-483ACACDE51B}"/>
                </a:ext>
              </a:extLst>
            </p:cNvPr>
            <p:cNvGrpSpPr/>
            <p:nvPr/>
          </p:nvGrpSpPr>
          <p:grpSpPr>
            <a:xfrm>
              <a:off x="3418779" y="4992583"/>
              <a:ext cx="8056914" cy="845658"/>
              <a:chOff x="2685261" y="1632370"/>
              <a:chExt cx="8056914" cy="845658"/>
            </a:xfrm>
          </p:grpSpPr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67647CFC-9FB2-469B-E21A-08C71C8D0B76}"/>
                  </a:ext>
                </a:extLst>
              </p:cNvPr>
              <p:cNvSpPr txBox="1"/>
              <p:nvPr/>
            </p:nvSpPr>
            <p:spPr>
              <a:xfrm>
                <a:off x="10187840" y="2077918"/>
                <a:ext cx="55433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685800"/>
                <a:r>
                  <a:rPr lang="en-US" sz="2000" dirty="0">
                    <a:solidFill>
                      <a:prstClr val="black"/>
                    </a:solidFill>
                    <a:latin typeface="Consolas" panose="020B0609020204030204" pitchFamily="49" charset="0"/>
                  </a:rPr>
                  <a:t>r1</a:t>
                </a: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5B32DE94-1287-A13E-4F62-06EA0A73A724}"/>
                  </a:ext>
                </a:extLst>
              </p:cNvPr>
              <p:cNvSpPr txBox="1"/>
              <p:nvPr/>
            </p:nvSpPr>
            <p:spPr>
              <a:xfrm>
                <a:off x="8792722" y="1708586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0</a:t>
                </a: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39B947BB-44AC-1FFD-6ECB-C0D909D1CC9E}"/>
                  </a:ext>
                </a:extLst>
              </p:cNvPr>
              <p:cNvSpPr txBox="1"/>
              <p:nvPr/>
            </p:nvSpPr>
            <p:spPr>
              <a:xfrm>
                <a:off x="6660620" y="1700257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1</a:t>
                </a: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096FC38C-2D11-0EA6-2314-A30A1F154423}"/>
                  </a:ext>
                </a:extLst>
              </p:cNvPr>
              <p:cNvSpPr txBox="1"/>
              <p:nvPr/>
            </p:nvSpPr>
            <p:spPr>
              <a:xfrm>
                <a:off x="2685261" y="1632370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3</a:t>
                </a: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AE0F1A80-8063-2410-4D1E-4335C89FF0D5}"/>
                  </a:ext>
                </a:extLst>
              </p:cNvPr>
              <p:cNvSpPr txBox="1"/>
              <p:nvPr/>
            </p:nvSpPr>
            <p:spPr>
              <a:xfrm>
                <a:off x="4668011" y="1633837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2</a:t>
                </a:r>
              </a:p>
            </p:txBody>
          </p:sp>
        </p:grp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793BD3C5-FF90-2B02-543A-7330D8A6F048}"/>
              </a:ext>
            </a:extLst>
          </p:cNvPr>
          <p:cNvGrpSpPr/>
          <p:nvPr/>
        </p:nvGrpSpPr>
        <p:grpSpPr>
          <a:xfrm>
            <a:off x="383045" y="2533767"/>
            <a:ext cx="11092648" cy="1659203"/>
            <a:chOff x="383045" y="2533767"/>
            <a:chExt cx="11092648" cy="1659203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EDFEAD9-15C6-6E46-838B-7994A150748A}"/>
                </a:ext>
              </a:extLst>
            </p:cNvPr>
            <p:cNvSpPr txBox="1"/>
            <p:nvPr/>
          </p:nvSpPr>
          <p:spPr>
            <a:xfrm>
              <a:off x="383045" y="3290709"/>
              <a:ext cx="239505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sz="2000" dirty="0" err="1">
                  <a:solidFill>
                    <a:prstClr val="black"/>
                  </a:solidFill>
                  <a:latin typeface="Consolas" panose="020B0609020204030204" pitchFamily="49" charset="0"/>
                </a:rPr>
                <a:t>lsl</a:t>
              </a:r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</a:rPr>
                <a:t>  r1, r0, 8</a:t>
              </a:r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B7D80434-A766-A802-AC26-B5E2574659BD}"/>
                </a:ext>
              </a:extLst>
            </p:cNvPr>
            <p:cNvGrpSpPr/>
            <p:nvPr/>
          </p:nvGrpSpPr>
          <p:grpSpPr>
            <a:xfrm>
              <a:off x="3418779" y="2860493"/>
              <a:ext cx="8056914" cy="1332477"/>
              <a:chOff x="2685261" y="1632370"/>
              <a:chExt cx="8056914" cy="1332477"/>
            </a:xfrm>
          </p:grpSpPr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4AC45278-9501-E5A0-E0E1-5DF345D0A0A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074888" y="2604359"/>
                <a:ext cx="6112952" cy="15658"/>
              </a:xfrm>
              <a:prstGeom prst="straightConnector1">
                <a:avLst/>
              </a:prstGeom>
              <a:ln w="25400">
                <a:headEnd type="none" w="lg" len="med"/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3B05307-41FA-122A-0672-2567B6D4D587}"/>
                  </a:ext>
                </a:extLst>
              </p:cNvPr>
              <p:cNvSpPr txBox="1"/>
              <p:nvPr/>
            </p:nvSpPr>
            <p:spPr>
              <a:xfrm>
                <a:off x="6382529" y="2626293"/>
                <a:ext cx="267050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685800"/>
                <a:r>
                  <a:rPr lang="en-US" sz="1600" b="1" i="1" dirty="0">
                    <a:solidFill>
                      <a:srgbClr val="FF000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Next shift right = 24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0678B75-FD49-7C47-11E4-59E99E33259B}"/>
                  </a:ext>
                </a:extLst>
              </p:cNvPr>
              <p:cNvSpPr txBox="1"/>
              <p:nvPr/>
            </p:nvSpPr>
            <p:spPr>
              <a:xfrm>
                <a:off x="10187840" y="2077918"/>
                <a:ext cx="55433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685800"/>
                <a:r>
                  <a:rPr lang="en-US" sz="2000" dirty="0">
                    <a:solidFill>
                      <a:prstClr val="black"/>
                    </a:solidFill>
                    <a:latin typeface="Consolas" panose="020B0609020204030204" pitchFamily="49" charset="0"/>
                  </a:rPr>
                  <a:t>r1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8667A51-1F3C-96AE-B381-8CEFCE23A87C}"/>
                  </a:ext>
                </a:extLst>
              </p:cNvPr>
              <p:cNvSpPr txBox="1"/>
              <p:nvPr/>
            </p:nvSpPr>
            <p:spPr>
              <a:xfrm>
                <a:off x="8792722" y="1708586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0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E266AE1-B0C2-CE16-C2DB-543A4523C642}"/>
                  </a:ext>
                </a:extLst>
              </p:cNvPr>
              <p:cNvSpPr txBox="1"/>
              <p:nvPr/>
            </p:nvSpPr>
            <p:spPr>
              <a:xfrm>
                <a:off x="6660620" y="1700257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1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2EE09D92-75FF-7568-E60F-F0D79C39FC32}"/>
                  </a:ext>
                </a:extLst>
              </p:cNvPr>
              <p:cNvSpPr txBox="1"/>
              <p:nvPr/>
            </p:nvSpPr>
            <p:spPr>
              <a:xfrm>
                <a:off x="2685261" y="1632370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3</a:t>
                </a: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C1B9760-0A81-CF74-0951-8D1F3237E0C8}"/>
                  </a:ext>
                </a:extLst>
              </p:cNvPr>
              <p:cNvSpPr txBox="1"/>
              <p:nvPr/>
            </p:nvSpPr>
            <p:spPr>
              <a:xfrm>
                <a:off x="4668011" y="1633837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2</a:t>
                </a:r>
              </a:p>
            </p:txBody>
          </p:sp>
        </p:grpSp>
        <p:sp>
          <p:nvSpPr>
            <p:cNvPr id="62" name="Left Arrow 61">
              <a:extLst>
                <a:ext uri="{FF2B5EF4-FFF2-40B4-BE49-F238E27FC236}">
                  <a16:creationId xmlns:a16="http://schemas.microsoft.com/office/drawing/2014/main" id="{BBEA2BB7-2082-D04C-86B8-E088F3F8CD95}"/>
                </a:ext>
              </a:extLst>
            </p:cNvPr>
            <p:cNvSpPr/>
            <p:nvPr/>
          </p:nvSpPr>
          <p:spPr>
            <a:xfrm>
              <a:off x="7704434" y="2639322"/>
              <a:ext cx="694471" cy="139718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96D44618-7533-0D69-8E65-9825EE62F2AB}"/>
                </a:ext>
              </a:extLst>
            </p:cNvPr>
            <p:cNvSpPr txBox="1"/>
            <p:nvPr/>
          </p:nvSpPr>
          <p:spPr>
            <a:xfrm>
              <a:off x="8491341" y="2533767"/>
              <a:ext cx="23262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pushed bits to far left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45008974-D836-35A9-0028-C08DEE746F7E}"/>
              </a:ext>
            </a:extLst>
          </p:cNvPr>
          <p:cNvGrpSpPr/>
          <p:nvPr/>
        </p:nvGrpSpPr>
        <p:grpSpPr>
          <a:xfrm>
            <a:off x="7384279" y="4663618"/>
            <a:ext cx="3161813" cy="369332"/>
            <a:chOff x="5083005" y="4401535"/>
            <a:chExt cx="3161813" cy="369332"/>
          </a:xfrm>
        </p:grpSpPr>
        <p:sp>
          <p:nvSpPr>
            <p:cNvPr id="44" name="Left Arrow 43">
              <a:extLst>
                <a:ext uri="{FF2B5EF4-FFF2-40B4-BE49-F238E27FC236}">
                  <a16:creationId xmlns:a16="http://schemas.microsoft.com/office/drawing/2014/main" id="{81D841E2-04B0-22B5-07A1-E99689A9679F}"/>
                </a:ext>
              </a:extLst>
            </p:cNvPr>
            <p:cNvSpPr/>
            <p:nvPr/>
          </p:nvSpPr>
          <p:spPr>
            <a:xfrm rot="10800000">
              <a:off x="7550347" y="4525935"/>
              <a:ext cx="694471" cy="139718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40DD90ED-7843-2F5A-D9F6-05775665C5D6}"/>
                </a:ext>
              </a:extLst>
            </p:cNvPr>
            <p:cNvSpPr txBox="1"/>
            <p:nvPr/>
          </p:nvSpPr>
          <p:spPr>
            <a:xfrm>
              <a:off x="5083005" y="4401535"/>
              <a:ext cx="24673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pushed bits to far right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7FBEC0F3-1231-7300-2FA6-15FF88299C1B}"/>
              </a:ext>
            </a:extLst>
          </p:cNvPr>
          <p:cNvSpPr txBox="1"/>
          <p:nvPr/>
        </p:nvSpPr>
        <p:spPr>
          <a:xfrm>
            <a:off x="271969" y="845317"/>
            <a:ext cx="219374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Hint: Useful for PA8</a:t>
            </a:r>
          </a:p>
        </p:txBody>
      </p:sp>
    </p:spTree>
    <p:extLst>
      <p:ext uri="{BB962C8B-B14F-4D97-AF65-F5344CB8AC3E}">
        <p14:creationId xmlns:p14="http://schemas.microsoft.com/office/powerpoint/2010/main" val="147713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66B93E5-1175-7549-85AB-D8140C7D21D0}"/>
              </a:ext>
            </a:extLst>
          </p:cNvPr>
          <p:cNvGraphicFramePr>
            <a:graphicFrameLocks noGrp="1"/>
          </p:cNvGraphicFramePr>
          <p:nvPr/>
        </p:nvGraphicFramePr>
        <p:xfrm>
          <a:off x="2737678" y="734506"/>
          <a:ext cx="8183680" cy="11835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740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700874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15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482678"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pSp>
        <p:nvGrpSpPr>
          <p:cNvPr id="4" name="Group 3">
            <a:extLst>
              <a:ext uri="{FF2B5EF4-FFF2-40B4-BE49-F238E27FC236}">
                <a16:creationId xmlns:a16="http://schemas.microsoft.com/office/drawing/2014/main" id="{DC4AC508-FB51-E864-2D83-76B99C8473BC}"/>
              </a:ext>
            </a:extLst>
          </p:cNvPr>
          <p:cNvGrpSpPr/>
          <p:nvPr/>
        </p:nvGrpSpPr>
        <p:grpSpPr>
          <a:xfrm>
            <a:off x="2566947" y="1029983"/>
            <a:ext cx="8947780" cy="1433579"/>
            <a:chOff x="1833429" y="1632370"/>
            <a:chExt cx="8947780" cy="1433579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DB7029DE-6303-5C49-B515-46939DE61DC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04160" y="2651126"/>
              <a:ext cx="2035563" cy="6157"/>
            </a:xfrm>
            <a:prstGeom prst="straightConnector1">
              <a:avLst/>
            </a:prstGeom>
            <a:ln w="25400">
              <a:headEnd type="triangl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E6451BC-D154-994C-A52B-7FDCA2C7A35F}"/>
                </a:ext>
              </a:extLst>
            </p:cNvPr>
            <p:cNvSpPr txBox="1"/>
            <p:nvPr/>
          </p:nvSpPr>
          <p:spPr>
            <a:xfrm>
              <a:off x="1833429" y="2727395"/>
              <a:ext cx="237702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800"/>
              <a:r>
                <a:rPr lang="en-US" sz="1600" b="1" i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next shift left = 8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0D73C2F-A35A-D545-A079-3419996C3C6F}"/>
                </a:ext>
              </a:extLst>
            </p:cNvPr>
            <p:cNvSpPr txBox="1"/>
            <p:nvPr/>
          </p:nvSpPr>
          <p:spPr>
            <a:xfrm>
              <a:off x="10226874" y="2120335"/>
              <a:ext cx="55433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</a:rPr>
                <a:t>r0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1A7A5A7-F2ED-BF48-9D1B-24C69FF1AEB2}"/>
                </a:ext>
              </a:extLst>
            </p:cNvPr>
            <p:cNvSpPr txBox="1"/>
            <p:nvPr/>
          </p:nvSpPr>
          <p:spPr>
            <a:xfrm>
              <a:off x="8792722" y="1708586"/>
              <a:ext cx="9444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byte 0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941904F-D187-A342-95A1-107400CDCE8D}"/>
                </a:ext>
              </a:extLst>
            </p:cNvPr>
            <p:cNvSpPr txBox="1"/>
            <p:nvPr/>
          </p:nvSpPr>
          <p:spPr>
            <a:xfrm>
              <a:off x="6660620" y="1700257"/>
              <a:ext cx="9444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byte 1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A2FB8F7-271C-AA44-B3C6-E2CB61194883}"/>
                </a:ext>
              </a:extLst>
            </p:cNvPr>
            <p:cNvSpPr txBox="1"/>
            <p:nvPr/>
          </p:nvSpPr>
          <p:spPr>
            <a:xfrm>
              <a:off x="2685261" y="1632370"/>
              <a:ext cx="9444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byte 3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3BB82D2-EA72-F441-9826-89EB2C7B3F46}"/>
                </a:ext>
              </a:extLst>
            </p:cNvPr>
            <p:cNvSpPr txBox="1"/>
            <p:nvPr/>
          </p:nvSpPr>
          <p:spPr>
            <a:xfrm>
              <a:off x="4668011" y="1633837"/>
              <a:ext cx="9444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byte 2</a:t>
              </a:r>
            </a:p>
          </p:txBody>
        </p:sp>
      </p:grpSp>
      <p:sp>
        <p:nvSpPr>
          <p:cNvPr id="32" name="Title 31">
            <a:extLst>
              <a:ext uri="{FF2B5EF4-FFF2-40B4-BE49-F238E27FC236}">
                <a16:creationId xmlns:a16="http://schemas.microsoft.com/office/drawing/2014/main" id="{AEB53DBA-6CF7-5D4B-B8EE-865B3BBC95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218" y="221062"/>
            <a:ext cx="10515600" cy="577834"/>
          </a:xfrm>
        </p:spPr>
        <p:txBody>
          <a:bodyPr/>
          <a:lstStyle/>
          <a:p>
            <a:r>
              <a:rPr lang="en-US" sz="3200" dirty="0"/>
              <a:t>Extracting </a:t>
            </a:r>
            <a:r>
              <a:rPr lang="en-US" sz="3200" dirty="0">
                <a:solidFill>
                  <a:srgbClr val="FF0000"/>
                </a:solidFill>
              </a:rPr>
              <a:t>Signed</a:t>
            </a:r>
            <a:r>
              <a:rPr lang="en-US" sz="3200" dirty="0"/>
              <a:t> Bitfields</a:t>
            </a:r>
            <a:endParaRPr lang="en-US" dirty="0"/>
          </a:p>
        </p:txBody>
      </p:sp>
      <p:sp>
        <p:nvSpPr>
          <p:cNvPr id="33" name="Content Placeholder 32">
            <a:extLst>
              <a:ext uri="{FF2B5EF4-FFF2-40B4-BE49-F238E27FC236}">
                <a16:creationId xmlns:a16="http://schemas.microsoft.com/office/drawing/2014/main" id="{0899EF81-6C6E-7E48-8824-5B97BCF28EF0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317889" y="285353"/>
            <a:ext cx="4425374" cy="513543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dirty="0"/>
              <a:t>Move byte 2 in r0 to byte 0 in r1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25AFE26-BAF6-E342-BA8E-86E75EF92295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F3F5226E-B563-8350-DE6F-4A7EFE78C27A}"/>
              </a:ext>
            </a:extLst>
          </p:cNvPr>
          <p:cNvGraphicFramePr>
            <a:graphicFrameLocks noGrp="1"/>
          </p:cNvGraphicFramePr>
          <p:nvPr/>
        </p:nvGraphicFramePr>
        <p:xfrm>
          <a:off x="2737678" y="2565016"/>
          <a:ext cx="8183680" cy="11835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740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700874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15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482678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aphicFrame>
        <p:nvGraphicFramePr>
          <p:cNvPr id="46" name="Table 45">
            <a:extLst>
              <a:ext uri="{FF2B5EF4-FFF2-40B4-BE49-F238E27FC236}">
                <a16:creationId xmlns:a16="http://schemas.microsoft.com/office/drawing/2014/main" id="{4E49D001-75D0-C9B4-33D1-24FDC42BCBA8}"/>
              </a:ext>
            </a:extLst>
          </p:cNvPr>
          <p:cNvGraphicFramePr>
            <a:graphicFrameLocks noGrp="1"/>
          </p:cNvGraphicFramePr>
          <p:nvPr/>
        </p:nvGraphicFramePr>
        <p:xfrm>
          <a:off x="2737678" y="4697106"/>
          <a:ext cx="8183680" cy="11835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740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700874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15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482678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88E02CFB-7332-5590-7AA4-75225FC6BD37}"/>
              </a:ext>
            </a:extLst>
          </p:cNvPr>
          <p:cNvGrpSpPr/>
          <p:nvPr/>
        </p:nvGrpSpPr>
        <p:grpSpPr>
          <a:xfrm>
            <a:off x="383045" y="2528987"/>
            <a:ext cx="11092648" cy="1663983"/>
            <a:chOff x="383045" y="2528987"/>
            <a:chExt cx="11092648" cy="1663983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EDFEAD9-15C6-6E46-838B-7994A150748A}"/>
                </a:ext>
              </a:extLst>
            </p:cNvPr>
            <p:cNvSpPr txBox="1"/>
            <p:nvPr/>
          </p:nvSpPr>
          <p:spPr>
            <a:xfrm>
              <a:off x="383045" y="3290709"/>
              <a:ext cx="239505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sz="2000" dirty="0" err="1">
                  <a:solidFill>
                    <a:prstClr val="black"/>
                  </a:solidFill>
                  <a:latin typeface="Consolas" panose="020B0609020204030204" pitchFamily="49" charset="0"/>
                </a:rPr>
                <a:t>lsl</a:t>
              </a:r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</a:rPr>
                <a:t>  r1, r0, 8</a:t>
              </a:r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B7D80434-A766-A802-AC26-B5E2574659BD}"/>
                </a:ext>
              </a:extLst>
            </p:cNvPr>
            <p:cNvGrpSpPr/>
            <p:nvPr/>
          </p:nvGrpSpPr>
          <p:grpSpPr>
            <a:xfrm>
              <a:off x="3418779" y="2860493"/>
              <a:ext cx="8056914" cy="1332477"/>
              <a:chOff x="2685261" y="1632370"/>
              <a:chExt cx="8056914" cy="1332477"/>
            </a:xfrm>
          </p:grpSpPr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4AC45278-9501-E5A0-E0E1-5DF345D0A0A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074888" y="2604359"/>
                <a:ext cx="6112952" cy="15658"/>
              </a:xfrm>
              <a:prstGeom prst="straightConnector1">
                <a:avLst/>
              </a:prstGeom>
              <a:ln w="25400">
                <a:headEnd type="none" w="lg" len="med"/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3B05307-41FA-122A-0672-2567B6D4D587}"/>
                  </a:ext>
                </a:extLst>
              </p:cNvPr>
              <p:cNvSpPr txBox="1"/>
              <p:nvPr/>
            </p:nvSpPr>
            <p:spPr>
              <a:xfrm>
                <a:off x="6382529" y="2626293"/>
                <a:ext cx="264579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685800"/>
                <a:r>
                  <a:rPr lang="en-US" sz="1600" b="1" i="1" dirty="0">
                    <a:solidFill>
                      <a:srgbClr val="FF000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next shift right = 24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0678B75-FD49-7C47-11E4-59E99E33259B}"/>
                  </a:ext>
                </a:extLst>
              </p:cNvPr>
              <p:cNvSpPr txBox="1"/>
              <p:nvPr/>
            </p:nvSpPr>
            <p:spPr>
              <a:xfrm>
                <a:off x="10187840" y="2077918"/>
                <a:ext cx="55433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685800"/>
                <a:r>
                  <a:rPr lang="en-US" sz="2000" dirty="0">
                    <a:solidFill>
                      <a:prstClr val="black"/>
                    </a:solidFill>
                    <a:latin typeface="Consolas" panose="020B0609020204030204" pitchFamily="49" charset="0"/>
                  </a:rPr>
                  <a:t>r1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8667A51-1F3C-96AE-B381-8CEFCE23A87C}"/>
                  </a:ext>
                </a:extLst>
              </p:cNvPr>
              <p:cNvSpPr txBox="1"/>
              <p:nvPr/>
            </p:nvSpPr>
            <p:spPr>
              <a:xfrm>
                <a:off x="8792722" y="1708586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0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E266AE1-B0C2-CE16-C2DB-543A4523C642}"/>
                  </a:ext>
                </a:extLst>
              </p:cNvPr>
              <p:cNvSpPr txBox="1"/>
              <p:nvPr/>
            </p:nvSpPr>
            <p:spPr>
              <a:xfrm>
                <a:off x="6660620" y="1700257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1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2EE09D92-75FF-7568-E60F-F0D79C39FC32}"/>
                  </a:ext>
                </a:extLst>
              </p:cNvPr>
              <p:cNvSpPr txBox="1"/>
              <p:nvPr/>
            </p:nvSpPr>
            <p:spPr>
              <a:xfrm>
                <a:off x="2685261" y="1632370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3</a:t>
                </a: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C1B9760-0A81-CF74-0951-8D1F3237E0C8}"/>
                  </a:ext>
                </a:extLst>
              </p:cNvPr>
              <p:cNvSpPr txBox="1"/>
              <p:nvPr/>
            </p:nvSpPr>
            <p:spPr>
              <a:xfrm>
                <a:off x="4668011" y="1633837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2</a:t>
                </a:r>
              </a:p>
            </p:txBody>
          </p:sp>
        </p:grpSp>
        <p:sp>
          <p:nvSpPr>
            <p:cNvPr id="62" name="Left Arrow 61">
              <a:extLst>
                <a:ext uri="{FF2B5EF4-FFF2-40B4-BE49-F238E27FC236}">
                  <a16:creationId xmlns:a16="http://schemas.microsoft.com/office/drawing/2014/main" id="{BBEA2BB7-2082-D04C-86B8-E088F3F8CD95}"/>
                </a:ext>
              </a:extLst>
            </p:cNvPr>
            <p:cNvSpPr/>
            <p:nvPr/>
          </p:nvSpPr>
          <p:spPr>
            <a:xfrm>
              <a:off x="7458072" y="2634542"/>
              <a:ext cx="694471" cy="139718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96D44618-7533-0D69-8E65-9825EE62F2AB}"/>
                </a:ext>
              </a:extLst>
            </p:cNvPr>
            <p:cNvSpPr txBox="1"/>
            <p:nvPr/>
          </p:nvSpPr>
          <p:spPr>
            <a:xfrm>
              <a:off x="8244979" y="2528987"/>
              <a:ext cx="23262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pushed bits to far left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FA47A57D-E656-E2B9-DEF7-350AD14B4ECB}"/>
              </a:ext>
            </a:extLst>
          </p:cNvPr>
          <p:cNvGrpSpPr/>
          <p:nvPr/>
        </p:nvGrpSpPr>
        <p:grpSpPr>
          <a:xfrm>
            <a:off x="271969" y="4699467"/>
            <a:ext cx="11203724" cy="2170933"/>
            <a:chOff x="271969" y="4699467"/>
            <a:chExt cx="11203724" cy="2170933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0831057-9D42-574C-BF86-22B8357732CF}"/>
                </a:ext>
              </a:extLst>
            </p:cNvPr>
            <p:cNvSpPr txBox="1"/>
            <p:nvPr/>
          </p:nvSpPr>
          <p:spPr>
            <a:xfrm>
              <a:off x="271969" y="5402167"/>
              <a:ext cx="24852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sz="2000" dirty="0" err="1">
                  <a:solidFill>
                    <a:srgbClr val="FF0000"/>
                  </a:solidFill>
                  <a:latin typeface="Consolas" panose="020B0609020204030204" pitchFamily="49" charset="0"/>
                </a:rPr>
                <a:t>asr</a:t>
              </a:r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</a:rPr>
                <a:t>  r1, r1, 24</a:t>
              </a:r>
            </a:p>
          </p:txBody>
        </p:sp>
        <p:sp>
          <p:nvSpPr>
            <p:cNvPr id="21" name="Left Brace 20">
              <a:extLst>
                <a:ext uri="{FF2B5EF4-FFF2-40B4-BE49-F238E27FC236}">
                  <a16:creationId xmlns:a16="http://schemas.microsoft.com/office/drawing/2014/main" id="{828F075C-2620-4C43-9BED-025BF4B5D73F}"/>
                </a:ext>
              </a:extLst>
            </p:cNvPr>
            <p:cNvSpPr/>
            <p:nvPr/>
          </p:nvSpPr>
          <p:spPr>
            <a:xfrm rot="16200000">
              <a:off x="5828914" y="2976020"/>
              <a:ext cx="155803" cy="6257421"/>
            </a:xfrm>
            <a:prstGeom prst="leftBrace">
              <a:avLst>
                <a:gd name="adj1" fmla="val 0"/>
                <a:gd name="adj2" fmla="val 50544"/>
              </a:avLst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Left Brace 21">
              <a:extLst>
                <a:ext uri="{FF2B5EF4-FFF2-40B4-BE49-F238E27FC236}">
                  <a16:creationId xmlns:a16="http://schemas.microsoft.com/office/drawing/2014/main" id="{39DB191E-7183-F641-8292-5B24C8A351CC}"/>
                </a:ext>
              </a:extLst>
            </p:cNvPr>
            <p:cNvSpPr/>
            <p:nvPr/>
          </p:nvSpPr>
          <p:spPr>
            <a:xfrm rot="16200000">
              <a:off x="9813581" y="5316765"/>
              <a:ext cx="285172" cy="1705302"/>
            </a:xfrm>
            <a:prstGeom prst="leftBrace">
              <a:avLst>
                <a:gd name="adj1" fmla="val 0"/>
                <a:gd name="adj2" fmla="val 50544"/>
              </a:avLst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10B74AE-E896-FD48-92F2-EDB02DAF1FC6}"/>
                </a:ext>
              </a:extLst>
            </p:cNvPr>
            <p:cNvSpPr txBox="1"/>
            <p:nvPr/>
          </p:nvSpPr>
          <p:spPr>
            <a:xfrm>
              <a:off x="4359457" y="6237785"/>
              <a:ext cx="3473085" cy="3693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2"/>
                  </a:solidFill>
                </a:rPr>
                <a:t>signed extend (all 1’s)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3C0F7F7-E391-6446-9685-0B2B83041527}"/>
                </a:ext>
              </a:extLst>
            </p:cNvPr>
            <p:cNvSpPr txBox="1"/>
            <p:nvPr/>
          </p:nvSpPr>
          <p:spPr>
            <a:xfrm>
              <a:off x="9069520" y="6224069"/>
              <a:ext cx="177329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Extracted</a:t>
              </a:r>
            </a:p>
            <a:p>
              <a:pPr algn="ctr"/>
              <a:r>
                <a:rPr lang="en-US" dirty="0"/>
                <a:t>bit-field</a:t>
              </a:r>
            </a:p>
          </p:txBody>
        </p: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EFDD8F19-30AE-0736-A297-483ACACDE51B}"/>
                </a:ext>
              </a:extLst>
            </p:cNvPr>
            <p:cNvGrpSpPr/>
            <p:nvPr/>
          </p:nvGrpSpPr>
          <p:grpSpPr>
            <a:xfrm>
              <a:off x="3418779" y="4992583"/>
              <a:ext cx="8056914" cy="845658"/>
              <a:chOff x="2685261" y="1632370"/>
              <a:chExt cx="8056914" cy="845658"/>
            </a:xfrm>
          </p:grpSpPr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67647CFC-9FB2-469B-E21A-08C71C8D0B76}"/>
                  </a:ext>
                </a:extLst>
              </p:cNvPr>
              <p:cNvSpPr txBox="1"/>
              <p:nvPr/>
            </p:nvSpPr>
            <p:spPr>
              <a:xfrm>
                <a:off x="10187840" y="2077918"/>
                <a:ext cx="55433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685800"/>
                <a:r>
                  <a:rPr lang="en-US" sz="2000" dirty="0">
                    <a:solidFill>
                      <a:prstClr val="black"/>
                    </a:solidFill>
                    <a:latin typeface="Consolas" panose="020B0609020204030204" pitchFamily="49" charset="0"/>
                  </a:rPr>
                  <a:t>r1</a:t>
                </a: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5B32DE94-1287-A13E-4F62-06EA0A73A724}"/>
                  </a:ext>
                </a:extLst>
              </p:cNvPr>
              <p:cNvSpPr txBox="1"/>
              <p:nvPr/>
            </p:nvSpPr>
            <p:spPr>
              <a:xfrm>
                <a:off x="8792722" y="1708586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0</a:t>
                </a: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39B947BB-44AC-1FFD-6ECB-C0D909D1CC9E}"/>
                  </a:ext>
                </a:extLst>
              </p:cNvPr>
              <p:cNvSpPr txBox="1"/>
              <p:nvPr/>
            </p:nvSpPr>
            <p:spPr>
              <a:xfrm>
                <a:off x="6660620" y="1700257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1</a:t>
                </a: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096FC38C-2D11-0EA6-2314-A30A1F154423}"/>
                  </a:ext>
                </a:extLst>
              </p:cNvPr>
              <p:cNvSpPr txBox="1"/>
              <p:nvPr/>
            </p:nvSpPr>
            <p:spPr>
              <a:xfrm>
                <a:off x="2685261" y="1632370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3</a:t>
                </a: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AE0F1A80-8063-2410-4D1E-4335C89FF0D5}"/>
                  </a:ext>
                </a:extLst>
              </p:cNvPr>
              <p:cNvSpPr txBox="1"/>
              <p:nvPr/>
            </p:nvSpPr>
            <p:spPr>
              <a:xfrm>
                <a:off x="4668011" y="1633837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2</a:t>
                </a:r>
              </a:p>
            </p:txBody>
          </p:sp>
        </p:grpSp>
        <p:sp>
          <p:nvSpPr>
            <p:cNvPr id="64" name="Left Arrow 63">
              <a:extLst>
                <a:ext uri="{FF2B5EF4-FFF2-40B4-BE49-F238E27FC236}">
                  <a16:creationId xmlns:a16="http://schemas.microsoft.com/office/drawing/2014/main" id="{27DF492E-8C6F-A707-CCAD-129DD1166C98}"/>
                </a:ext>
              </a:extLst>
            </p:cNvPr>
            <p:cNvSpPr/>
            <p:nvPr/>
          </p:nvSpPr>
          <p:spPr>
            <a:xfrm rot="10800000">
              <a:off x="9861480" y="4813094"/>
              <a:ext cx="694471" cy="139718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0732AF5E-69E0-6961-B72B-AC0FFA313173}"/>
                </a:ext>
              </a:extLst>
            </p:cNvPr>
            <p:cNvSpPr txBox="1"/>
            <p:nvPr/>
          </p:nvSpPr>
          <p:spPr>
            <a:xfrm>
              <a:off x="7394138" y="4699467"/>
              <a:ext cx="24673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pushed bits to far right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72385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F1BC8-3915-3344-B67F-823AE999A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3700" y="568389"/>
            <a:ext cx="10515600" cy="376962"/>
          </a:xfrm>
        </p:spPr>
        <p:txBody>
          <a:bodyPr/>
          <a:lstStyle/>
          <a:p>
            <a:pPr defTabSz="685800"/>
            <a:r>
              <a:rPr lang="en-US" sz="3200" dirty="0">
                <a:solidFill>
                  <a:srgbClr val="0070C0"/>
                </a:solidFill>
                <a:latin typeface="+mn-lt"/>
              </a:rPr>
              <a:t>Inserting Bitfields – Inserting Source Field into Destination Field</a:t>
            </a:r>
            <a:endParaRPr lang="en-US" dirty="0">
              <a:solidFill>
                <a:srgbClr val="0070C0"/>
              </a:solidFill>
              <a:latin typeface="+mn-lt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B386329-2A05-F149-8978-5A737424818A}"/>
              </a:ext>
            </a:extLst>
          </p:cNvPr>
          <p:cNvGraphicFramePr>
            <a:graphicFrameLocks noGrp="1"/>
          </p:cNvGraphicFramePr>
          <p:nvPr/>
        </p:nvGraphicFramePr>
        <p:xfrm>
          <a:off x="3788950" y="362211"/>
          <a:ext cx="7939210" cy="960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088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310482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38862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278130">
                <a:tc gridSpan="23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other bits 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9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source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50C9AF08-43E2-7444-9E88-CE8E9DE715FF}"/>
              </a:ext>
            </a:extLst>
          </p:cNvPr>
          <p:cNvSpPr txBox="1"/>
          <p:nvPr/>
        </p:nvSpPr>
        <p:spPr>
          <a:xfrm>
            <a:off x="11447445" y="2154966"/>
            <a:ext cx="803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ACD3E3-C8C2-9447-AF6B-581A6E4A1B33}"/>
              </a:ext>
            </a:extLst>
          </p:cNvPr>
          <p:cNvSpPr txBox="1"/>
          <p:nvPr/>
        </p:nvSpPr>
        <p:spPr>
          <a:xfrm>
            <a:off x="11448541" y="1058053"/>
            <a:ext cx="802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386A15FB-A627-7D44-8E7D-8279847F737C}"/>
              </a:ext>
            </a:extLst>
          </p:cNvPr>
          <p:cNvGraphicFramePr>
            <a:graphicFrameLocks noGrp="1"/>
          </p:cNvGraphicFramePr>
          <p:nvPr/>
        </p:nvGraphicFramePr>
        <p:xfrm>
          <a:off x="3965008" y="1626750"/>
          <a:ext cx="7895928" cy="960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601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199889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706018">
                  <a:extLst>
                    <a:ext uri="{9D8B030D-6E8A-4147-A177-3AD203B41FA5}">
                      <a16:colId xmlns:a16="http://schemas.microsoft.com/office/drawing/2014/main" val="133120731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199889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68601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38862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278130">
                <a:tc gridSpan="8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do not change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gridSpan="9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destination</a:t>
                      </a:r>
                      <a:endParaRPr lang="en-US" sz="18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gridSpan="15"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do not change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F7F7157C-B83D-9146-85F5-E1C2EA66A666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0E200D95-1161-5CB6-41FE-215BF60727FC}"/>
              </a:ext>
            </a:extLst>
          </p:cNvPr>
          <p:cNvGraphicFramePr>
            <a:graphicFrameLocks noGrp="1"/>
          </p:cNvGraphicFramePr>
          <p:nvPr/>
        </p:nvGraphicFramePr>
        <p:xfrm>
          <a:off x="3803149" y="3069098"/>
          <a:ext cx="7895928" cy="960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601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199889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706018">
                  <a:extLst>
                    <a:ext uri="{9D8B030D-6E8A-4147-A177-3AD203B41FA5}">
                      <a16:colId xmlns:a16="http://schemas.microsoft.com/office/drawing/2014/main" val="133120731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199889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68601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38862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278130">
                <a:tc gridSpan="8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all zero's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gridSpan="9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source</a:t>
                      </a:r>
                      <a:endParaRPr lang="en-US" sz="18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gridSpan="15"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all zero's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012E519E-E7AE-1185-95F9-A953D3621A15}"/>
              </a:ext>
            </a:extLst>
          </p:cNvPr>
          <p:cNvGraphicFramePr>
            <a:graphicFrameLocks noGrp="1"/>
          </p:cNvGraphicFramePr>
          <p:nvPr/>
        </p:nvGraphicFramePr>
        <p:xfrm>
          <a:off x="3841069" y="4277396"/>
          <a:ext cx="7895928" cy="960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601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199889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706018">
                  <a:extLst>
                    <a:ext uri="{9D8B030D-6E8A-4147-A177-3AD203B41FA5}">
                      <a16:colId xmlns:a16="http://schemas.microsoft.com/office/drawing/2014/main" val="133120731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199889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68601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38862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278130">
                <a:tc gridSpan="8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do not change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gridSpan="9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all zeros</a:t>
                      </a:r>
                      <a:endParaRPr lang="en-US" sz="18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gridSpan="15"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do not change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sp>
        <p:nvSpPr>
          <p:cNvPr id="38" name="TextBox 37">
            <a:extLst>
              <a:ext uri="{FF2B5EF4-FFF2-40B4-BE49-F238E27FC236}">
                <a16:creationId xmlns:a16="http://schemas.microsoft.com/office/drawing/2014/main" id="{F25BAC89-F9D4-F860-30C3-C9AAE75A1879}"/>
              </a:ext>
            </a:extLst>
          </p:cNvPr>
          <p:cNvSpPr txBox="1"/>
          <p:nvPr/>
        </p:nvSpPr>
        <p:spPr>
          <a:xfrm>
            <a:off x="428921" y="1115445"/>
            <a:ext cx="2652092" cy="7078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/>
              <a:t>Task: Insert source into destination</a:t>
            </a:r>
          </a:p>
        </p:txBody>
      </p:sp>
      <p:graphicFrame>
        <p:nvGraphicFramePr>
          <p:cNvPr id="40" name="Table 39">
            <a:extLst>
              <a:ext uri="{FF2B5EF4-FFF2-40B4-BE49-F238E27FC236}">
                <a16:creationId xmlns:a16="http://schemas.microsoft.com/office/drawing/2014/main" id="{B0397FC6-7EB3-E7F7-B7C3-A1925B048244}"/>
              </a:ext>
            </a:extLst>
          </p:cNvPr>
          <p:cNvGraphicFramePr>
            <a:graphicFrameLocks noGrp="1"/>
          </p:cNvGraphicFramePr>
          <p:nvPr/>
        </p:nvGraphicFramePr>
        <p:xfrm>
          <a:off x="3803149" y="5633005"/>
          <a:ext cx="7895928" cy="960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601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199889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706018">
                  <a:extLst>
                    <a:ext uri="{9D8B030D-6E8A-4147-A177-3AD203B41FA5}">
                      <a16:colId xmlns:a16="http://schemas.microsoft.com/office/drawing/2014/main" val="133120731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199889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68601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38862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278130">
                <a:tc gridSpan="8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do not change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gridSpan="9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source</a:t>
                      </a:r>
                      <a:endParaRPr lang="en-US" sz="18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gridSpan="15"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do not change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pSp>
        <p:nvGrpSpPr>
          <p:cNvPr id="4" name="Group 3">
            <a:extLst>
              <a:ext uri="{FF2B5EF4-FFF2-40B4-BE49-F238E27FC236}">
                <a16:creationId xmlns:a16="http://schemas.microsoft.com/office/drawing/2014/main" id="{2BCD4364-6378-74E2-A2B9-0779064B4DAD}"/>
              </a:ext>
            </a:extLst>
          </p:cNvPr>
          <p:cNvGrpSpPr/>
          <p:nvPr/>
        </p:nvGrpSpPr>
        <p:grpSpPr>
          <a:xfrm>
            <a:off x="1240673" y="5185082"/>
            <a:ext cx="10999989" cy="1453112"/>
            <a:chOff x="939114" y="5185082"/>
            <a:chExt cx="10999989" cy="1453112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4AE24B4-7453-30DD-5054-B269B914FAB2}"/>
                </a:ext>
              </a:extLst>
            </p:cNvPr>
            <p:cNvSpPr txBox="1"/>
            <p:nvPr/>
          </p:nvSpPr>
          <p:spPr>
            <a:xfrm>
              <a:off x="11135168" y="6268862"/>
              <a:ext cx="8039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defTabSz="685800"/>
              <a:r>
                <a:rPr lang="en-US" dirty="0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</a:p>
          </p:txBody>
        </p:sp>
        <p:sp>
          <p:nvSpPr>
            <p:cNvPr id="41" name="Bent Arrow 40">
              <a:extLst>
                <a:ext uri="{FF2B5EF4-FFF2-40B4-BE49-F238E27FC236}">
                  <a16:creationId xmlns:a16="http://schemas.microsoft.com/office/drawing/2014/main" id="{7D1E01D2-E747-0C6F-173F-3B6E22FEF9AB}"/>
                </a:ext>
              </a:extLst>
            </p:cNvPr>
            <p:cNvSpPr/>
            <p:nvPr/>
          </p:nvSpPr>
          <p:spPr>
            <a:xfrm flipV="1">
              <a:off x="939114" y="5185082"/>
              <a:ext cx="2032216" cy="1432508"/>
            </a:xfrm>
            <a:prstGeom prst="bentArrow">
              <a:avLst>
                <a:gd name="adj1" fmla="val 4937"/>
                <a:gd name="adj2" fmla="val 11124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C187F0DB-BF3F-D095-B915-3810177855ED}"/>
                </a:ext>
              </a:extLst>
            </p:cNvPr>
            <p:cNvSpPr txBox="1"/>
            <p:nvPr/>
          </p:nvSpPr>
          <p:spPr>
            <a:xfrm>
              <a:off x="1258856" y="5569769"/>
              <a:ext cx="121058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</a:rPr>
                <a:t>results in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E6CAEF7E-EB69-71DB-B351-D6307E1F4E6E}"/>
              </a:ext>
            </a:extLst>
          </p:cNvPr>
          <p:cNvGrpSpPr/>
          <p:nvPr/>
        </p:nvGrpSpPr>
        <p:grpSpPr>
          <a:xfrm>
            <a:off x="300972" y="3517439"/>
            <a:ext cx="11939690" cy="1821452"/>
            <a:chOff x="-587" y="3517439"/>
            <a:chExt cx="11939690" cy="1821452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D319A68-7317-4F46-51AB-2E51A51705BE}"/>
                </a:ext>
              </a:extLst>
            </p:cNvPr>
            <p:cNvSpPr txBox="1"/>
            <p:nvPr/>
          </p:nvSpPr>
          <p:spPr>
            <a:xfrm>
              <a:off x="127362" y="4797025"/>
              <a:ext cx="2652092" cy="4001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sz="2000" dirty="0" err="1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orr</a:t>
              </a:r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r1, r1, r2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58B8F70-AC00-0BB2-2739-A0741837BFD8}"/>
                </a:ext>
              </a:extLst>
            </p:cNvPr>
            <p:cNvSpPr txBox="1"/>
            <p:nvPr/>
          </p:nvSpPr>
          <p:spPr>
            <a:xfrm>
              <a:off x="11135168" y="4815751"/>
              <a:ext cx="8039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defTabSz="685800"/>
              <a:r>
                <a:rPr lang="en-US" dirty="0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B0A366D-01D5-8195-82C9-AD53ABE4A12F}"/>
                </a:ext>
              </a:extLst>
            </p:cNvPr>
            <p:cNvSpPr txBox="1"/>
            <p:nvPr/>
          </p:nvSpPr>
          <p:spPr>
            <a:xfrm>
              <a:off x="11098344" y="3732596"/>
              <a:ext cx="802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defTabSz="685800"/>
              <a:r>
                <a:rPr lang="en-US" dirty="0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r2</a:t>
              </a:r>
            </a:p>
          </p:txBody>
        </p:sp>
        <p:sp>
          <p:nvSpPr>
            <p:cNvPr id="42" name="Left Brace 41">
              <a:extLst>
                <a:ext uri="{FF2B5EF4-FFF2-40B4-BE49-F238E27FC236}">
                  <a16:creationId xmlns:a16="http://schemas.microsoft.com/office/drawing/2014/main" id="{182934D3-4435-4100-64E4-332A18C3B469}"/>
                </a:ext>
              </a:extLst>
            </p:cNvPr>
            <p:cNvSpPr/>
            <p:nvPr/>
          </p:nvSpPr>
          <p:spPr>
            <a:xfrm>
              <a:off x="2736933" y="3626745"/>
              <a:ext cx="802578" cy="1712146"/>
            </a:xfrm>
            <a:prstGeom prst="leftBrace">
              <a:avLst>
                <a:gd name="adj1" fmla="val 8333"/>
                <a:gd name="adj2" fmla="val 77864"/>
              </a:avLst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C8375EC-0ADB-9DA2-94AC-BC48229D694F}"/>
                </a:ext>
              </a:extLst>
            </p:cNvPr>
            <p:cNvSpPr txBox="1"/>
            <p:nvPr/>
          </p:nvSpPr>
          <p:spPr>
            <a:xfrm>
              <a:off x="-587" y="3517439"/>
              <a:ext cx="2857466" cy="120032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70C0"/>
                  </a:solidFill>
                </a:rPr>
                <a:t>Approach </a:t>
              </a:r>
            </a:p>
            <a:p>
              <a:r>
                <a:rPr lang="en-US" dirty="0"/>
                <a:t>(1) isolate source field</a:t>
              </a:r>
            </a:p>
            <a:p>
              <a:r>
                <a:rPr lang="en-US" dirty="0"/>
                <a:t>(2) clear destination field</a:t>
              </a:r>
            </a:p>
            <a:p>
              <a:r>
                <a:rPr lang="en-US" dirty="0"/>
                <a:t>(3) Bitwise </a:t>
              </a:r>
              <a:r>
                <a:rPr lang="en-US" dirty="0">
                  <a:solidFill>
                    <a:srgbClr val="C00000"/>
                  </a:solidFill>
                </a:rPr>
                <a:t>or</a:t>
              </a:r>
              <a:r>
                <a:rPr lang="en-US" dirty="0"/>
                <a:t> together</a:t>
              </a:r>
            </a:p>
          </p:txBody>
        </p:sp>
      </p:grpSp>
      <p:sp>
        <p:nvSpPr>
          <p:cNvPr id="8" name="Down Arrow 7">
            <a:extLst>
              <a:ext uri="{FF2B5EF4-FFF2-40B4-BE49-F238E27FC236}">
                <a16:creationId xmlns:a16="http://schemas.microsoft.com/office/drawing/2014/main" id="{69C0C2E4-6285-6806-DDC0-8202D66FD346}"/>
              </a:ext>
            </a:extLst>
          </p:cNvPr>
          <p:cNvSpPr/>
          <p:nvPr/>
        </p:nvSpPr>
        <p:spPr>
          <a:xfrm rot="3917759">
            <a:off x="8824773" y="498931"/>
            <a:ext cx="246122" cy="2806043"/>
          </a:xfrm>
          <a:prstGeom prst="downArrow">
            <a:avLst>
              <a:gd name="adj1" fmla="val 19547"/>
              <a:gd name="adj2" fmla="val 4879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4860A2A3-F57C-4785-65B7-E8DE74AD02CF}"/>
              </a:ext>
            </a:extLst>
          </p:cNvPr>
          <p:cNvSpPr/>
          <p:nvPr/>
        </p:nvSpPr>
        <p:spPr>
          <a:xfrm>
            <a:off x="3110548" y="1345878"/>
            <a:ext cx="678402" cy="27520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A2681165-5C38-8608-8215-62482DD487C5}"/>
              </a:ext>
            </a:extLst>
          </p:cNvPr>
          <p:cNvGraphicFramePr>
            <a:graphicFrameLocks noGrp="1"/>
          </p:cNvGraphicFramePr>
          <p:nvPr/>
        </p:nvGraphicFramePr>
        <p:xfrm>
          <a:off x="683813" y="1918598"/>
          <a:ext cx="1857568" cy="152400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495351">
                  <a:extLst>
                    <a:ext uri="{9D8B030D-6E8A-4147-A177-3AD203B41FA5}">
                      <a16:colId xmlns:a16="http://schemas.microsoft.com/office/drawing/2014/main" val="3511017045"/>
                    </a:ext>
                  </a:extLst>
                </a:gridCol>
                <a:gridCol w="553401">
                  <a:extLst>
                    <a:ext uri="{9D8B030D-6E8A-4147-A177-3AD203B41FA5}">
                      <a16:colId xmlns:a16="http://schemas.microsoft.com/office/drawing/2014/main" val="3388057426"/>
                    </a:ext>
                  </a:extLst>
                </a:gridCol>
                <a:gridCol w="808816">
                  <a:extLst>
                    <a:ext uri="{9D8B030D-6E8A-4147-A177-3AD203B41FA5}">
                      <a16:colId xmlns:a16="http://schemas.microsoft.com/office/drawing/2014/main" val="972478886"/>
                    </a:ext>
                  </a:extLst>
                </a:gridCol>
              </a:tblGrid>
              <a:tr h="27781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</a:t>
                      </a:r>
                      <a:endParaRPr lang="en-US" sz="1400" b="1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</a:t>
                      </a:r>
                      <a:endParaRPr lang="en-US" sz="1400" b="1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 |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2881795"/>
                  </a:ext>
                </a:extLst>
              </a:tr>
              <a:tr h="25381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C00000"/>
                          </a:solidFill>
                        </a:rPr>
                        <a:t>0</a:t>
                      </a:r>
                      <a:endParaRPr lang="en-US" sz="1400" dirty="0">
                        <a:solidFill>
                          <a:srgbClr val="C0000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2C895B"/>
                          </a:solidFill>
                        </a:rPr>
                        <a:t>0</a:t>
                      </a:r>
                      <a:endParaRPr lang="en-US" sz="1400" dirty="0">
                        <a:solidFill>
                          <a:srgbClr val="2C895B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2C895B"/>
                          </a:solidFill>
                        </a:rPr>
                        <a:t>0</a:t>
                      </a:r>
                      <a:endParaRPr lang="en-US" sz="1400" dirty="0">
                        <a:solidFill>
                          <a:srgbClr val="2C895B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8923016"/>
                  </a:ext>
                </a:extLst>
              </a:tr>
              <a:tr h="25381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C00000"/>
                          </a:solidFill>
                        </a:rPr>
                        <a:t>0</a:t>
                      </a:r>
                      <a:endParaRPr lang="en-US" sz="1400" dirty="0">
                        <a:solidFill>
                          <a:srgbClr val="C0000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2C895B"/>
                          </a:solidFill>
                        </a:rPr>
                        <a:t>1</a:t>
                      </a:r>
                      <a:endParaRPr lang="en-US" sz="1400" dirty="0">
                        <a:solidFill>
                          <a:srgbClr val="2C895B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2C895B"/>
                          </a:solidFill>
                        </a:rPr>
                        <a:t>1</a:t>
                      </a:r>
                      <a:endParaRPr lang="en-US" sz="1400" dirty="0">
                        <a:solidFill>
                          <a:srgbClr val="2C895B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6352361"/>
                  </a:ext>
                </a:extLst>
              </a:tr>
              <a:tr h="25381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  <a:endParaRPr 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  <a:endParaRPr 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  <a:endParaRPr 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32298274"/>
                  </a:ext>
                </a:extLst>
              </a:tr>
              <a:tr h="25381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  <a:endParaRPr 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  <a:endParaRPr 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  <a:endParaRPr 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99856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0013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F155D-22B5-684C-949C-E4BEB9652B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8064"/>
            <a:ext cx="12031578" cy="435088"/>
          </a:xfrm>
        </p:spPr>
        <p:txBody>
          <a:bodyPr/>
          <a:lstStyle/>
          <a:p>
            <a:r>
              <a:rPr lang="en-US" dirty="0"/>
              <a:t>Eliminate unnecessary branches and labels: use </a:t>
            </a:r>
            <a:r>
              <a:rPr lang="en-US" dirty="0">
                <a:solidFill>
                  <a:srgbClr val="2C895B"/>
                </a:solidFill>
              </a:rPr>
              <a:t>Fall Throughs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6E769A-DCFC-0C4F-983F-375DFEA0684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1BF4F492-B801-9646-3C1C-990E19881781}"/>
              </a:ext>
            </a:extLst>
          </p:cNvPr>
          <p:cNvSpPr/>
          <p:nvPr/>
        </p:nvSpPr>
        <p:spPr bwMode="auto">
          <a:xfrm>
            <a:off x="1734447" y="1740120"/>
            <a:ext cx="8049888" cy="161520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4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mov   r2, 0</a:t>
            </a:r>
          </a:p>
          <a:p>
            <a:r>
              <a:rPr lang="en-US" sz="24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b     .</a:t>
            </a:r>
            <a:r>
              <a:rPr lang="en-US" sz="24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Lnext</a:t>
            </a:r>
            <a:r>
              <a:rPr lang="en-US" sz="24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not needed, slows code</a:t>
            </a: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4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Lnext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add	r1, r2, r3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31FB6CC-423C-6876-3BF6-4482AD14DC9F}"/>
              </a:ext>
            </a:extLst>
          </p:cNvPr>
          <p:cNvGrpSpPr/>
          <p:nvPr/>
        </p:nvGrpSpPr>
        <p:grpSpPr>
          <a:xfrm>
            <a:off x="1757908" y="3429000"/>
            <a:ext cx="8002965" cy="1600475"/>
            <a:chOff x="7624416" y="-393013"/>
            <a:chExt cx="8002965" cy="1600475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80B76B8-C40C-D79C-421B-56CC1D3D0C0F}"/>
                </a:ext>
              </a:extLst>
            </p:cNvPr>
            <p:cNvSpPr txBox="1"/>
            <p:nvPr/>
          </p:nvSpPr>
          <p:spPr>
            <a:xfrm>
              <a:off x="11783765" y="7133"/>
              <a:ext cx="3843616" cy="120032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2C895B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F0000"/>
                  </a:solidFill>
                </a:rPr>
                <a:t>Use fall-through!</a:t>
              </a:r>
            </a:p>
            <a:p>
              <a:pPr algn="ctr"/>
              <a:r>
                <a:rPr lang="en-US" sz="2400" dirty="0"/>
                <a:t> </a:t>
              </a:r>
              <a:r>
                <a:rPr lang="en-US" sz="2400" b="1" dirty="0">
                  <a:solidFill>
                    <a:srgbClr val="2C895B"/>
                  </a:solidFill>
                </a:rPr>
                <a:t>do not </a:t>
              </a:r>
              <a:r>
                <a:rPr lang="en-US" sz="2400" dirty="0">
                  <a:solidFill>
                    <a:srgbClr val="2C895B"/>
                  </a:solidFill>
                </a:rPr>
                <a:t>branch to a Label on the </a:t>
              </a:r>
              <a:r>
                <a:rPr lang="en-US" sz="2400" b="1" dirty="0">
                  <a:solidFill>
                    <a:srgbClr val="2C895B"/>
                  </a:solidFill>
                </a:rPr>
                <a:t>next statement</a:t>
              </a:r>
              <a:r>
                <a:rPr lang="en-US" sz="2400" dirty="0">
                  <a:solidFill>
                    <a:srgbClr val="2C895B"/>
                  </a:solidFill>
                </a:rPr>
                <a:t>!</a:t>
              </a:r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BB69AF51-3279-108F-4F1F-ABE12E967362}"/>
                </a:ext>
              </a:extLst>
            </p:cNvPr>
            <p:cNvSpPr/>
            <p:nvPr/>
          </p:nvSpPr>
          <p:spPr bwMode="auto">
            <a:xfrm>
              <a:off x="7624416" y="119646"/>
              <a:ext cx="4028250" cy="855107"/>
            </a:xfrm>
            <a:prstGeom prst="roundRect">
              <a:avLst>
                <a:gd name="adj" fmla="val 5733"/>
              </a:avLst>
            </a:prstGeom>
            <a:solidFill>
              <a:schemeClr val="bg1">
                <a:lumMod val="95000"/>
              </a:schemeClr>
            </a:solidFill>
            <a:ln w="25400" cap="flat" cmpd="sng" algn="ctr">
              <a:solidFill>
                <a:srgbClr val="2C895B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	</a:t>
              </a:r>
              <a:r>
                <a:rPr lang="en-US" sz="24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mov   r2, 0</a:t>
              </a:r>
              <a:endPara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4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	add	r1, r2, r3</a:t>
              </a:r>
            </a:p>
          </p:txBody>
        </p:sp>
        <p:sp>
          <p:nvSpPr>
            <p:cNvPr id="4" name="Right Arrow 3">
              <a:extLst>
                <a:ext uri="{FF2B5EF4-FFF2-40B4-BE49-F238E27FC236}">
                  <a16:creationId xmlns:a16="http://schemas.microsoft.com/office/drawing/2014/main" id="{BC33CD37-4588-C616-5278-7183FE8EDFFA}"/>
                </a:ext>
              </a:extLst>
            </p:cNvPr>
            <p:cNvSpPr/>
            <p:nvPr/>
          </p:nvSpPr>
          <p:spPr>
            <a:xfrm rot="5400000">
              <a:off x="9222663" y="-317066"/>
              <a:ext cx="491825" cy="33993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5" name="U-Turn Arrow 4">
            <a:extLst>
              <a:ext uri="{FF2B5EF4-FFF2-40B4-BE49-F238E27FC236}">
                <a16:creationId xmlns:a16="http://schemas.microsoft.com/office/drawing/2014/main" id="{2454D465-9932-05F4-4DFC-81B16E852687}"/>
              </a:ext>
            </a:extLst>
          </p:cNvPr>
          <p:cNvSpPr/>
          <p:nvPr/>
        </p:nvSpPr>
        <p:spPr>
          <a:xfrm rot="5400000" flipV="1">
            <a:off x="1896642" y="1841878"/>
            <a:ext cx="435088" cy="1428528"/>
          </a:xfrm>
          <a:prstGeom prst="uturnArrow">
            <a:avLst>
              <a:gd name="adj1" fmla="val 7498"/>
              <a:gd name="adj2" fmla="val 12036"/>
              <a:gd name="adj3" fmla="val 21481"/>
              <a:gd name="adj4" fmla="val 42454"/>
              <a:gd name="adj5" fmla="val 3810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0442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5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F1BC8-3915-3344-B67F-823AE999A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07" y="146914"/>
            <a:ext cx="10515600" cy="376962"/>
          </a:xfrm>
        </p:spPr>
        <p:txBody>
          <a:bodyPr/>
          <a:lstStyle/>
          <a:p>
            <a:pPr defTabSz="685800"/>
            <a:r>
              <a:rPr lang="en-US" sz="3200" dirty="0">
                <a:solidFill>
                  <a:srgbClr val="0070C0"/>
                </a:solidFill>
                <a:latin typeface="+mn-lt"/>
              </a:rPr>
              <a:t>Inserting Bitfields – Isolating the Source Field</a:t>
            </a:r>
            <a:endParaRPr lang="en-US" dirty="0">
              <a:solidFill>
                <a:srgbClr val="0070C0"/>
              </a:solidFill>
              <a:latin typeface="+mn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C9AF08-43E2-7444-9E88-CE8E9DE715FF}"/>
              </a:ext>
            </a:extLst>
          </p:cNvPr>
          <p:cNvSpPr txBox="1"/>
          <p:nvPr/>
        </p:nvSpPr>
        <p:spPr>
          <a:xfrm>
            <a:off x="11000008" y="5461983"/>
            <a:ext cx="803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ACD3E3-C8C2-9447-AF6B-581A6E4A1B33}"/>
              </a:ext>
            </a:extLst>
          </p:cNvPr>
          <p:cNvSpPr txBox="1"/>
          <p:nvPr/>
        </p:nvSpPr>
        <p:spPr>
          <a:xfrm>
            <a:off x="10906415" y="2681469"/>
            <a:ext cx="802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7F7157C-B83D-9146-85F5-E1C2EA66A666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36257E04-D904-211F-DDBA-5AABEA1FC12F}"/>
              </a:ext>
            </a:extLst>
          </p:cNvPr>
          <p:cNvGraphicFramePr>
            <a:graphicFrameLocks noGrp="1"/>
          </p:cNvGraphicFramePr>
          <p:nvPr/>
        </p:nvGraphicFramePr>
        <p:xfrm>
          <a:off x="3341616" y="5384262"/>
          <a:ext cx="7889376" cy="4826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543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482678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53DE7264-BFCB-A9B7-D0D9-A06164535CCF}"/>
              </a:ext>
            </a:extLst>
          </p:cNvPr>
          <p:cNvGraphicFramePr>
            <a:graphicFrameLocks noGrp="1"/>
          </p:cNvGraphicFramePr>
          <p:nvPr/>
        </p:nvGraphicFramePr>
        <p:xfrm>
          <a:off x="3351342" y="1879408"/>
          <a:ext cx="7889376" cy="11835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543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700874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15</a:t>
                      </a: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482678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3BCF4748-CACB-C674-0A48-6219406C9462}"/>
              </a:ext>
            </a:extLst>
          </p:cNvPr>
          <p:cNvSpPr txBox="1"/>
          <p:nvPr/>
        </p:nvSpPr>
        <p:spPr>
          <a:xfrm>
            <a:off x="243069" y="4633474"/>
            <a:ext cx="2999456" cy="132343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defTabSz="685800"/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isolate source field</a:t>
            </a:r>
          </a:p>
          <a:p>
            <a:pPr defTabSz="685800"/>
            <a:endParaRPr lang="en-US" sz="2000" dirty="0">
              <a:solidFill>
                <a:prstClr val="black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685800"/>
            <a:r>
              <a:rPr lang="en-US" sz="2000" dirty="0" err="1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lsl</a:t>
            </a:r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r2, r0, 24</a:t>
            </a:r>
          </a:p>
          <a:p>
            <a:pPr defTabSz="685800"/>
            <a:r>
              <a:rPr lang="en-US" sz="2000" dirty="0" err="1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lsr</a:t>
            </a:r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r2, r2, 8</a:t>
            </a:r>
          </a:p>
        </p:txBody>
      </p:sp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B79E29A1-7445-F980-9FFB-E14123C7F14D}"/>
              </a:ext>
            </a:extLst>
          </p:cNvPr>
          <p:cNvGraphicFramePr>
            <a:graphicFrameLocks noGrp="1"/>
          </p:cNvGraphicFramePr>
          <p:nvPr/>
        </p:nvGraphicFramePr>
        <p:xfrm>
          <a:off x="3351342" y="930883"/>
          <a:ext cx="7889366" cy="960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4543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390516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38862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278130">
                <a:tc gridSpan="23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other bits 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9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source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7A0B4F62-BC98-F7B2-AD87-F2BC295215C5}"/>
              </a:ext>
            </a:extLst>
          </p:cNvPr>
          <p:cNvGraphicFramePr>
            <a:graphicFrameLocks noGrp="1"/>
          </p:cNvGraphicFramePr>
          <p:nvPr/>
        </p:nvGraphicFramePr>
        <p:xfrm>
          <a:off x="3383585" y="4043894"/>
          <a:ext cx="7847395" cy="960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6915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198634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701587">
                  <a:extLst>
                    <a:ext uri="{9D8B030D-6E8A-4147-A177-3AD203B41FA5}">
                      <a16:colId xmlns:a16="http://schemas.microsoft.com/office/drawing/2014/main" val="1331207316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198634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66915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38862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278130">
                <a:tc gridSpan="8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all zero's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gridSpan="9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source</a:t>
                      </a:r>
                      <a:endParaRPr lang="en-US" sz="18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gridSpan="15"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all zero's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sp>
        <p:nvSpPr>
          <p:cNvPr id="38" name="TextBox 37">
            <a:extLst>
              <a:ext uri="{FF2B5EF4-FFF2-40B4-BE49-F238E27FC236}">
                <a16:creationId xmlns:a16="http://schemas.microsoft.com/office/drawing/2014/main" id="{0BA75BB1-3034-A61A-C672-56B27B7212CA}"/>
              </a:ext>
            </a:extLst>
          </p:cNvPr>
          <p:cNvSpPr txBox="1"/>
          <p:nvPr/>
        </p:nvSpPr>
        <p:spPr>
          <a:xfrm>
            <a:off x="10916143" y="1521050"/>
            <a:ext cx="802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B8833D0-C807-5678-F29B-756FD0291E21}"/>
              </a:ext>
            </a:extLst>
          </p:cNvPr>
          <p:cNvSpPr txBox="1"/>
          <p:nvPr/>
        </p:nvSpPr>
        <p:spPr>
          <a:xfrm>
            <a:off x="10977705" y="4633474"/>
            <a:ext cx="803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</a:p>
        </p:txBody>
      </p:sp>
    </p:spTree>
    <p:extLst>
      <p:ext uri="{BB962C8B-B14F-4D97-AF65-F5344CB8AC3E}">
        <p14:creationId xmlns:p14="http://schemas.microsoft.com/office/powerpoint/2010/main" val="2904523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3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F1BC8-3915-3344-B67F-823AE999A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07" y="146914"/>
            <a:ext cx="10515600" cy="376962"/>
          </a:xfrm>
        </p:spPr>
        <p:txBody>
          <a:bodyPr/>
          <a:lstStyle/>
          <a:p>
            <a:pPr defTabSz="685800"/>
            <a:r>
              <a:rPr lang="en-US" sz="3200" dirty="0">
                <a:solidFill>
                  <a:srgbClr val="0070C0"/>
                </a:solidFill>
                <a:latin typeface="+mn-lt"/>
              </a:rPr>
              <a:t>Inserting Bitfields – Clearing the Destination Field</a:t>
            </a:r>
            <a:endParaRPr lang="en-US" dirty="0">
              <a:solidFill>
                <a:srgbClr val="0070C0"/>
              </a:solidFill>
              <a:latin typeface="+mn-lt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7F7157C-B83D-9146-85F5-E1C2EA66A666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D319A68-7317-4F46-51AB-2E51A51705BE}"/>
              </a:ext>
            </a:extLst>
          </p:cNvPr>
          <p:cNvSpPr txBox="1"/>
          <p:nvPr/>
        </p:nvSpPr>
        <p:spPr>
          <a:xfrm>
            <a:off x="626350" y="3887474"/>
            <a:ext cx="2652092" cy="4001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defTabSz="685800"/>
            <a:r>
              <a:rPr lang="en-US" sz="2000" dirty="0" err="1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lsl</a:t>
            </a:r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r1, r1, 8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58B8F70-AC00-0BB2-2739-A0741837BFD8}"/>
              </a:ext>
            </a:extLst>
          </p:cNvPr>
          <p:cNvSpPr txBox="1"/>
          <p:nvPr/>
        </p:nvSpPr>
        <p:spPr>
          <a:xfrm>
            <a:off x="11195621" y="1169570"/>
            <a:ext cx="803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B0A366D-01D5-8195-82C9-AD53ABE4A12F}"/>
              </a:ext>
            </a:extLst>
          </p:cNvPr>
          <p:cNvSpPr txBox="1"/>
          <p:nvPr/>
        </p:nvSpPr>
        <p:spPr>
          <a:xfrm>
            <a:off x="11137352" y="3070738"/>
            <a:ext cx="802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r3</a:t>
            </a:r>
          </a:p>
        </p:txBody>
      </p: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2C75D99F-A91E-5C70-6A25-1EF86ED885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7186726"/>
              </p:ext>
            </p:extLst>
          </p:nvPr>
        </p:nvGraphicFramePr>
        <p:xfrm>
          <a:off x="3501590" y="2982852"/>
          <a:ext cx="7889376" cy="4826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543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482678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BB361561-0742-3A5E-67DC-D502E78248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270935"/>
              </p:ext>
            </p:extLst>
          </p:nvPr>
        </p:nvGraphicFramePr>
        <p:xfrm>
          <a:off x="3501590" y="1797342"/>
          <a:ext cx="7889376" cy="4826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543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482678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EF3969F7-6ABD-2695-0948-524E3BF617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8557331"/>
              </p:ext>
            </p:extLst>
          </p:nvPr>
        </p:nvGraphicFramePr>
        <p:xfrm>
          <a:off x="3583065" y="5970837"/>
          <a:ext cx="7889376" cy="4826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543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482678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0B5FCC9D-913C-D252-A13F-31013F9A1FDD}"/>
              </a:ext>
            </a:extLst>
          </p:cNvPr>
          <p:cNvSpPr txBox="1"/>
          <p:nvPr/>
        </p:nvSpPr>
        <p:spPr>
          <a:xfrm>
            <a:off x="11071021" y="3950069"/>
            <a:ext cx="802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464FE56-0743-3E22-21BC-372AABC3567C}"/>
              </a:ext>
            </a:extLst>
          </p:cNvPr>
          <p:cNvSpPr txBox="1"/>
          <p:nvPr/>
        </p:nvSpPr>
        <p:spPr>
          <a:xfrm>
            <a:off x="11124939" y="6048002"/>
            <a:ext cx="802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</a:p>
        </p:txBody>
      </p:sp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2A013BEA-FC90-9DFC-098F-51E0AE9E52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6052871"/>
              </p:ext>
            </p:extLst>
          </p:nvPr>
        </p:nvGraphicFramePr>
        <p:xfrm>
          <a:off x="3678425" y="4941646"/>
          <a:ext cx="7895928" cy="960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601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199889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706018">
                  <a:extLst>
                    <a:ext uri="{9D8B030D-6E8A-4147-A177-3AD203B41FA5}">
                      <a16:colId xmlns:a16="http://schemas.microsoft.com/office/drawing/2014/main" val="133120731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199889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68601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38862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278130">
                <a:tc gridSpan="8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do not change   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gridSpan="9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all zeros</a:t>
                      </a:r>
                      <a:endParaRPr lang="en-US" sz="18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gridSpan="15"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do not change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aphicFrame>
        <p:nvGraphicFramePr>
          <p:cNvPr id="38" name="Table 37">
            <a:extLst>
              <a:ext uri="{FF2B5EF4-FFF2-40B4-BE49-F238E27FC236}">
                <a16:creationId xmlns:a16="http://schemas.microsoft.com/office/drawing/2014/main" id="{9841834C-6ECD-CA62-7EEA-2264CDB48E44}"/>
              </a:ext>
            </a:extLst>
          </p:cNvPr>
          <p:cNvGraphicFramePr>
            <a:graphicFrameLocks noGrp="1"/>
          </p:cNvGraphicFramePr>
          <p:nvPr/>
        </p:nvGraphicFramePr>
        <p:xfrm>
          <a:off x="3576513" y="743300"/>
          <a:ext cx="7895928" cy="960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601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199889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706018">
                  <a:extLst>
                    <a:ext uri="{9D8B030D-6E8A-4147-A177-3AD203B41FA5}">
                      <a16:colId xmlns:a16="http://schemas.microsoft.com/office/drawing/2014/main" val="133120731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199889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68601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38862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278130">
                <a:tc gridSpan="8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do not change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gridSpan="9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destination</a:t>
                      </a:r>
                      <a:endParaRPr lang="en-US" sz="18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gridSpan="15"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do not change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sp>
        <p:nvSpPr>
          <p:cNvPr id="41" name="TextBox 40">
            <a:extLst>
              <a:ext uri="{FF2B5EF4-FFF2-40B4-BE49-F238E27FC236}">
                <a16:creationId xmlns:a16="http://schemas.microsoft.com/office/drawing/2014/main" id="{17596539-25D1-11B0-9F10-0F8D9EDB2526}"/>
              </a:ext>
            </a:extLst>
          </p:cNvPr>
          <p:cNvSpPr txBox="1"/>
          <p:nvPr/>
        </p:nvSpPr>
        <p:spPr>
          <a:xfrm>
            <a:off x="11172934" y="1867968"/>
            <a:ext cx="803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18840AB-B5F3-5394-6306-E452C88E5818}"/>
              </a:ext>
            </a:extLst>
          </p:cNvPr>
          <p:cNvSpPr txBox="1"/>
          <p:nvPr/>
        </p:nvSpPr>
        <p:spPr>
          <a:xfrm>
            <a:off x="626350" y="2429658"/>
            <a:ext cx="2652092" cy="101566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defTabSz="685800"/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clear the destination field</a:t>
            </a:r>
          </a:p>
          <a:p>
            <a:pPr defTabSz="685800"/>
            <a:r>
              <a:rPr lang="en-US" sz="2000" dirty="0" err="1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ror</a:t>
            </a:r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  r1, r1, 24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692A915D-8D70-C031-B278-3AE26378FA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3543489"/>
              </p:ext>
            </p:extLst>
          </p:nvPr>
        </p:nvGraphicFramePr>
        <p:xfrm>
          <a:off x="3508142" y="3894263"/>
          <a:ext cx="7889376" cy="4826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543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185930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307156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482678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BBFA41FA-A1B9-01B0-497B-163C404924B1}"/>
              </a:ext>
            </a:extLst>
          </p:cNvPr>
          <p:cNvSpPr txBox="1"/>
          <p:nvPr/>
        </p:nvSpPr>
        <p:spPr>
          <a:xfrm>
            <a:off x="719559" y="6033280"/>
            <a:ext cx="2652092" cy="4001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defTabSz="685800"/>
            <a:r>
              <a:rPr lang="en-US" sz="2000" dirty="0" err="1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ror</a:t>
            </a:r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r1, r1, 16</a:t>
            </a:r>
          </a:p>
        </p:txBody>
      </p:sp>
    </p:spTree>
    <p:extLst>
      <p:ext uri="{BB962C8B-B14F-4D97-AF65-F5344CB8AC3E}">
        <p14:creationId xmlns:p14="http://schemas.microsoft.com/office/powerpoint/2010/main" val="2110760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33" grpId="0" animBg="1"/>
      <p:bldP spid="37" grpId="0"/>
      <p:bldP spid="26" grpId="0"/>
      <p:bldP spid="46" grpId="0"/>
      <p:bldP spid="42" grpId="0" animBg="1"/>
      <p:bldP spid="4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F1BC8-3915-3344-B67F-823AE999A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35" y="590710"/>
            <a:ext cx="11829215" cy="376962"/>
          </a:xfrm>
        </p:spPr>
        <p:txBody>
          <a:bodyPr/>
          <a:lstStyle/>
          <a:p>
            <a:pPr defTabSz="685800"/>
            <a:r>
              <a:rPr lang="en-US" sz="3200" dirty="0">
                <a:solidFill>
                  <a:srgbClr val="0070C0"/>
                </a:solidFill>
                <a:latin typeface="+mn-lt"/>
              </a:rPr>
              <a:t>Inserting Bitfields – </a:t>
            </a:r>
            <a:br>
              <a:rPr lang="en-US" sz="3200" dirty="0">
                <a:solidFill>
                  <a:srgbClr val="0070C0"/>
                </a:solidFill>
                <a:latin typeface="+mn-lt"/>
              </a:rPr>
            </a:br>
            <a:r>
              <a:rPr lang="en-US" sz="3200" dirty="0">
                <a:solidFill>
                  <a:srgbClr val="0070C0"/>
                </a:solidFill>
                <a:latin typeface="+mn-lt"/>
              </a:rPr>
              <a:t>	Combining Isolated Source and Cleared Destination</a:t>
            </a:r>
            <a:endParaRPr lang="en-US" dirty="0">
              <a:solidFill>
                <a:srgbClr val="0070C0"/>
              </a:solidFill>
              <a:latin typeface="+mn-lt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7F7157C-B83D-9146-85F5-E1C2EA66A666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aphicFrame>
        <p:nvGraphicFramePr>
          <p:cNvPr id="30" name="Table 29">
            <a:extLst>
              <a:ext uri="{FF2B5EF4-FFF2-40B4-BE49-F238E27FC236}">
                <a16:creationId xmlns:a16="http://schemas.microsoft.com/office/drawing/2014/main" id="{9E021A45-255C-C5FA-6160-0EEB81BCD6AE}"/>
              </a:ext>
            </a:extLst>
          </p:cNvPr>
          <p:cNvGraphicFramePr>
            <a:graphicFrameLocks noGrp="1"/>
          </p:cNvGraphicFramePr>
          <p:nvPr/>
        </p:nvGraphicFramePr>
        <p:xfrm>
          <a:off x="3497824" y="5943768"/>
          <a:ext cx="7889376" cy="4826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543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482678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pSp>
        <p:nvGrpSpPr>
          <p:cNvPr id="4" name="Group 3">
            <a:extLst>
              <a:ext uri="{FF2B5EF4-FFF2-40B4-BE49-F238E27FC236}">
                <a16:creationId xmlns:a16="http://schemas.microsoft.com/office/drawing/2014/main" id="{EE3F202D-EC81-A481-511C-B1C4E35987EC}"/>
              </a:ext>
            </a:extLst>
          </p:cNvPr>
          <p:cNvGrpSpPr/>
          <p:nvPr/>
        </p:nvGrpSpPr>
        <p:grpSpPr>
          <a:xfrm>
            <a:off x="509080" y="5700778"/>
            <a:ext cx="11316784" cy="707886"/>
            <a:chOff x="509080" y="5700778"/>
            <a:chExt cx="11316784" cy="707886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1B40DDB-CD93-E976-F644-14DF569DB052}"/>
                </a:ext>
              </a:extLst>
            </p:cNvPr>
            <p:cNvSpPr txBox="1"/>
            <p:nvPr/>
          </p:nvSpPr>
          <p:spPr>
            <a:xfrm>
              <a:off x="509080" y="5700778"/>
              <a:ext cx="2652092" cy="70788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inserted field</a:t>
              </a:r>
            </a:p>
            <a:p>
              <a:pPr defTabSz="685800"/>
              <a:r>
                <a:rPr lang="en-US" sz="2000" dirty="0" err="1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orr</a:t>
              </a:r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r1, r1, r0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7464FE56-0743-3E22-21BC-372AABC3567C}"/>
                </a:ext>
              </a:extLst>
            </p:cNvPr>
            <p:cNvSpPr txBox="1"/>
            <p:nvPr/>
          </p:nvSpPr>
          <p:spPr>
            <a:xfrm>
              <a:off x="11023025" y="6039332"/>
              <a:ext cx="802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defTabSz="685800"/>
              <a:r>
                <a:rPr lang="en-US" dirty="0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4CD48813-83CE-22FC-3FC7-5D35A1C07434}"/>
              </a:ext>
            </a:extLst>
          </p:cNvPr>
          <p:cNvSpPr txBox="1"/>
          <p:nvPr/>
        </p:nvSpPr>
        <p:spPr>
          <a:xfrm>
            <a:off x="11139386" y="2407139"/>
            <a:ext cx="803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</a:p>
        </p:txBody>
      </p:sp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C1CBB0E6-6F46-5547-4D96-9986F97C2654}"/>
              </a:ext>
            </a:extLst>
          </p:cNvPr>
          <p:cNvGraphicFramePr>
            <a:graphicFrameLocks noGrp="1"/>
          </p:cNvGraphicFramePr>
          <p:nvPr/>
        </p:nvGraphicFramePr>
        <p:xfrm>
          <a:off x="3480994" y="2329418"/>
          <a:ext cx="7889376" cy="4826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543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482678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aphicFrame>
        <p:nvGraphicFramePr>
          <p:cNvPr id="38" name="Table 37">
            <a:extLst>
              <a:ext uri="{FF2B5EF4-FFF2-40B4-BE49-F238E27FC236}">
                <a16:creationId xmlns:a16="http://schemas.microsoft.com/office/drawing/2014/main" id="{1D6BFDDF-4787-1FEB-375B-B603552E683E}"/>
              </a:ext>
            </a:extLst>
          </p:cNvPr>
          <p:cNvGraphicFramePr>
            <a:graphicFrameLocks noGrp="1"/>
          </p:cNvGraphicFramePr>
          <p:nvPr/>
        </p:nvGraphicFramePr>
        <p:xfrm>
          <a:off x="3522963" y="989050"/>
          <a:ext cx="7847395" cy="960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6915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198634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701587">
                  <a:extLst>
                    <a:ext uri="{9D8B030D-6E8A-4147-A177-3AD203B41FA5}">
                      <a16:colId xmlns:a16="http://schemas.microsoft.com/office/drawing/2014/main" val="1331207316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198634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66915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38862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278130">
                <a:tc gridSpan="8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all zero's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gridSpan="9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source</a:t>
                      </a:r>
                      <a:endParaRPr lang="en-US" sz="18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gridSpan="15"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all zero's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sp>
        <p:nvSpPr>
          <p:cNvPr id="40" name="TextBox 39">
            <a:extLst>
              <a:ext uri="{FF2B5EF4-FFF2-40B4-BE49-F238E27FC236}">
                <a16:creationId xmlns:a16="http://schemas.microsoft.com/office/drawing/2014/main" id="{5EC5AE57-2895-B11D-46D1-4DD424CDA229}"/>
              </a:ext>
            </a:extLst>
          </p:cNvPr>
          <p:cNvSpPr txBox="1"/>
          <p:nvPr/>
        </p:nvSpPr>
        <p:spPr>
          <a:xfrm>
            <a:off x="11117083" y="1578630"/>
            <a:ext cx="803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</a:p>
        </p:txBody>
      </p:sp>
      <p:graphicFrame>
        <p:nvGraphicFramePr>
          <p:cNvPr id="41" name="Table 40">
            <a:extLst>
              <a:ext uri="{FF2B5EF4-FFF2-40B4-BE49-F238E27FC236}">
                <a16:creationId xmlns:a16="http://schemas.microsoft.com/office/drawing/2014/main" id="{97CA150A-1CE8-7F9D-92D4-DF8B8320373C}"/>
              </a:ext>
            </a:extLst>
          </p:cNvPr>
          <p:cNvGraphicFramePr>
            <a:graphicFrameLocks noGrp="1"/>
          </p:cNvGraphicFramePr>
          <p:nvPr/>
        </p:nvGraphicFramePr>
        <p:xfrm>
          <a:off x="3535069" y="4217086"/>
          <a:ext cx="7889376" cy="4826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543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482678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aphicFrame>
        <p:nvGraphicFramePr>
          <p:cNvPr id="44" name="Table 43">
            <a:extLst>
              <a:ext uri="{FF2B5EF4-FFF2-40B4-BE49-F238E27FC236}">
                <a16:creationId xmlns:a16="http://schemas.microsoft.com/office/drawing/2014/main" id="{60EC9384-ECE8-E07B-664A-95A8A1466091}"/>
              </a:ext>
            </a:extLst>
          </p:cNvPr>
          <p:cNvGraphicFramePr>
            <a:graphicFrameLocks noGrp="1"/>
          </p:cNvGraphicFramePr>
          <p:nvPr/>
        </p:nvGraphicFramePr>
        <p:xfrm>
          <a:off x="3535069" y="3074870"/>
          <a:ext cx="7895928" cy="960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601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199889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706018">
                  <a:extLst>
                    <a:ext uri="{9D8B030D-6E8A-4147-A177-3AD203B41FA5}">
                      <a16:colId xmlns:a16="http://schemas.microsoft.com/office/drawing/2014/main" val="133120731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199889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68601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38862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278130">
                <a:tc gridSpan="8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do not change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gridSpan="9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all zeros</a:t>
                      </a:r>
                      <a:endParaRPr lang="en-US" sz="18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gridSpan="15"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do not change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sp>
        <p:nvSpPr>
          <p:cNvPr id="47" name="TextBox 46">
            <a:extLst>
              <a:ext uri="{FF2B5EF4-FFF2-40B4-BE49-F238E27FC236}">
                <a16:creationId xmlns:a16="http://schemas.microsoft.com/office/drawing/2014/main" id="{4728ADE4-5350-71B7-2380-F0612D17E3E6}"/>
              </a:ext>
            </a:extLst>
          </p:cNvPr>
          <p:cNvSpPr txBox="1"/>
          <p:nvPr/>
        </p:nvSpPr>
        <p:spPr>
          <a:xfrm>
            <a:off x="509080" y="1870149"/>
            <a:ext cx="2652092" cy="4001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defTabSz="685800"/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isolated source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6D49CD7-BB53-4AE6-095E-4DA6920016A3}"/>
              </a:ext>
            </a:extLst>
          </p:cNvPr>
          <p:cNvGrpSpPr/>
          <p:nvPr/>
        </p:nvGrpSpPr>
        <p:grpSpPr>
          <a:xfrm>
            <a:off x="509080" y="3681047"/>
            <a:ext cx="11418697" cy="946655"/>
            <a:chOff x="509080" y="3681047"/>
            <a:chExt cx="11418697" cy="946655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F574378-C527-D7B7-3A40-D7BDDCAB283E}"/>
                </a:ext>
              </a:extLst>
            </p:cNvPr>
            <p:cNvSpPr txBox="1"/>
            <p:nvPr/>
          </p:nvSpPr>
          <p:spPr>
            <a:xfrm>
              <a:off x="11124938" y="3709239"/>
              <a:ext cx="802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defTabSz="685800"/>
              <a:r>
                <a:rPr lang="en-US" dirty="0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3834A91-64BC-EF3C-611A-FC64F57B769D}"/>
                </a:ext>
              </a:extLst>
            </p:cNvPr>
            <p:cNvSpPr txBox="1"/>
            <p:nvPr/>
          </p:nvSpPr>
          <p:spPr>
            <a:xfrm>
              <a:off x="11124938" y="4258370"/>
              <a:ext cx="802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defTabSz="685800"/>
              <a:r>
                <a:rPr lang="en-US" dirty="0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D9DDF8D9-3833-0FC0-BBF1-86C635C65869}"/>
                </a:ext>
              </a:extLst>
            </p:cNvPr>
            <p:cNvSpPr txBox="1"/>
            <p:nvPr/>
          </p:nvSpPr>
          <p:spPr>
            <a:xfrm>
              <a:off x="509080" y="3681047"/>
              <a:ext cx="2652092" cy="70788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field cleared in destination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909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Content Placeholder 33">
            <a:extLst>
              <a:ext uri="{FF2B5EF4-FFF2-40B4-BE49-F238E27FC236}">
                <a16:creationId xmlns:a16="http://schemas.microsoft.com/office/drawing/2014/main" id="{29317958-51BF-F94C-90A6-CA15736F45B3}"/>
              </a:ext>
            </a:extLst>
          </p:cNvPr>
          <p:cNvSpPr txBox="1">
            <a:spLocks/>
          </p:cNvSpPr>
          <p:nvPr/>
        </p:nvSpPr>
        <p:spPr>
          <a:xfrm>
            <a:off x="1354821" y="3849871"/>
            <a:ext cx="9348803" cy="14667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  <a:cs typeface="Courier New" panose="02070309020205020404" pitchFamily="49" charset="0"/>
              </a:rPr>
              <a:t>Isolate a field: </a:t>
            </a:r>
            <a:r>
              <a:rPr lang="en-US" dirty="0"/>
              <a:t>Use </a:t>
            </a:r>
            <a:r>
              <a:rPr lang="en-US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lsr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lsl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rot </a:t>
            </a:r>
            <a:r>
              <a:rPr lang="en-US" dirty="0"/>
              <a:t> to get a field surrounded by zeros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graphicFrame>
        <p:nvGraphicFramePr>
          <p:cNvPr id="43" name="Table 42">
            <a:extLst>
              <a:ext uri="{FF2B5EF4-FFF2-40B4-BE49-F238E27FC236}">
                <a16:creationId xmlns:a16="http://schemas.microsoft.com/office/drawing/2014/main" id="{9416EDD2-6ABC-E54C-AA9D-C725A5F047B7}"/>
              </a:ext>
            </a:extLst>
          </p:cNvPr>
          <p:cNvGraphicFramePr>
            <a:graphicFrameLocks noGrp="1"/>
          </p:cNvGraphicFramePr>
          <p:nvPr/>
        </p:nvGraphicFramePr>
        <p:xfrm>
          <a:off x="1597047" y="4286719"/>
          <a:ext cx="7313186" cy="3612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8297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056833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3428056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</a:tblGrid>
              <a:tr h="361267">
                <a:tc>
                  <a:txBody>
                    <a:bodyPr/>
                    <a:lstStyle/>
                    <a:p>
                      <a:pPr algn="ctr"/>
                      <a:r>
                        <a:rPr lang="en-US" sz="160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0 0 0 0 0 0 0 0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i="1" dirty="0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source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0 0 0 0 0 0 0 0 0 0 0 0 0 0 0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398F1BC8-3915-3344-B67F-823AE999A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164" y="52592"/>
            <a:ext cx="10515600" cy="492774"/>
          </a:xfrm>
        </p:spPr>
        <p:txBody>
          <a:bodyPr/>
          <a:lstStyle/>
          <a:p>
            <a:pPr defTabSz="685800"/>
            <a:r>
              <a:rPr lang="en-US" sz="3200" dirty="0">
                <a:solidFill>
                  <a:srgbClr val="0070C0"/>
                </a:solidFill>
                <a:latin typeface="+mn-lt"/>
              </a:rPr>
              <a:t>Masking Summary</a:t>
            </a:r>
            <a:endParaRPr lang="en-US" dirty="0">
              <a:solidFill>
                <a:srgbClr val="0070C0"/>
              </a:solidFill>
              <a:latin typeface="+mn-lt"/>
            </a:endParaRPr>
          </a:p>
        </p:txBody>
      </p:sp>
      <p:sp>
        <p:nvSpPr>
          <p:cNvPr id="32" name="Content Placeholder 31">
            <a:extLst>
              <a:ext uri="{FF2B5EF4-FFF2-40B4-BE49-F238E27FC236}">
                <a16:creationId xmlns:a16="http://schemas.microsoft.com/office/drawing/2014/main" id="{5A415BB2-1609-D24E-835F-93AF9B6E576F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1341102" y="545365"/>
            <a:ext cx="9348803" cy="1541089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  <a:cs typeface="Courier New" panose="02070309020205020404" pitchFamily="49" charset="0"/>
              </a:rPr>
              <a:t>Select a field: </a:t>
            </a:r>
            <a:r>
              <a:rPr lang="en-US" dirty="0"/>
              <a:t>Use 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 </a:t>
            </a:r>
            <a:r>
              <a:rPr lang="en-US" dirty="0">
                <a:solidFill>
                  <a:schemeClr val="tx2"/>
                </a:solidFill>
                <a:cs typeface="Courier New" panose="02070309020205020404" pitchFamily="49" charset="0"/>
              </a:rPr>
              <a:t>with </a:t>
            </a:r>
            <a:r>
              <a:rPr lang="en-US" dirty="0"/>
              <a:t>a </a:t>
            </a:r>
            <a:r>
              <a:rPr lang="en-US" dirty="0">
                <a:solidFill>
                  <a:schemeClr val="accent1"/>
                </a:solidFill>
              </a:rPr>
              <a:t>mask</a:t>
            </a:r>
            <a:r>
              <a:rPr lang="en-US" dirty="0"/>
              <a:t> of one's surrounded by zero's to select the bits that have a 1 in the mask, all other bits will be set to zero  </a:t>
            </a:r>
          </a:p>
        </p:txBody>
      </p:sp>
      <p:sp>
        <p:nvSpPr>
          <p:cNvPr id="34" name="Content Placeholder 33">
            <a:extLst>
              <a:ext uri="{FF2B5EF4-FFF2-40B4-BE49-F238E27FC236}">
                <a16:creationId xmlns:a16="http://schemas.microsoft.com/office/drawing/2014/main" id="{4BF1AE16-E845-614A-B584-32BB3474827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354821" y="2168868"/>
            <a:ext cx="9348803" cy="1612710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  <a:cs typeface="Courier New" panose="02070309020205020404" pitchFamily="49" charset="0"/>
              </a:rPr>
              <a:t>Clear a field: </a:t>
            </a:r>
            <a:r>
              <a:rPr lang="en-US" dirty="0"/>
              <a:t>Use 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 </a:t>
            </a:r>
            <a:r>
              <a:rPr lang="en-US" dirty="0">
                <a:solidFill>
                  <a:schemeClr val="tx2"/>
                </a:solidFill>
                <a:cs typeface="Courier New" panose="02070309020205020404" pitchFamily="49" charset="0"/>
              </a:rPr>
              <a:t>with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/>
              <a:t>a mask of zero's surrounded by one's to select the bits that have a 1 in the mask, all other bits will be set to zero  </a:t>
            </a:r>
          </a:p>
        </p:txBody>
      </p: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45EEB3F7-0EBA-2D4B-9DD1-F6402E91B22C}"/>
              </a:ext>
            </a:extLst>
          </p:cNvPr>
          <p:cNvGraphicFramePr>
            <a:graphicFrameLocks noGrp="1"/>
          </p:cNvGraphicFramePr>
          <p:nvPr/>
        </p:nvGraphicFramePr>
        <p:xfrm>
          <a:off x="1677539" y="3270616"/>
          <a:ext cx="7318462" cy="4445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9615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058318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3430529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</a:tblGrid>
              <a:tr h="444567">
                <a:tc>
                  <a:txBody>
                    <a:bodyPr/>
                    <a:lstStyle/>
                    <a:p>
                      <a:pPr algn="ctr"/>
                      <a:r>
                        <a:rPr lang="en-US" sz="160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1 1 1 1 1 1 1 1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0 0 0 0 0 0 0 0 0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1 1 1 1 1 1 1 1 1 1 1 1 1 1 1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F7F7157C-B83D-9146-85F5-E1C2EA66A666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aphicFrame>
        <p:nvGraphicFramePr>
          <p:cNvPr id="33" name="Table 32">
            <a:extLst>
              <a:ext uri="{FF2B5EF4-FFF2-40B4-BE49-F238E27FC236}">
                <a16:creationId xmlns:a16="http://schemas.microsoft.com/office/drawing/2014/main" id="{71EC8726-1E3A-384B-B514-C776C05FCEA5}"/>
              </a:ext>
            </a:extLst>
          </p:cNvPr>
          <p:cNvGraphicFramePr>
            <a:graphicFrameLocks noGrp="1"/>
          </p:cNvGraphicFramePr>
          <p:nvPr/>
        </p:nvGraphicFramePr>
        <p:xfrm>
          <a:off x="1663820" y="1558225"/>
          <a:ext cx="7318462" cy="4445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9615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058318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3430529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</a:tblGrid>
              <a:tr h="444567">
                <a:tc>
                  <a:txBody>
                    <a:bodyPr/>
                    <a:lstStyle/>
                    <a:p>
                      <a:pPr algn="ctr"/>
                      <a:r>
                        <a:rPr lang="en-US" sz="160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0 0 0 0 0 0 0 0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1 1 1 1 1 1 1 1 1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0 0 0 0 0 0 0 0 0 0 0 0 0 0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sp>
        <p:nvSpPr>
          <p:cNvPr id="35" name="TextBox 34">
            <a:extLst>
              <a:ext uri="{FF2B5EF4-FFF2-40B4-BE49-F238E27FC236}">
                <a16:creationId xmlns:a16="http://schemas.microsoft.com/office/drawing/2014/main" id="{45C46431-4972-664C-B663-C7D911FD423F}"/>
              </a:ext>
            </a:extLst>
          </p:cNvPr>
          <p:cNvSpPr txBox="1"/>
          <p:nvPr/>
        </p:nvSpPr>
        <p:spPr>
          <a:xfrm>
            <a:off x="3039839" y="1253820"/>
            <a:ext cx="35012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selects this field when used with and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EA8E442-5C12-A34A-9B5F-EEACA9A7AB5B}"/>
              </a:ext>
            </a:extLst>
          </p:cNvPr>
          <p:cNvSpPr txBox="1"/>
          <p:nvPr/>
        </p:nvSpPr>
        <p:spPr>
          <a:xfrm>
            <a:off x="8982282" y="1638183"/>
            <a:ext cx="15408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selection mask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8A280B41-CDC2-EF48-AB80-11C39594BF41}"/>
              </a:ext>
            </a:extLst>
          </p:cNvPr>
          <p:cNvGrpSpPr/>
          <p:nvPr/>
        </p:nvGrpSpPr>
        <p:grpSpPr>
          <a:xfrm>
            <a:off x="3813597" y="2917492"/>
            <a:ext cx="6926844" cy="744684"/>
            <a:chOff x="2854047" y="3444499"/>
            <a:chExt cx="6926844" cy="744684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8B82803-BE70-104C-8D08-699D1D2ADC1A}"/>
                </a:ext>
              </a:extLst>
            </p:cNvPr>
            <p:cNvSpPr txBox="1"/>
            <p:nvPr/>
          </p:nvSpPr>
          <p:spPr>
            <a:xfrm>
              <a:off x="7999634" y="3850629"/>
              <a:ext cx="178125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0070C0"/>
                  </a:solidFill>
                </a:rPr>
                <a:t>clear a field mask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9CD90056-643F-6F44-852B-3A2155EF8833}"/>
                </a:ext>
              </a:extLst>
            </p:cNvPr>
            <p:cNvSpPr txBox="1"/>
            <p:nvPr/>
          </p:nvSpPr>
          <p:spPr>
            <a:xfrm>
              <a:off x="2854047" y="3444499"/>
              <a:ext cx="340990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0070C0"/>
                  </a:solidFill>
                </a:rPr>
                <a:t>clears this field when used with and</a:t>
              </a: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4ED736E9-8134-6145-B03E-3DA73C51D379}"/>
              </a:ext>
            </a:extLst>
          </p:cNvPr>
          <p:cNvSpPr txBox="1"/>
          <p:nvPr/>
        </p:nvSpPr>
        <p:spPr>
          <a:xfrm>
            <a:off x="1515814" y="4855554"/>
            <a:ext cx="2980303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0070C0"/>
                </a:solidFill>
              </a:rPr>
              <a:t>lsl</a:t>
            </a:r>
            <a:r>
              <a:rPr lang="en-US" dirty="0">
                <a:solidFill>
                  <a:srgbClr val="0070C0"/>
                </a:solidFill>
              </a:rPr>
              <a:t> to get this edge into </a:t>
            </a:r>
            <a:r>
              <a:rPr lang="en-US" dirty="0" err="1">
                <a:solidFill>
                  <a:srgbClr val="0070C0"/>
                </a:solidFill>
              </a:rPr>
              <a:t>msb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45" name="Up Arrow 44">
            <a:extLst>
              <a:ext uri="{FF2B5EF4-FFF2-40B4-BE49-F238E27FC236}">
                <a16:creationId xmlns:a16="http://schemas.microsoft.com/office/drawing/2014/main" id="{FF961785-3B68-C843-8EEE-02B25104BF39}"/>
              </a:ext>
            </a:extLst>
          </p:cNvPr>
          <p:cNvSpPr/>
          <p:nvPr/>
        </p:nvSpPr>
        <p:spPr>
          <a:xfrm>
            <a:off x="3347750" y="4666209"/>
            <a:ext cx="85952" cy="189346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2358462-52EB-0748-B8A9-2255EAABD25B}"/>
              </a:ext>
            </a:extLst>
          </p:cNvPr>
          <p:cNvSpPr txBox="1"/>
          <p:nvPr/>
        </p:nvSpPr>
        <p:spPr>
          <a:xfrm>
            <a:off x="5034353" y="4855554"/>
            <a:ext cx="2864887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0070C0"/>
                </a:solidFill>
              </a:rPr>
              <a:t>lsr</a:t>
            </a:r>
            <a:r>
              <a:rPr lang="en-US" dirty="0">
                <a:solidFill>
                  <a:srgbClr val="0070C0"/>
                </a:solidFill>
              </a:rPr>
              <a:t> to get this edge into </a:t>
            </a:r>
            <a:r>
              <a:rPr lang="en-US" dirty="0" err="1">
                <a:solidFill>
                  <a:srgbClr val="0070C0"/>
                </a:solidFill>
              </a:rPr>
              <a:t>lsb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47" name="Up Arrow 46">
            <a:extLst>
              <a:ext uri="{FF2B5EF4-FFF2-40B4-BE49-F238E27FC236}">
                <a16:creationId xmlns:a16="http://schemas.microsoft.com/office/drawing/2014/main" id="{E64C4E31-8781-DA42-9695-5BEA139198A7}"/>
              </a:ext>
            </a:extLst>
          </p:cNvPr>
          <p:cNvSpPr/>
          <p:nvPr/>
        </p:nvSpPr>
        <p:spPr>
          <a:xfrm>
            <a:off x="5419114" y="4666208"/>
            <a:ext cx="85952" cy="189346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ontent Placeholder 33">
            <a:extLst>
              <a:ext uri="{FF2B5EF4-FFF2-40B4-BE49-F238E27FC236}">
                <a16:creationId xmlns:a16="http://schemas.microsoft.com/office/drawing/2014/main" id="{78B704C8-03C1-D193-EC1E-04E1E730776E}"/>
              </a:ext>
            </a:extLst>
          </p:cNvPr>
          <p:cNvSpPr txBox="1">
            <a:spLocks/>
          </p:cNvSpPr>
          <p:nvPr/>
        </p:nvSpPr>
        <p:spPr>
          <a:xfrm>
            <a:off x="1354821" y="5350151"/>
            <a:ext cx="9348803" cy="14667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  <a:cs typeface="Courier New" panose="02070309020205020404" pitchFamily="49" charset="0"/>
              </a:rPr>
              <a:t>Insert a field: </a:t>
            </a:r>
            <a:r>
              <a:rPr lang="en-US" dirty="0"/>
              <a:t>Use </a:t>
            </a:r>
            <a:r>
              <a:rPr lang="en-US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orr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/>
              <a:t>with fields surrounded by zeros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A916B8D3-83AE-807A-07CC-4C9634C4E773}"/>
              </a:ext>
            </a:extLst>
          </p:cNvPr>
          <p:cNvGraphicFramePr>
            <a:graphicFrameLocks noGrp="1"/>
          </p:cNvGraphicFramePr>
          <p:nvPr/>
        </p:nvGraphicFramePr>
        <p:xfrm>
          <a:off x="1597047" y="5786999"/>
          <a:ext cx="7313186" cy="3612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8297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056833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3428056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</a:tblGrid>
              <a:tr h="361267">
                <a:tc>
                  <a:txBody>
                    <a:bodyPr/>
                    <a:lstStyle/>
                    <a:p>
                      <a:pPr algn="ctr"/>
                      <a:r>
                        <a:rPr lang="en-US" sz="160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0 0 0 0 0 0 0 0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i="1" dirty="0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source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0 0 0 0 0 0 0 0 0 0 0 0 0 0 0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8A54AABB-621C-4548-77AF-AF741103982C}"/>
              </a:ext>
            </a:extLst>
          </p:cNvPr>
          <p:cNvGraphicFramePr>
            <a:graphicFrameLocks noGrp="1"/>
          </p:cNvGraphicFramePr>
          <p:nvPr/>
        </p:nvGraphicFramePr>
        <p:xfrm>
          <a:off x="1597047" y="6301962"/>
          <a:ext cx="7313186" cy="3612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8297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056833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3428056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</a:tblGrid>
              <a:tr h="361267">
                <a:tc>
                  <a:txBody>
                    <a:bodyPr/>
                    <a:lstStyle/>
                    <a:p>
                      <a:pPr algn="ctr"/>
                      <a:r>
                        <a:rPr lang="en-US" sz="160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Keep these bits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0 0 0 0 0 0 0 0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Keep these bits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74940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4571EC4-5964-634D-832F-853B9E9DD81D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33982" y="569728"/>
            <a:ext cx="11690295" cy="6024564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  <a:cs typeface="Courier New" panose="02070309020205020404" pitchFamily="49" charset="0"/>
              </a:rPr>
              <a:t>The following </a:t>
            </a:r>
            <a:r>
              <a:rPr lang="en-US" sz="2000" dirty="0">
                <a:solidFill>
                  <a:srgbClr val="2C895B"/>
                </a:solidFill>
                <a:cs typeface="Courier New" panose="02070309020205020404" pitchFamily="49" charset="0"/>
              </a:rPr>
              <a:t>assembler directives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cs typeface="Courier New" panose="02070309020205020404" pitchFamily="49" charset="0"/>
              </a:rPr>
              <a:t>indicate the </a:t>
            </a:r>
            <a:r>
              <a:rPr lang="en-US" sz="2000" b="1" i="1" dirty="0">
                <a:solidFill>
                  <a:srgbClr val="2C895B"/>
                </a:solidFill>
                <a:cs typeface="Courier New" panose="02070309020205020404" pitchFamily="49" charset="0"/>
              </a:rPr>
              <a:t>start</a:t>
            </a:r>
            <a:r>
              <a:rPr lang="en-US" sz="2000" dirty="0">
                <a:solidFill>
                  <a:srgbClr val="2C895B"/>
                </a:solidFill>
                <a:cs typeface="Courier New" panose="02070309020205020404" pitchFamily="49" charset="0"/>
              </a:rPr>
              <a:t> of a </a:t>
            </a:r>
            <a:r>
              <a:rPr lang="en-US" sz="2000" b="1" dirty="0">
                <a:solidFill>
                  <a:srgbClr val="2C895B"/>
                </a:solidFill>
                <a:cs typeface="Courier New" panose="02070309020205020404" pitchFamily="49" charset="0"/>
              </a:rPr>
              <a:t>memory segment specification</a:t>
            </a:r>
          </a:p>
          <a:p>
            <a:pPr lvl="1"/>
            <a:r>
              <a:rPr lang="en-US" sz="2000" b="1" dirty="0">
                <a:solidFill>
                  <a:srgbClr val="C00000"/>
                </a:solidFill>
                <a:cs typeface="Courier New" panose="02070309020205020404" pitchFamily="49" charset="0"/>
              </a:rPr>
              <a:t>Remains in effect</a:t>
            </a:r>
            <a:r>
              <a:rPr lang="en-US" sz="2000" dirty="0">
                <a:solidFill>
                  <a:srgbClr val="C00000"/>
                </a:solidFill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cs typeface="Courier New" panose="02070309020205020404" pitchFamily="49" charset="0"/>
              </a:rPr>
              <a:t>until the next segment directive is seen</a:t>
            </a:r>
          </a:p>
          <a:p>
            <a:pPr>
              <a:lnSpc>
                <a:spcPct val="100000"/>
              </a:lnSpc>
            </a:pPr>
            <a:endParaRPr lang="en-US" sz="2000" dirty="0">
              <a:solidFill>
                <a:schemeClr val="tx1">
                  <a:lumMod val="50000"/>
                </a:schemeClr>
              </a:solidFill>
              <a:cs typeface="Courier New" panose="02070309020205020404" pitchFamily="49" charset="0"/>
            </a:endParaRPr>
          </a:p>
          <a:p>
            <a:pPr lvl="1"/>
            <a:endParaRPr lang="en-US" sz="1800" dirty="0">
              <a:solidFill>
                <a:schemeClr val="tx1">
                  <a:lumMod val="50000"/>
                </a:schemeClr>
              </a:solidFill>
              <a:cs typeface="Courier New" panose="02070309020205020404" pitchFamily="49" charset="0"/>
            </a:endParaRPr>
          </a:p>
          <a:p>
            <a:pPr lvl="1"/>
            <a:endParaRPr lang="en-US" sz="1800" dirty="0">
              <a:solidFill>
                <a:schemeClr val="tx1">
                  <a:lumMod val="50000"/>
                </a:schemeClr>
              </a:solidFill>
              <a:cs typeface="Courier New" panose="02070309020205020404" pitchFamily="49" charset="0"/>
            </a:endParaRPr>
          </a:p>
          <a:p>
            <a:pPr lvl="1"/>
            <a:endParaRPr lang="en-US" sz="1800" dirty="0">
              <a:solidFill>
                <a:schemeClr val="tx1">
                  <a:lumMod val="50000"/>
                </a:schemeClr>
              </a:solidFill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endParaRPr lang="en-US" sz="2000" dirty="0">
              <a:solidFill>
                <a:schemeClr val="tx1">
                  <a:lumMod val="50000"/>
                </a:schemeClr>
              </a:solidFill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endParaRPr lang="en-US" sz="2000" dirty="0">
              <a:solidFill>
                <a:schemeClr val="tx1">
                  <a:lumMod val="50000"/>
                </a:schemeClr>
              </a:solidFill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endParaRPr lang="en-US" sz="2000" dirty="0">
              <a:solidFill>
                <a:schemeClr val="tx1">
                  <a:lumMod val="50000"/>
                </a:schemeClr>
              </a:solidFill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  <a:cs typeface="Courier New" panose="02070309020205020404" pitchFamily="49" charset="0"/>
              </a:rPr>
              <a:t>Define a </a:t>
            </a:r>
            <a:r>
              <a:rPr lang="en-US" sz="2000" dirty="0">
                <a:solidFill>
                  <a:srgbClr val="2C895B"/>
                </a:solidFill>
                <a:cs typeface="Courier New" panose="02070309020205020404" pitchFamily="49" charset="0"/>
              </a:rPr>
              <a:t>literal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cs typeface="Courier New" panose="02070309020205020404" pitchFamily="49" charset="0"/>
              </a:rPr>
              <a:t>, </a:t>
            </a:r>
            <a:r>
              <a:rPr lang="en-US" sz="2000" dirty="0">
                <a:solidFill>
                  <a:srgbClr val="0070C0"/>
                </a:solidFill>
                <a:cs typeface="Courier New" panose="02070309020205020404" pitchFamily="49" charset="0"/>
              </a:rPr>
              <a:t>static variable or global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cs typeface="Courier New" panose="02070309020205020404" pitchFamily="49" charset="0"/>
              </a:rPr>
              <a:t>variable in a segment</a:t>
            </a:r>
          </a:p>
          <a:p>
            <a:endParaRPr lang="en-US" sz="2000" dirty="0">
              <a:solidFill>
                <a:srgbClr val="0070C0"/>
              </a:solidFill>
              <a:cs typeface="Courier New" panose="02070309020205020404" pitchFamily="49" charset="0"/>
            </a:endParaRPr>
          </a:p>
          <a:p>
            <a:pPr lvl="1"/>
            <a:r>
              <a:rPr lang="en-US" dirty="0">
                <a:solidFill>
                  <a:schemeClr val="accent3"/>
                </a:solidFill>
                <a:cs typeface="Courier New" panose="02070309020205020404" pitchFamily="49" charset="0"/>
              </a:rPr>
              <a:t>Label</a:t>
            </a:r>
            <a:r>
              <a:rPr lang="en-US" dirty="0">
                <a:solidFill>
                  <a:srgbClr val="0070C0"/>
                </a:solidFill>
                <a:cs typeface="Courier New" panose="02070309020205020404" pitchFamily="49" charset="0"/>
              </a:rPr>
              <a:t>: 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cs typeface="Courier New" panose="02070309020205020404" pitchFamily="49" charset="0"/>
              </a:rPr>
              <a:t>this is the </a:t>
            </a:r>
            <a:r>
              <a:rPr lang="en-US" b="1" dirty="0">
                <a:solidFill>
                  <a:srgbClr val="0070C0"/>
                </a:solidFill>
                <a:cs typeface="Courier New" panose="02070309020205020404" pitchFamily="49" charset="0"/>
              </a:rPr>
              <a:t>variables </a:t>
            </a:r>
            <a:r>
              <a:rPr lang="en-US" b="1" i="1" u="sng" dirty="0">
                <a:solidFill>
                  <a:srgbClr val="0070C0"/>
                </a:solidFill>
                <a:cs typeface="Courier New" panose="02070309020205020404" pitchFamily="49" charset="0"/>
              </a:rPr>
              <a:t>name</a:t>
            </a:r>
            <a:r>
              <a:rPr lang="en-US" b="1" dirty="0">
                <a:solidFill>
                  <a:srgbClr val="0070C0"/>
                </a:solidFill>
                <a:cs typeface="Courier New" panose="02070309020205020404" pitchFamily="49" charset="0"/>
              </a:rPr>
              <a:t> </a:t>
            </a:r>
          </a:p>
          <a:p>
            <a:pPr lvl="1"/>
            <a:r>
              <a:rPr lang="en-US" dirty="0" err="1">
                <a:solidFill>
                  <a:srgbClr val="7030A0"/>
                </a:solidFill>
                <a:cs typeface="Courier New" panose="02070309020205020404" pitchFamily="49" charset="0"/>
              </a:rPr>
              <a:t>Size_Directive</a:t>
            </a:r>
            <a:r>
              <a:rPr lang="en-US" dirty="0">
                <a:solidFill>
                  <a:srgbClr val="7030A0"/>
                </a:solidFill>
                <a:cs typeface="Courier New" panose="02070309020205020404" pitchFamily="49" charset="0"/>
              </a:rPr>
              <a:t> 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cs typeface="Courier New" panose="02070309020205020404" pitchFamily="49" charset="0"/>
              </a:rPr>
              <a:t>tells the </a:t>
            </a:r>
            <a:r>
              <a:rPr lang="en-US" dirty="0">
                <a:solidFill>
                  <a:srgbClr val="0070C0"/>
                </a:solidFill>
                <a:cs typeface="Courier New" panose="02070309020205020404" pitchFamily="49" charset="0"/>
              </a:rPr>
              <a:t>assembler </a:t>
            </a:r>
            <a:r>
              <a:rPr lang="en-US" i="1" dirty="0">
                <a:solidFill>
                  <a:srgbClr val="2C895B"/>
                </a:solidFill>
                <a:cs typeface="Courier New" panose="02070309020205020404" pitchFamily="49" charset="0"/>
              </a:rPr>
              <a:t>how much space to </a:t>
            </a:r>
            <a:r>
              <a:rPr lang="en-US" b="1" i="1" dirty="0">
                <a:solidFill>
                  <a:srgbClr val="2C895B"/>
                </a:solidFill>
                <a:cs typeface="Courier New" panose="02070309020205020404" pitchFamily="49" charset="0"/>
              </a:rPr>
              <a:t>allocate</a:t>
            </a:r>
            <a:r>
              <a:rPr lang="en-US" i="1" dirty="0">
                <a:solidFill>
                  <a:srgbClr val="2C895B"/>
                </a:solidFill>
                <a:cs typeface="Courier New" panose="02070309020205020404" pitchFamily="49" charset="0"/>
              </a:rPr>
              <a:t> </a:t>
            </a:r>
            <a:r>
              <a:rPr lang="en-US" dirty="0">
                <a:solidFill>
                  <a:schemeClr val="tx2"/>
                </a:solidFill>
                <a:cs typeface="Courier New" panose="02070309020205020404" pitchFamily="49" charset="0"/>
              </a:rPr>
              <a:t>for that </a:t>
            </a:r>
            <a:r>
              <a:rPr lang="en-US" b="1" dirty="0">
                <a:solidFill>
                  <a:srgbClr val="0070C0"/>
                </a:solidFill>
                <a:cs typeface="Courier New" panose="02070309020205020404" pitchFamily="49" charset="0"/>
              </a:rPr>
              <a:t>variable</a:t>
            </a:r>
          </a:p>
          <a:p>
            <a:pPr>
              <a:lnSpc>
                <a:spcPct val="100000"/>
              </a:lnSpc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  <a:cs typeface="Courier New" panose="02070309020205020404" pitchFamily="49" charset="0"/>
              </a:rPr>
              <a:t>Each</a:t>
            </a:r>
            <a:r>
              <a:rPr lang="en-US" sz="2000" b="1" dirty="0">
                <a:solidFill>
                  <a:schemeClr val="tx1">
                    <a:lumMod val="50000"/>
                  </a:schemeClr>
                </a:solidFill>
                <a:cs typeface="Courier New" panose="02070309020205020404" pitchFamily="49" charset="0"/>
              </a:rPr>
              <a:t> optional 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expression</a:t>
            </a:r>
            <a:r>
              <a:rPr lang="en-US" sz="20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cs typeface="Courier New" panose="02070309020205020404" pitchFamily="49" charset="0"/>
              </a:rPr>
              <a:t>specifies the contents of one memory location of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size_directive</a:t>
            </a:r>
            <a:endParaRPr lang="en-US" sz="2000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expression</a:t>
            </a:r>
            <a:r>
              <a:rPr lang="en-US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cs typeface="Courier New" panose="02070309020205020404" pitchFamily="49" charset="0"/>
              </a:rPr>
              <a:t>can be in </a:t>
            </a:r>
            <a:r>
              <a:rPr lang="en-US" dirty="0">
                <a:solidFill>
                  <a:srgbClr val="0070C0"/>
                </a:solidFill>
                <a:cs typeface="Courier New" panose="02070309020205020404" pitchFamily="49" charset="0"/>
              </a:rPr>
              <a:t>decimal</a:t>
            </a:r>
            <a:r>
              <a:rPr lang="en-US" dirty="0">
                <a:cs typeface="Courier New" panose="02070309020205020404" pitchFamily="49" charset="0"/>
              </a:rPr>
              <a:t>, </a:t>
            </a:r>
            <a:r>
              <a:rPr lang="en-US" dirty="0">
                <a:solidFill>
                  <a:srgbClr val="00B050"/>
                </a:solidFill>
                <a:cs typeface="Courier New" panose="02070309020205020404" pitchFamily="49" charset="0"/>
              </a:rPr>
              <a:t>hex (0x…), </a:t>
            </a:r>
            <a:r>
              <a:rPr lang="en-US" dirty="0">
                <a:solidFill>
                  <a:srgbClr val="00B0F0"/>
                </a:solidFill>
                <a:cs typeface="Courier New" panose="02070309020205020404" pitchFamily="49" charset="0"/>
              </a:rPr>
              <a:t>octal (0…),  </a:t>
            </a:r>
            <a:r>
              <a:rPr lang="en-US" dirty="0">
                <a:cs typeface="Courier New" panose="02070309020205020404" pitchFamily="49" charset="0"/>
              </a:rPr>
              <a:t>binary (0b…), </a:t>
            </a:r>
            <a:r>
              <a:rPr lang="en-US" dirty="0">
                <a:solidFill>
                  <a:schemeClr val="accent5"/>
                </a:solidFill>
                <a:cs typeface="Courier New" panose="02070309020205020404" pitchFamily="49" charset="0"/>
              </a:rPr>
              <a:t>ASCII (' '), </a:t>
            </a:r>
            <a:r>
              <a:rPr lang="en-US" dirty="0">
                <a:solidFill>
                  <a:schemeClr val="accent4">
                    <a:lumMod val="50000"/>
                  </a:schemeClr>
                </a:solidFill>
                <a:cs typeface="Courier New" panose="02070309020205020404" pitchFamily="49" charset="0"/>
              </a:rPr>
              <a:t>string " "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F660E3D-EA3F-444E-9DF8-E108006F5B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423" y="81279"/>
            <a:ext cx="11301412" cy="427647"/>
          </a:xfrm>
        </p:spPr>
        <p:txBody>
          <a:bodyPr/>
          <a:lstStyle/>
          <a:p>
            <a:r>
              <a:rPr lang="en-US" dirty="0"/>
              <a:t>Creating Segments, Definitions In Assembly Source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2DBA2E1-77A7-C548-B31B-E995C2853466}"/>
              </a:ext>
            </a:extLst>
          </p:cNvPr>
          <p:cNvSpPr/>
          <p:nvPr/>
        </p:nvSpPr>
        <p:spPr bwMode="auto">
          <a:xfrm>
            <a:off x="2112591" y="4554767"/>
            <a:ext cx="7360072" cy="411718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Label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 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size_directive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expression, … expression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1F44ED-B623-4F4E-BFB0-5DC36E773C89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854DCD07-2381-9907-D49D-1AE08FA599CC}"/>
              </a:ext>
            </a:extLst>
          </p:cNvPr>
          <p:cNvSpPr/>
          <p:nvPr/>
        </p:nvSpPr>
        <p:spPr bwMode="auto">
          <a:xfrm>
            <a:off x="1686736" y="1395982"/>
            <a:ext cx="8721831" cy="266033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bss</a:t>
            </a:r>
            <a:endParaRPr lang="en-US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2"/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start </a:t>
            </a:r>
            <a:r>
              <a:rPr lang="en-US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uninitialized static segment variables 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definitions</a:t>
            </a:r>
          </a:p>
          <a:p>
            <a:pPr lvl="1"/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// does not consume any space in the executable file</a:t>
            </a:r>
          </a:p>
          <a:p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.data</a:t>
            </a:r>
          </a:p>
          <a:p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start </a:t>
            </a:r>
            <a:r>
              <a:rPr lang="en-US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initialized static segment variables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definitions </a:t>
            </a:r>
            <a:r>
              <a:rPr lang="en-US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</a:p>
          <a:p>
            <a:r>
              <a:rPr lang="en-US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section .</a:t>
            </a:r>
            <a:r>
              <a:rPr lang="en-US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rodata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start </a:t>
            </a:r>
            <a:r>
              <a:rPr lang="en-US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read-only data segment variables 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definitions </a:t>
            </a:r>
          </a:p>
          <a:p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.text</a:t>
            </a:r>
          </a:p>
          <a:p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start </a:t>
            </a:r>
            <a:r>
              <a:rPr lang="en-US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read-only text segment 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(code) </a:t>
            </a:r>
          </a:p>
        </p:txBody>
      </p:sp>
    </p:spTree>
    <p:extLst>
      <p:ext uri="{BB962C8B-B14F-4D97-AF65-F5344CB8AC3E}">
        <p14:creationId xmlns:p14="http://schemas.microsoft.com/office/powerpoint/2010/main" val="1188337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6" grpId="0" animBg="1"/>
      <p:bldP spid="7" grpId="0"/>
      <p:bldP spid="8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89F1671-0287-1740-AB83-5FE45AA7B0FA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063130" y="1465895"/>
            <a:ext cx="3820852" cy="4768650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000" dirty="0"/>
              <a:t>assembly programs end in </a:t>
            </a:r>
            <a:r>
              <a:rPr lang="en-US" sz="2000" dirty="0">
                <a:solidFill>
                  <a:srgbClr val="C00000"/>
                </a:solidFill>
              </a:rPr>
              <a:t>.S</a:t>
            </a:r>
          </a:p>
          <a:p>
            <a:pPr lvl="1"/>
            <a:r>
              <a:rPr lang="en-US" sz="1800" dirty="0">
                <a:solidFill>
                  <a:srgbClr val="C00000"/>
                </a:solidFill>
              </a:rPr>
              <a:t>That is a </a:t>
            </a:r>
            <a:r>
              <a:rPr lang="en-US" sz="1800" b="1" u="sng" dirty="0">
                <a:solidFill>
                  <a:srgbClr val="C00000"/>
                </a:solidFill>
              </a:rPr>
              <a:t>capital</a:t>
            </a:r>
            <a:r>
              <a:rPr lang="en-US" sz="1800" dirty="0">
                <a:solidFill>
                  <a:srgbClr val="C00000"/>
                </a:solidFill>
              </a:rPr>
              <a:t> .S</a:t>
            </a:r>
          </a:p>
          <a:p>
            <a:pPr lvl="1"/>
            <a:r>
              <a:rPr lang="en-US" sz="2000" dirty="0">
                <a:solidFill>
                  <a:srgbClr val="2C895B"/>
                </a:solidFill>
              </a:rPr>
              <a:t>example</a:t>
            </a:r>
            <a:r>
              <a:rPr lang="en-US" sz="2000" dirty="0"/>
              <a:t>: </a:t>
            </a:r>
            <a:r>
              <a:rPr lang="en-US" sz="2000" dirty="0" err="1"/>
              <a:t>test.S</a:t>
            </a:r>
            <a:endParaRPr lang="en-US" sz="2000" dirty="0"/>
          </a:p>
          <a:p>
            <a:r>
              <a:rPr lang="en-US" sz="2000" dirty="0">
                <a:solidFill>
                  <a:srgbClr val="0070C0"/>
                </a:solidFill>
              </a:rPr>
              <a:t>Always use </a:t>
            </a:r>
            <a:r>
              <a:rPr lang="en-US" sz="2000" dirty="0" err="1">
                <a:solidFill>
                  <a:srgbClr val="0070C0"/>
                </a:solidFill>
              </a:rPr>
              <a:t>gcc</a:t>
            </a:r>
            <a:r>
              <a:rPr lang="en-US" sz="2000" dirty="0">
                <a:solidFill>
                  <a:srgbClr val="0070C0"/>
                </a:solidFill>
              </a:rPr>
              <a:t> to assemble</a:t>
            </a:r>
          </a:p>
          <a:p>
            <a:pPr lvl="1"/>
            <a:r>
              <a:rPr lang="en-US" sz="2000" dirty="0">
                <a:solidFill>
                  <a:srgbClr val="0070C0"/>
                </a:solidFill>
              </a:rPr>
              <a:t>_start()  and C runtime</a:t>
            </a:r>
          </a:p>
          <a:p>
            <a:r>
              <a:rPr lang="en-US" sz="2000" dirty="0"/>
              <a:t>File has a complete program </a:t>
            </a:r>
          </a:p>
          <a:p>
            <a:pPr marL="354012" lvl="1" indent="0">
              <a:buNone/>
            </a:pP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gcc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file.S</a:t>
            </a:r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dirty="0"/>
              <a:t>File has a partial program</a:t>
            </a:r>
          </a:p>
          <a:p>
            <a:pPr marL="354012" lvl="1" indent="0">
              <a:buNone/>
            </a:pP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gcc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–c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file.S</a:t>
            </a:r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dirty="0"/>
              <a:t>Link files together</a:t>
            </a:r>
            <a:endParaRPr lang="en-US" sz="2000" i="1" dirty="0"/>
          </a:p>
          <a:p>
            <a:pPr marL="354012" lvl="1" indent="0">
              <a:buNone/>
            </a:pP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gcc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file.o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cprog.o</a:t>
            </a:r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6CF845-476D-6047-87C3-DC11B8D0B7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89333" y="623455"/>
            <a:ext cx="4368445" cy="482955"/>
          </a:xfrm>
        </p:spPr>
        <p:txBody>
          <a:bodyPr/>
          <a:lstStyle/>
          <a:p>
            <a:r>
              <a:rPr lang="en-US" dirty="0"/>
              <a:t>Assembly Source File</a:t>
            </a:r>
            <a:br>
              <a:rPr lang="en-US" dirty="0"/>
            </a:br>
            <a:r>
              <a:rPr lang="en-US" dirty="0"/>
              <a:t>Template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548BE0A-68B7-314A-95B1-D14AFD94FF58}"/>
              </a:ext>
            </a:extLst>
          </p:cNvPr>
          <p:cNvSpPr/>
          <p:nvPr/>
        </p:nvSpPr>
        <p:spPr bwMode="auto">
          <a:xfrm>
            <a:off x="308018" y="147417"/>
            <a:ext cx="7359761" cy="6524149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File Header</a:t>
            </a: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      .arch armv6               </a:t>
            </a:r>
            <a:r>
              <a:rPr lang="en-US" sz="1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armv6 architecture instructions</a:t>
            </a: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        .arm		      </a:t>
            </a:r>
            <a:r>
              <a:rPr lang="en-US" sz="1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arm 32-bit instruction set</a:t>
            </a:r>
          </a:p>
          <a:p>
            <a:r>
              <a:rPr lang="en-US" sz="1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.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fpu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vfp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		 </a:t>
            </a:r>
            <a:r>
              <a:rPr lang="en-US" sz="1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// floating point co-processor</a:t>
            </a: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        .syntax unified           </a:t>
            </a:r>
            <a:r>
              <a:rPr lang="en-US" sz="1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modern syntax</a:t>
            </a:r>
            <a:endParaRPr lang="en-US" sz="14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14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BSS Segment (only when you have initialized </a:t>
            </a:r>
            <a:r>
              <a:rPr lang="en-US" sz="14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globals</a:t>
            </a:r>
            <a:r>
              <a:rPr lang="en-US" sz="1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1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.</a:t>
            </a:r>
            <a:r>
              <a:rPr lang="en-US" sz="14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bss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endParaRPr lang="en-US" sz="1400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Data Segment (only when you have uninitialized </a:t>
            </a:r>
            <a:r>
              <a:rPr lang="en-US" sz="14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globals</a:t>
            </a:r>
            <a:r>
              <a:rPr lang="en-US" sz="1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1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.data	</a:t>
            </a:r>
            <a:endParaRPr lang="en-US" sz="14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Read-Only Data (only when you have literals)</a:t>
            </a: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	.</a:t>
            </a:r>
            <a:r>
              <a:rPr lang="en-US" sz="1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section .</a:t>
            </a:r>
            <a:r>
              <a:rPr lang="en-US" sz="14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rodata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   </a:t>
            </a:r>
            <a:endParaRPr lang="en-US" sz="1400" dirty="0">
              <a:solidFill>
                <a:schemeClr val="accent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Text Segment – your code</a:t>
            </a:r>
          </a:p>
          <a:p>
            <a:r>
              <a:rPr lang="en-US" sz="1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.text</a:t>
            </a:r>
          </a:p>
          <a:p>
            <a:r>
              <a:rPr lang="en-US" sz="1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                 </a:t>
            </a: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Function Header</a:t>
            </a:r>
            <a:b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        .</a:t>
            </a:r>
            <a:r>
              <a:rPr lang="en-US" sz="1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type   </a:t>
            </a:r>
            <a:r>
              <a:rPr lang="en-US" sz="14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en-US" sz="1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%function   </a:t>
            </a:r>
            <a:r>
              <a:rPr lang="en-US" sz="14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define main to be a function</a:t>
            </a: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        .</a:t>
            </a:r>
            <a:r>
              <a:rPr lang="en-US" sz="1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global </a:t>
            </a:r>
            <a:r>
              <a:rPr lang="en-US" sz="14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en-US" sz="1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</a:t>
            </a:r>
            <a:r>
              <a:rPr lang="en-US" sz="14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export function name</a:t>
            </a:r>
          </a:p>
          <a:p>
            <a:r>
              <a:rPr lang="en-US" sz="14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main:</a:t>
            </a:r>
          </a:p>
          <a:p>
            <a:r>
              <a:rPr lang="en-US" sz="14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function prologue	      // stack frame setup</a:t>
            </a: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US" sz="1400" b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your code for this function here</a:t>
            </a:r>
          </a:p>
          <a:p>
            <a:r>
              <a:rPr lang="en-US" sz="14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function epilogue	      //stack frame teardown</a:t>
            </a: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1400" dirty="0">
              <a:solidFill>
                <a:schemeClr val="accent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function footer</a:t>
            </a: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	.</a:t>
            </a:r>
            <a:r>
              <a:rPr lang="en-US" sz="1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</a:t>
            </a:r>
            <a:r>
              <a:rPr lang="en-US" sz="1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en-US" sz="1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(. – main)</a:t>
            </a:r>
            <a:endParaRPr lang="en-US" sz="14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14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File Footer</a:t>
            </a:r>
          </a:p>
          <a:p>
            <a:r>
              <a:rPr lang="en-US" sz="1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 </a:t>
            </a:r>
            <a:r>
              <a:rPr lang="en-US" sz="1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.section </a:t>
            </a:r>
            <a:r>
              <a:rPr lang="en-US" sz="14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.note.GNU-stack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,"",</a:t>
            </a:r>
            <a:r>
              <a:rPr lang="en-US" sz="1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</a:t>
            </a:r>
            <a:r>
              <a:rPr lang="en-US" sz="14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progbits</a:t>
            </a:r>
            <a:r>
              <a:rPr lang="en-US" sz="1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// stack/data non-exec</a:t>
            </a:r>
          </a:p>
          <a:p>
            <a:r>
              <a:rPr lang="en-US" sz="1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B330CA-98E5-EA4F-BEF0-1905C3908322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106816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 animBg="1"/>
      <p:bldP spid="7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95D8D-4C9C-8E49-93EA-A76C3113A7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526826"/>
          </a:xfrm>
        </p:spPr>
        <p:txBody>
          <a:bodyPr/>
          <a:lstStyle/>
          <a:p>
            <a:r>
              <a:rPr lang="en-US" dirty="0"/>
              <a:t>Memory Segment Data Alignment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260F98-23A8-DA4D-AEDA-0D7A87F6BB2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90693" y="790664"/>
            <a:ext cx="7290119" cy="5793466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>
              <a:tabLst>
                <a:tab pos="2166938" algn="l"/>
                <a:tab pos="3436938" algn="l"/>
                <a:tab pos="3995738" algn="l"/>
              </a:tabLst>
              <a:defRPr/>
            </a:pPr>
            <a:r>
              <a:rPr lang="en-US" sz="2200" b="1" dirty="0">
                <a:solidFill>
                  <a:srgbClr val="7030A0"/>
                </a:solidFill>
              </a:rPr>
              <a:t>Word</a:t>
            </a:r>
            <a:r>
              <a:rPr lang="en-US" sz="2200" dirty="0"/>
              <a:t> is the </a:t>
            </a:r>
            <a:r>
              <a:rPr lang="en-US" sz="2200" dirty="0">
                <a:solidFill>
                  <a:srgbClr val="F37440"/>
                </a:solidFill>
              </a:rPr>
              <a:t>number of bytes </a:t>
            </a:r>
            <a:r>
              <a:rPr lang="en-US" sz="2200" dirty="0"/>
              <a:t>necessary to store an </a:t>
            </a:r>
            <a:r>
              <a:rPr lang="en-US" sz="2200" dirty="0">
                <a:solidFill>
                  <a:srgbClr val="2C895B"/>
                </a:solidFill>
              </a:rPr>
              <a:t>address (32-bits on Pi-cluster) </a:t>
            </a:r>
            <a:r>
              <a:rPr lang="en-US" sz="2200" dirty="0"/>
              <a:t>– </a:t>
            </a:r>
            <a:r>
              <a:rPr lang="en-US" sz="2200" dirty="0">
                <a:solidFill>
                  <a:srgbClr val="FF0000"/>
                </a:solidFill>
              </a:rPr>
              <a:t>hardware defined</a:t>
            </a:r>
            <a:endParaRPr lang="en-US" sz="2200" b="1" dirty="0">
              <a:solidFill>
                <a:srgbClr val="FF0000"/>
              </a:solidFill>
            </a:endParaRPr>
          </a:p>
          <a:p>
            <a:pPr>
              <a:tabLst>
                <a:tab pos="2166938" algn="l"/>
                <a:tab pos="3436938" algn="l"/>
                <a:tab pos="3995738" algn="l"/>
              </a:tabLst>
              <a:defRPr/>
            </a:pPr>
            <a:r>
              <a:rPr lang="en-US" sz="2200" dirty="0"/>
              <a:t>The </a:t>
            </a:r>
            <a:r>
              <a:rPr lang="en-US" sz="2200" dirty="0">
                <a:solidFill>
                  <a:srgbClr val="F37440"/>
                </a:solidFill>
              </a:rPr>
              <a:t>address</a:t>
            </a:r>
            <a:r>
              <a:rPr lang="en-US" sz="2200" dirty="0"/>
              <a:t> of </a:t>
            </a:r>
            <a:r>
              <a:rPr lang="en-US" sz="2200" i="1" dirty="0">
                <a:solidFill>
                  <a:srgbClr val="C00000"/>
                </a:solidFill>
              </a:rPr>
              <a:t>any</a:t>
            </a:r>
            <a:r>
              <a:rPr lang="en-US" sz="2200" dirty="0">
                <a:solidFill>
                  <a:srgbClr val="C00000"/>
                </a:solidFill>
              </a:rPr>
              <a:t> </a:t>
            </a:r>
            <a:r>
              <a:rPr lang="en-US" sz="2200" i="1" dirty="0">
                <a:solidFill>
                  <a:srgbClr val="C00000"/>
                </a:solidFill>
              </a:rPr>
              <a:t>sized</a:t>
            </a:r>
            <a:r>
              <a:rPr lang="en-US" sz="2200" dirty="0">
                <a:solidFill>
                  <a:srgbClr val="C00000"/>
                </a:solidFill>
              </a:rPr>
              <a:t> </a:t>
            </a:r>
            <a:r>
              <a:rPr lang="en-US" sz="2200" dirty="0">
                <a:solidFill>
                  <a:srgbClr val="2C895B"/>
                </a:solidFill>
              </a:rPr>
              <a:t>unit of memory </a:t>
            </a:r>
            <a:r>
              <a:rPr lang="en-US" sz="2200" dirty="0"/>
              <a:t>is always the </a:t>
            </a:r>
            <a:r>
              <a:rPr lang="en-US" sz="2200" dirty="0">
                <a:solidFill>
                  <a:srgbClr val="0070C0"/>
                </a:solidFill>
              </a:rPr>
              <a:t>address </a:t>
            </a:r>
            <a:r>
              <a:rPr lang="en-US" sz="2200" dirty="0">
                <a:solidFill>
                  <a:schemeClr val="tx2"/>
                </a:solidFill>
              </a:rPr>
              <a:t>of the </a:t>
            </a:r>
            <a:r>
              <a:rPr lang="en-US" sz="2200" b="1" dirty="0">
                <a:solidFill>
                  <a:srgbClr val="0070C0"/>
                </a:solidFill>
              </a:rPr>
              <a:t>first byte</a:t>
            </a:r>
            <a:endParaRPr lang="en-US" sz="2200" b="1" baseline="-25000" dirty="0">
              <a:solidFill>
                <a:srgbClr val="0070C0"/>
              </a:solidFill>
            </a:endParaRPr>
          </a:p>
          <a:p>
            <a:pPr>
              <a:tabLst>
                <a:tab pos="2166938" algn="l"/>
                <a:tab pos="3436938" algn="l"/>
                <a:tab pos="3995738" algn="l"/>
              </a:tabLst>
              <a:defRPr/>
            </a:pPr>
            <a:r>
              <a:rPr lang="en-US" sz="2200" dirty="0"/>
              <a:t>Hardware often requires Variables to be </a:t>
            </a:r>
            <a:r>
              <a:rPr lang="en-US" sz="2200" i="1" dirty="0">
                <a:solidFill>
                  <a:schemeClr val="accent5"/>
                </a:solidFill>
              </a:rPr>
              <a:t>"aligned" </a:t>
            </a:r>
            <a:r>
              <a:rPr lang="en-US" sz="2200" dirty="0"/>
              <a:t>to specific starting addresses based on type</a:t>
            </a:r>
          </a:p>
          <a:p>
            <a:pPr>
              <a:tabLst>
                <a:tab pos="2166938" algn="l"/>
                <a:tab pos="3436938" algn="l"/>
                <a:tab pos="3995738" algn="l"/>
              </a:tabLst>
              <a:defRPr/>
            </a:pPr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 (1 byte) </a:t>
            </a:r>
          </a:p>
          <a:p>
            <a:pPr lvl="1">
              <a:tabLst>
                <a:tab pos="2166938" algn="l"/>
                <a:tab pos="3436938" algn="l"/>
                <a:tab pos="3995738" algn="l"/>
              </a:tabLst>
              <a:defRPr/>
            </a:pPr>
            <a:r>
              <a:rPr lang="en-US" sz="2200" dirty="0">
                <a:solidFill>
                  <a:schemeClr val="tx2"/>
                </a:solidFill>
              </a:rPr>
              <a:t>can start at any address</a:t>
            </a:r>
          </a:p>
          <a:p>
            <a:pPr>
              <a:tabLst>
                <a:tab pos="2166938" algn="l"/>
                <a:tab pos="3436938" algn="l"/>
                <a:tab pos="3995738" algn="l"/>
              </a:tabLst>
              <a:defRPr/>
            </a:pPr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short (2 bytes) </a:t>
            </a:r>
            <a:r>
              <a:rPr lang="en-US" sz="2200" dirty="0">
                <a:solidFill>
                  <a:schemeClr val="tx2"/>
                </a:solidFill>
              </a:rPr>
              <a:t>can start only at addresses ending</a:t>
            </a:r>
          </a:p>
          <a:p>
            <a:pPr lvl="1">
              <a:tabLst>
                <a:tab pos="2166938" algn="l"/>
                <a:tab pos="3436938" algn="l"/>
                <a:tab pos="3995738" algn="l"/>
              </a:tabLst>
              <a:defRPr/>
            </a:pPr>
            <a:r>
              <a:rPr lang="en-US" sz="2200" dirty="0">
                <a:solidFill>
                  <a:schemeClr val="tx2"/>
                </a:solidFill>
              </a:rPr>
              <a:t>b..00 or b..10 (.align 1)  </a:t>
            </a:r>
            <a:r>
              <a:rPr lang="en-US" sz="2200" dirty="0">
                <a:solidFill>
                  <a:schemeClr val="accent5"/>
                </a:solidFill>
              </a:rPr>
              <a:t>// last </a:t>
            </a:r>
            <a:r>
              <a:rPr lang="en-US" sz="2200" b="1" dirty="0">
                <a:solidFill>
                  <a:schemeClr val="accent5"/>
                </a:solidFill>
              </a:rPr>
              <a:t>bit</a:t>
            </a:r>
            <a:r>
              <a:rPr lang="en-US" sz="2200" dirty="0">
                <a:solidFill>
                  <a:schemeClr val="accent5"/>
                </a:solidFill>
              </a:rPr>
              <a:t> must be 0</a:t>
            </a:r>
          </a:p>
          <a:p>
            <a:pPr>
              <a:tabLst>
                <a:tab pos="2166938" algn="l"/>
                <a:tab pos="3436938" algn="l"/>
                <a:tab pos="3995738" algn="l"/>
              </a:tabLst>
              <a:defRPr/>
            </a:pPr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(4 bytes) </a:t>
            </a:r>
            <a:r>
              <a:rPr lang="en-US" sz="2200" dirty="0">
                <a:solidFill>
                  <a:schemeClr val="tx2"/>
                </a:solidFill>
              </a:rPr>
              <a:t>can start only at address ending in </a:t>
            </a:r>
          </a:p>
          <a:p>
            <a:pPr lvl="1">
              <a:tabLst>
                <a:tab pos="2166938" algn="l"/>
                <a:tab pos="3436938" algn="l"/>
                <a:tab pos="3995738" algn="l"/>
              </a:tabLst>
              <a:defRPr/>
            </a:pPr>
            <a:r>
              <a:rPr lang="en-US" sz="2200" dirty="0">
                <a:solidFill>
                  <a:schemeClr val="tx2"/>
                </a:solidFill>
              </a:rPr>
              <a:t>0b..00  (.align 2)  </a:t>
            </a:r>
            <a:r>
              <a:rPr lang="en-US" sz="2200" dirty="0">
                <a:solidFill>
                  <a:schemeClr val="accent5"/>
                </a:solidFill>
              </a:rPr>
              <a:t>// last </a:t>
            </a:r>
            <a:r>
              <a:rPr lang="en-US" sz="2200" b="1" dirty="0">
                <a:solidFill>
                  <a:schemeClr val="accent5"/>
                </a:solidFill>
              </a:rPr>
              <a:t>two bits </a:t>
            </a:r>
            <a:r>
              <a:rPr lang="en-US" sz="2200" dirty="0">
                <a:solidFill>
                  <a:schemeClr val="accent5"/>
                </a:solidFill>
              </a:rPr>
              <a:t>must be 0</a:t>
            </a: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5B83BE0E-FF3B-0C4E-B96D-2513E8ACEB58}"/>
              </a:ext>
            </a:extLst>
          </p:cNvPr>
          <p:cNvGrpSpPr/>
          <p:nvPr/>
        </p:nvGrpSpPr>
        <p:grpSpPr>
          <a:xfrm>
            <a:off x="7782486" y="544867"/>
            <a:ext cx="1091967" cy="5870865"/>
            <a:chOff x="9152482" y="537719"/>
            <a:chExt cx="1091967" cy="5870865"/>
          </a:xfrm>
        </p:grpSpPr>
        <p:grpSp>
          <p:nvGrpSpPr>
            <p:cNvPr id="20" name="Group 31">
              <a:extLst>
                <a:ext uri="{FF2B5EF4-FFF2-40B4-BE49-F238E27FC236}">
                  <a16:creationId xmlns:a16="http://schemas.microsoft.com/office/drawing/2014/main" id="{EE9E636E-B3EE-A545-A999-9B9956F5C346}"/>
                </a:ext>
              </a:extLst>
            </p:cNvPr>
            <p:cNvGrpSpPr>
              <a:grpSpLocks/>
            </p:cNvGrpSpPr>
            <p:nvPr>
              <p:custDataLst>
                <p:tags r:id="rId65"/>
              </p:custDataLst>
            </p:nvPr>
          </p:nvGrpSpPr>
          <p:grpSpPr bwMode="auto">
            <a:xfrm>
              <a:off x="9393666" y="1523715"/>
              <a:ext cx="609600" cy="4876800"/>
              <a:chOff x="3792" y="768"/>
              <a:chExt cx="240" cy="3072"/>
            </a:xfrm>
          </p:grpSpPr>
          <p:sp>
            <p:nvSpPr>
              <p:cNvPr id="21" name="Rectangle 32">
                <a:extLst>
                  <a:ext uri="{FF2B5EF4-FFF2-40B4-BE49-F238E27FC236}">
                    <a16:creationId xmlns:a16="http://schemas.microsoft.com/office/drawing/2014/main" id="{EE455D4D-F42E-EF41-87DC-D3CC1A82E428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71"/>
                </p:custDataLst>
              </p:nvPr>
            </p:nvSpPr>
            <p:spPr bwMode="auto">
              <a:xfrm>
                <a:off x="3792" y="768"/>
                <a:ext cx="240" cy="768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 b="0" dirty="0">
                  <a:latin typeface="Roboto Regular" charset="0"/>
                  <a:cs typeface="Roboto Regular" charset="0"/>
                </a:endParaRPr>
              </a:p>
            </p:txBody>
          </p:sp>
          <p:sp>
            <p:nvSpPr>
              <p:cNvPr id="22" name="Rectangle 33">
                <a:extLst>
                  <a:ext uri="{FF2B5EF4-FFF2-40B4-BE49-F238E27FC236}">
                    <a16:creationId xmlns:a16="http://schemas.microsoft.com/office/drawing/2014/main" id="{DAE69A20-B09E-E442-A91F-E6AA3B6AF20A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72"/>
                </p:custDataLst>
              </p:nvPr>
            </p:nvSpPr>
            <p:spPr bwMode="auto">
              <a:xfrm>
                <a:off x="3792" y="1536"/>
                <a:ext cx="240" cy="768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 b="0" dirty="0">
                  <a:latin typeface="Roboto Regular" charset="0"/>
                  <a:cs typeface="Roboto Regular" charset="0"/>
                </a:endParaRPr>
              </a:p>
            </p:txBody>
          </p:sp>
          <p:sp>
            <p:nvSpPr>
              <p:cNvPr id="23" name="Rectangle 34">
                <a:extLst>
                  <a:ext uri="{FF2B5EF4-FFF2-40B4-BE49-F238E27FC236}">
                    <a16:creationId xmlns:a16="http://schemas.microsoft.com/office/drawing/2014/main" id="{358D5470-1ED4-0A48-816E-0BE8D52FB676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73"/>
                </p:custDataLst>
              </p:nvPr>
            </p:nvSpPr>
            <p:spPr bwMode="auto">
              <a:xfrm>
                <a:off x="3792" y="2304"/>
                <a:ext cx="240" cy="768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 b="0" dirty="0">
                  <a:latin typeface="Roboto Regular" charset="0"/>
                  <a:cs typeface="Roboto Regular" charset="0"/>
                </a:endParaRPr>
              </a:p>
            </p:txBody>
          </p:sp>
          <p:sp>
            <p:nvSpPr>
              <p:cNvPr id="24" name="Rectangle 35">
                <a:extLst>
                  <a:ext uri="{FF2B5EF4-FFF2-40B4-BE49-F238E27FC236}">
                    <a16:creationId xmlns:a16="http://schemas.microsoft.com/office/drawing/2014/main" id="{1BB5C5F8-F01B-B64C-A9CE-33A0BC146D17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74"/>
                </p:custDataLst>
              </p:nvPr>
            </p:nvSpPr>
            <p:spPr bwMode="auto">
              <a:xfrm>
                <a:off x="3792" y="3072"/>
                <a:ext cx="240" cy="768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 b="0" dirty="0">
                  <a:latin typeface="Roboto Regular" charset="0"/>
                  <a:cs typeface="Roboto Regular" charset="0"/>
                </a:endParaRPr>
              </a:p>
            </p:txBody>
          </p:sp>
        </p:grpSp>
        <p:sp>
          <p:nvSpPr>
            <p:cNvPr id="25" name="Text Box 36">
              <a:extLst>
                <a:ext uri="{FF2B5EF4-FFF2-40B4-BE49-F238E27FC236}">
                  <a16:creationId xmlns:a16="http://schemas.microsoft.com/office/drawing/2014/main" id="{F1EB100F-CC1B-2342-8DE4-96F85DC95A6F}"/>
                </a:ext>
              </a:extLst>
            </p:cNvPr>
            <p:cNvSpPr txBox="1">
              <a:spLocks noChangeArrowheads="1"/>
            </p:cNvSpPr>
            <p:nvPr>
              <p:custDataLst>
                <p:tags r:id="rId66"/>
              </p:custDataLst>
            </p:nvPr>
          </p:nvSpPr>
          <p:spPr bwMode="auto">
            <a:xfrm>
              <a:off x="9152482" y="537719"/>
              <a:ext cx="1091967" cy="1015663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2000" b="0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32-bit</a:t>
              </a:r>
            </a:p>
            <a:p>
              <a:pPr algn="ctr">
                <a:lnSpc>
                  <a:spcPct val="100000"/>
                </a:lnSpc>
              </a:pPr>
              <a:r>
                <a:rPr lang="en-US" sz="2000" b="0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units</a:t>
              </a:r>
            </a:p>
            <a:p>
              <a:pPr algn="ctr">
                <a:lnSpc>
                  <a:spcPct val="100000"/>
                </a:lnSpc>
              </a:pPr>
              <a:r>
                <a:rPr lang="en-US" sz="2000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(4 bytes)</a:t>
              </a:r>
              <a:endParaRPr lang="en-US" sz="2000" b="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4" name="Rectangle 63">
              <a:extLst>
                <a:ext uri="{FF2B5EF4-FFF2-40B4-BE49-F238E27FC236}">
                  <a16:creationId xmlns:a16="http://schemas.microsoft.com/office/drawing/2014/main" id="{EE553DBE-5CFC-8A4C-8CAF-1E7CD7AEFC93}"/>
                </a:ext>
              </a:extLst>
            </p:cNvPr>
            <p:cNvSpPr>
              <a:spLocks noChangeArrowheads="1"/>
            </p:cNvSpPr>
            <p:nvPr>
              <p:custDataLst>
                <p:tags r:id="rId67"/>
              </p:custDataLst>
            </p:nvPr>
          </p:nvSpPr>
          <p:spPr bwMode="auto">
            <a:xfrm>
              <a:off x="9393666" y="2066644"/>
              <a:ext cx="609600" cy="73866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1400" b="1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Start </a:t>
              </a:r>
            </a:p>
            <a:p>
              <a:pPr algn="ctr">
                <a:lnSpc>
                  <a:spcPct val="100000"/>
                </a:lnSpc>
              </a:pPr>
              <a:r>
                <a:rPr lang="en-US" sz="1400" b="1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At</a:t>
              </a:r>
            </a:p>
            <a:p>
              <a:pPr algn="ctr">
                <a:lnSpc>
                  <a:spcPct val="100000"/>
                </a:lnSpc>
              </a:pPr>
              <a:r>
                <a:rPr lang="en-US" sz="1400" b="0" dirty="0">
                  <a:latin typeface="Calibri" panose="020F0502020204030204" pitchFamily="34" charset="0"/>
                  <a:cs typeface="Calibri" panose="020F0502020204030204" pitchFamily="34" charset="0"/>
                </a:rPr>
                <a:t>??</a:t>
              </a:r>
            </a:p>
          </p:txBody>
        </p:sp>
        <p:sp>
          <p:nvSpPr>
            <p:cNvPr id="35" name="Rectangle 64">
              <a:extLst>
                <a:ext uri="{FF2B5EF4-FFF2-40B4-BE49-F238E27FC236}">
                  <a16:creationId xmlns:a16="http://schemas.microsoft.com/office/drawing/2014/main" id="{79672156-6AAD-D547-9E10-AE7E32BD34F2}"/>
                </a:ext>
              </a:extLst>
            </p:cNvPr>
            <p:cNvSpPr>
              <a:spLocks noChangeArrowheads="1"/>
            </p:cNvSpPr>
            <p:nvPr>
              <p:custDataLst>
                <p:tags r:id="rId68"/>
              </p:custDataLst>
            </p:nvPr>
          </p:nvSpPr>
          <p:spPr bwMode="auto">
            <a:xfrm>
              <a:off x="9407956" y="3275831"/>
              <a:ext cx="609600" cy="73866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1400" b="1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Start </a:t>
              </a:r>
            </a:p>
            <a:p>
              <a:pPr algn="ctr">
                <a:lnSpc>
                  <a:spcPct val="100000"/>
                </a:lnSpc>
              </a:pPr>
              <a:r>
                <a:rPr lang="en-US" sz="1400" b="1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at</a:t>
              </a:r>
            </a:p>
            <a:p>
              <a:pPr algn="ctr">
                <a:lnSpc>
                  <a:spcPct val="100000"/>
                </a:lnSpc>
              </a:pPr>
              <a:r>
                <a:rPr lang="en-US" sz="1400" b="0" dirty="0">
                  <a:latin typeface="Calibri" panose="020F0502020204030204" pitchFamily="34" charset="0"/>
                  <a:cs typeface="Calibri" panose="020F0502020204030204" pitchFamily="34" charset="0"/>
                </a:rPr>
                <a:t>??</a:t>
              </a:r>
            </a:p>
          </p:txBody>
        </p:sp>
        <p:sp>
          <p:nvSpPr>
            <p:cNvPr id="36" name="Rectangle 65">
              <a:extLst>
                <a:ext uri="{FF2B5EF4-FFF2-40B4-BE49-F238E27FC236}">
                  <a16:creationId xmlns:a16="http://schemas.microsoft.com/office/drawing/2014/main" id="{6F24F4C6-B741-A447-9C1C-593589E47B67}"/>
                </a:ext>
              </a:extLst>
            </p:cNvPr>
            <p:cNvSpPr>
              <a:spLocks noChangeArrowheads="1"/>
            </p:cNvSpPr>
            <p:nvPr>
              <p:custDataLst>
                <p:tags r:id="rId69"/>
              </p:custDataLst>
            </p:nvPr>
          </p:nvSpPr>
          <p:spPr bwMode="auto">
            <a:xfrm>
              <a:off x="9393666" y="4442650"/>
              <a:ext cx="609600" cy="73866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1400" b="1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Start  </a:t>
              </a:r>
            </a:p>
            <a:p>
              <a:pPr algn="ctr">
                <a:lnSpc>
                  <a:spcPct val="100000"/>
                </a:lnSpc>
              </a:pPr>
              <a:r>
                <a:rPr lang="en-US" sz="1400" b="1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at</a:t>
              </a:r>
            </a:p>
            <a:p>
              <a:pPr algn="ctr">
                <a:lnSpc>
                  <a:spcPct val="100000"/>
                </a:lnSpc>
              </a:pPr>
              <a:r>
                <a:rPr lang="en-US" sz="1400" b="0" dirty="0">
                  <a:latin typeface="Calibri" panose="020F0502020204030204" pitchFamily="34" charset="0"/>
                  <a:cs typeface="Calibri" panose="020F0502020204030204" pitchFamily="34" charset="0"/>
                </a:rPr>
                <a:t>??</a:t>
              </a:r>
            </a:p>
          </p:txBody>
        </p:sp>
        <p:sp>
          <p:nvSpPr>
            <p:cNvPr id="37" name="Rectangle 66">
              <a:extLst>
                <a:ext uri="{FF2B5EF4-FFF2-40B4-BE49-F238E27FC236}">
                  <a16:creationId xmlns:a16="http://schemas.microsoft.com/office/drawing/2014/main" id="{0170AB2E-89AA-1041-B330-3022B2441E7E}"/>
                </a:ext>
              </a:extLst>
            </p:cNvPr>
            <p:cNvSpPr>
              <a:spLocks noChangeArrowheads="1"/>
            </p:cNvSpPr>
            <p:nvPr>
              <p:custDataLst>
                <p:tags r:id="rId70"/>
              </p:custDataLst>
            </p:nvPr>
          </p:nvSpPr>
          <p:spPr bwMode="auto">
            <a:xfrm>
              <a:off x="9407956" y="5669920"/>
              <a:ext cx="609600" cy="73866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1400" b="1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Start </a:t>
              </a:r>
            </a:p>
            <a:p>
              <a:pPr algn="ctr">
                <a:lnSpc>
                  <a:spcPct val="100000"/>
                </a:lnSpc>
              </a:pPr>
              <a:r>
                <a:rPr lang="en-US" sz="1400" b="1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at</a:t>
              </a:r>
            </a:p>
            <a:p>
              <a:pPr algn="ctr">
                <a:lnSpc>
                  <a:spcPct val="100000"/>
                </a:lnSpc>
              </a:pPr>
              <a:r>
                <a:rPr lang="en-US" sz="1400" b="0" dirty="0">
                  <a:latin typeface="Calibri" panose="020F0502020204030204" pitchFamily="34" charset="0"/>
                  <a:cs typeface="Calibri" panose="020F0502020204030204" pitchFamily="34" charset="0"/>
                </a:rPr>
                <a:t>??</a:t>
              </a:r>
            </a:p>
          </p:txBody>
        </p:sp>
      </p:grpSp>
      <p:grpSp>
        <p:nvGrpSpPr>
          <p:cNvPr id="38" name="Group 80">
            <a:extLst>
              <a:ext uri="{FF2B5EF4-FFF2-40B4-BE49-F238E27FC236}">
                <a16:creationId xmlns:a16="http://schemas.microsoft.com/office/drawing/2014/main" id="{25092A57-AC2D-644A-A9F2-F1638B9F5E20}"/>
              </a:ext>
            </a:extLst>
          </p:cNvPr>
          <p:cNvGrpSpPr>
            <a:grpSpLocks/>
          </p:cNvGrpSpPr>
          <p:nvPr>
            <p:custDataLst>
              <p:tags r:id="rId1"/>
            </p:custDataLst>
          </p:nvPr>
        </p:nvGrpSpPr>
        <p:grpSpPr bwMode="auto">
          <a:xfrm>
            <a:off x="8062420" y="2520688"/>
            <a:ext cx="495300" cy="3832226"/>
            <a:chOff x="3120" y="1392"/>
            <a:chExt cx="312" cy="2414"/>
          </a:xfrm>
        </p:grpSpPr>
        <p:sp>
          <p:nvSpPr>
            <p:cNvPr id="39" name="Rectangle 74">
              <a:extLst>
                <a:ext uri="{FF2B5EF4-FFF2-40B4-BE49-F238E27FC236}">
                  <a16:creationId xmlns:a16="http://schemas.microsoft.com/office/drawing/2014/main" id="{D36D4BC0-481A-8549-9AC5-695F55482922}"/>
                </a:ext>
              </a:extLst>
            </p:cNvPr>
            <p:cNvSpPr>
              <a:spLocks noChangeArrowheads="1"/>
            </p:cNvSpPr>
            <p:nvPr>
              <p:custDataLst>
                <p:tags r:id="rId61"/>
              </p:custDataLst>
            </p:nvPr>
          </p:nvSpPr>
          <p:spPr bwMode="auto">
            <a:xfrm>
              <a:off x="3120" y="1392"/>
              <a:ext cx="288" cy="144"/>
            </a:xfrm>
            <a:prstGeom prst="rect">
              <a:avLst/>
            </a:prstGeom>
            <a:solidFill>
              <a:schemeClr val="bg1"/>
            </a:solidFill>
            <a:ln w="19050">
              <a:noFill/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1400" b="1" dirty="0">
                  <a:solidFill>
                    <a:schemeClr val="accent1"/>
                  </a:solidFill>
                  <a:latin typeface="Roboto Regular" charset="0"/>
                  <a:cs typeface="Roboto Regular" charset="0"/>
                </a:rPr>
                <a:t>b..00</a:t>
              </a:r>
            </a:p>
          </p:txBody>
        </p:sp>
        <p:sp>
          <p:nvSpPr>
            <p:cNvPr id="40" name="Rectangle 75">
              <a:extLst>
                <a:ext uri="{FF2B5EF4-FFF2-40B4-BE49-F238E27FC236}">
                  <a16:creationId xmlns:a16="http://schemas.microsoft.com/office/drawing/2014/main" id="{E5BC1B97-5E8A-B746-A131-38A86C6D5FD1}"/>
                </a:ext>
              </a:extLst>
            </p:cNvPr>
            <p:cNvSpPr>
              <a:spLocks noChangeArrowheads="1"/>
            </p:cNvSpPr>
            <p:nvPr>
              <p:custDataLst>
                <p:tags r:id="rId62"/>
              </p:custDataLst>
            </p:nvPr>
          </p:nvSpPr>
          <p:spPr bwMode="auto">
            <a:xfrm>
              <a:off x="3120" y="2160"/>
              <a:ext cx="288" cy="144"/>
            </a:xfrm>
            <a:prstGeom prst="rect">
              <a:avLst/>
            </a:prstGeom>
            <a:solidFill>
              <a:schemeClr val="bg1"/>
            </a:solidFill>
            <a:ln w="19050">
              <a:noFill/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1400" b="1" dirty="0">
                  <a:solidFill>
                    <a:schemeClr val="accent1"/>
                  </a:solidFill>
                  <a:latin typeface="Roboto Regular" charset="0"/>
                  <a:cs typeface="Roboto Regular" charset="0"/>
                </a:rPr>
                <a:t>b..00</a:t>
              </a:r>
            </a:p>
          </p:txBody>
        </p:sp>
        <p:sp>
          <p:nvSpPr>
            <p:cNvPr id="41" name="Rectangle 76">
              <a:extLst>
                <a:ext uri="{FF2B5EF4-FFF2-40B4-BE49-F238E27FC236}">
                  <a16:creationId xmlns:a16="http://schemas.microsoft.com/office/drawing/2014/main" id="{7979580B-8F76-264C-8AEA-AC0FA7D03CD5}"/>
                </a:ext>
              </a:extLst>
            </p:cNvPr>
            <p:cNvSpPr>
              <a:spLocks noChangeArrowheads="1"/>
            </p:cNvSpPr>
            <p:nvPr>
              <p:custDataLst>
                <p:tags r:id="rId63"/>
              </p:custDataLst>
            </p:nvPr>
          </p:nvSpPr>
          <p:spPr bwMode="auto">
            <a:xfrm>
              <a:off x="3144" y="2932"/>
              <a:ext cx="288" cy="144"/>
            </a:xfrm>
            <a:prstGeom prst="rect">
              <a:avLst/>
            </a:prstGeom>
            <a:solidFill>
              <a:schemeClr val="bg1"/>
            </a:solidFill>
            <a:ln w="19050">
              <a:noFill/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1400" b="1" dirty="0">
                  <a:solidFill>
                    <a:schemeClr val="accent1"/>
                  </a:solidFill>
                  <a:latin typeface="Roboto Regular" charset="0"/>
                  <a:cs typeface="Roboto Regular" charset="0"/>
                </a:rPr>
                <a:t>b..00</a:t>
              </a:r>
            </a:p>
          </p:txBody>
        </p:sp>
        <p:sp>
          <p:nvSpPr>
            <p:cNvPr id="42" name="Rectangle 77">
              <a:extLst>
                <a:ext uri="{FF2B5EF4-FFF2-40B4-BE49-F238E27FC236}">
                  <a16:creationId xmlns:a16="http://schemas.microsoft.com/office/drawing/2014/main" id="{AB4BFD14-DF46-C945-A1B3-FF9E435312B0}"/>
                </a:ext>
              </a:extLst>
            </p:cNvPr>
            <p:cNvSpPr>
              <a:spLocks noChangeArrowheads="1"/>
            </p:cNvSpPr>
            <p:nvPr>
              <p:custDataLst>
                <p:tags r:id="rId64"/>
              </p:custDataLst>
            </p:nvPr>
          </p:nvSpPr>
          <p:spPr bwMode="auto">
            <a:xfrm>
              <a:off x="3120" y="3662"/>
              <a:ext cx="288" cy="144"/>
            </a:xfrm>
            <a:prstGeom prst="rect">
              <a:avLst/>
            </a:prstGeom>
            <a:solidFill>
              <a:schemeClr val="bg1"/>
            </a:solidFill>
            <a:ln w="19050">
              <a:noFill/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1400" b="1" dirty="0">
                  <a:solidFill>
                    <a:schemeClr val="accent1"/>
                  </a:solidFill>
                  <a:latin typeface="Roboto Regular" charset="0"/>
                  <a:cs typeface="Roboto Regular" charset="0"/>
                </a:rPr>
                <a:t>b..00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F342D727-DC8B-C149-806C-22F2C9AE592C}"/>
              </a:ext>
            </a:extLst>
          </p:cNvPr>
          <p:cNvGrpSpPr/>
          <p:nvPr/>
        </p:nvGrpSpPr>
        <p:grpSpPr>
          <a:xfrm>
            <a:off x="9802663" y="559019"/>
            <a:ext cx="1940181" cy="5911696"/>
            <a:chOff x="10353814" y="329001"/>
            <a:chExt cx="1940181" cy="5911696"/>
          </a:xfrm>
        </p:grpSpPr>
        <p:sp>
          <p:nvSpPr>
            <p:cNvPr id="5" name="Rectangle 2">
              <a:extLst>
                <a:ext uri="{FF2B5EF4-FFF2-40B4-BE49-F238E27FC236}">
                  <a16:creationId xmlns:a16="http://schemas.microsoft.com/office/drawing/2014/main" id="{59253D2D-9A7B-C442-8703-EB281E5CE7C5}"/>
                </a:ext>
              </a:extLst>
            </p:cNvPr>
            <p:cNvSpPr>
              <a:spLocks noChangeArrowheads="1"/>
            </p:cNvSpPr>
            <p:nvPr>
              <p:custDataLst>
                <p:tags r:id="rId27"/>
              </p:custDataLst>
            </p:nvPr>
          </p:nvSpPr>
          <p:spPr bwMode="auto">
            <a:xfrm>
              <a:off x="10568416" y="1306360"/>
              <a:ext cx="609600" cy="3048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6" name="Rectangle 3">
              <a:extLst>
                <a:ext uri="{FF2B5EF4-FFF2-40B4-BE49-F238E27FC236}">
                  <a16:creationId xmlns:a16="http://schemas.microsoft.com/office/drawing/2014/main" id="{CF9DD959-24DA-AC43-A52E-F076177B15D9}"/>
                </a:ext>
              </a:extLst>
            </p:cNvPr>
            <p:cNvSpPr>
              <a:spLocks noChangeArrowheads="1"/>
            </p:cNvSpPr>
            <p:nvPr>
              <p:custDataLst>
                <p:tags r:id="rId28"/>
              </p:custDataLst>
            </p:nvPr>
          </p:nvSpPr>
          <p:spPr bwMode="auto">
            <a:xfrm>
              <a:off x="10568416" y="1611160"/>
              <a:ext cx="609600" cy="3048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7" name="Rectangle 4">
              <a:extLst>
                <a:ext uri="{FF2B5EF4-FFF2-40B4-BE49-F238E27FC236}">
                  <a16:creationId xmlns:a16="http://schemas.microsoft.com/office/drawing/2014/main" id="{24D1C78E-F229-BC4A-8B64-E5D1AC4C09AC}"/>
                </a:ext>
              </a:extLst>
            </p:cNvPr>
            <p:cNvSpPr>
              <a:spLocks noChangeArrowheads="1"/>
            </p:cNvSpPr>
            <p:nvPr>
              <p:custDataLst>
                <p:tags r:id="rId29"/>
              </p:custDataLst>
            </p:nvPr>
          </p:nvSpPr>
          <p:spPr bwMode="auto">
            <a:xfrm>
              <a:off x="10568416" y="1915960"/>
              <a:ext cx="609600" cy="3048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8" name="Rectangle 5">
              <a:extLst>
                <a:ext uri="{FF2B5EF4-FFF2-40B4-BE49-F238E27FC236}">
                  <a16:creationId xmlns:a16="http://schemas.microsoft.com/office/drawing/2014/main" id="{810EDB35-8C80-F244-9C56-FCD421E48786}"/>
                </a:ext>
              </a:extLst>
            </p:cNvPr>
            <p:cNvSpPr>
              <a:spLocks noChangeArrowheads="1"/>
            </p:cNvSpPr>
            <p:nvPr>
              <p:custDataLst>
                <p:tags r:id="rId30"/>
              </p:custDataLst>
            </p:nvPr>
          </p:nvSpPr>
          <p:spPr bwMode="auto">
            <a:xfrm>
              <a:off x="10568416" y="2220760"/>
              <a:ext cx="609600" cy="3048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9" name="Rectangle 6">
              <a:extLst>
                <a:ext uri="{FF2B5EF4-FFF2-40B4-BE49-F238E27FC236}">
                  <a16:creationId xmlns:a16="http://schemas.microsoft.com/office/drawing/2014/main" id="{D234B840-318B-D64F-86F9-BC6AA3386ED6}"/>
                </a:ext>
              </a:extLst>
            </p:cNvPr>
            <p:cNvSpPr>
              <a:spLocks noChangeArrowheads="1"/>
            </p:cNvSpPr>
            <p:nvPr>
              <p:custDataLst>
                <p:tags r:id="rId31"/>
              </p:custDataLst>
            </p:nvPr>
          </p:nvSpPr>
          <p:spPr bwMode="auto">
            <a:xfrm>
              <a:off x="10568416" y="2525560"/>
              <a:ext cx="609600" cy="3048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10" name="Rectangle 7">
              <a:extLst>
                <a:ext uri="{FF2B5EF4-FFF2-40B4-BE49-F238E27FC236}">
                  <a16:creationId xmlns:a16="http://schemas.microsoft.com/office/drawing/2014/main" id="{C1D9A7D5-FFC6-8147-96B4-ADF5992196A4}"/>
                </a:ext>
              </a:extLst>
            </p:cNvPr>
            <p:cNvSpPr>
              <a:spLocks noChangeArrowheads="1"/>
            </p:cNvSpPr>
            <p:nvPr>
              <p:custDataLst>
                <p:tags r:id="rId32"/>
              </p:custDataLst>
            </p:nvPr>
          </p:nvSpPr>
          <p:spPr bwMode="auto">
            <a:xfrm>
              <a:off x="10568416" y="2830360"/>
              <a:ext cx="609600" cy="3048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11" name="Rectangle 8">
              <a:extLst>
                <a:ext uri="{FF2B5EF4-FFF2-40B4-BE49-F238E27FC236}">
                  <a16:creationId xmlns:a16="http://schemas.microsoft.com/office/drawing/2014/main" id="{21969BA3-3CD2-F74B-B6A1-82F5B0DDA668}"/>
                </a:ext>
              </a:extLst>
            </p:cNvPr>
            <p:cNvSpPr>
              <a:spLocks noChangeArrowheads="1"/>
            </p:cNvSpPr>
            <p:nvPr>
              <p:custDataLst>
                <p:tags r:id="rId33"/>
              </p:custDataLst>
            </p:nvPr>
          </p:nvSpPr>
          <p:spPr bwMode="auto">
            <a:xfrm>
              <a:off x="10568416" y="3135160"/>
              <a:ext cx="609600" cy="3048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12" name="Rectangle 9">
              <a:extLst>
                <a:ext uri="{FF2B5EF4-FFF2-40B4-BE49-F238E27FC236}">
                  <a16:creationId xmlns:a16="http://schemas.microsoft.com/office/drawing/2014/main" id="{43CB5F54-95AF-4646-BC7F-9B0E5B01C88E}"/>
                </a:ext>
              </a:extLst>
            </p:cNvPr>
            <p:cNvSpPr>
              <a:spLocks noChangeArrowheads="1"/>
            </p:cNvSpPr>
            <p:nvPr>
              <p:custDataLst>
                <p:tags r:id="rId34"/>
              </p:custDataLst>
            </p:nvPr>
          </p:nvSpPr>
          <p:spPr bwMode="auto">
            <a:xfrm>
              <a:off x="10568416" y="3439960"/>
              <a:ext cx="609600" cy="3048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13" name="Rectangle 10">
              <a:extLst>
                <a:ext uri="{FF2B5EF4-FFF2-40B4-BE49-F238E27FC236}">
                  <a16:creationId xmlns:a16="http://schemas.microsoft.com/office/drawing/2014/main" id="{5CC523EA-CCA6-B64E-9EF0-14237E347530}"/>
                </a:ext>
              </a:extLst>
            </p:cNvPr>
            <p:cNvSpPr>
              <a:spLocks noChangeArrowheads="1"/>
            </p:cNvSpPr>
            <p:nvPr>
              <p:custDataLst>
                <p:tags r:id="rId35"/>
              </p:custDataLst>
            </p:nvPr>
          </p:nvSpPr>
          <p:spPr bwMode="auto">
            <a:xfrm>
              <a:off x="10568416" y="3744760"/>
              <a:ext cx="609600" cy="3048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14" name="Rectangle 11">
              <a:extLst>
                <a:ext uri="{FF2B5EF4-FFF2-40B4-BE49-F238E27FC236}">
                  <a16:creationId xmlns:a16="http://schemas.microsoft.com/office/drawing/2014/main" id="{5D5070D7-80CC-6648-BE55-2AB1586653DA}"/>
                </a:ext>
              </a:extLst>
            </p:cNvPr>
            <p:cNvSpPr>
              <a:spLocks noChangeArrowheads="1"/>
            </p:cNvSpPr>
            <p:nvPr>
              <p:custDataLst>
                <p:tags r:id="rId36"/>
              </p:custDataLst>
            </p:nvPr>
          </p:nvSpPr>
          <p:spPr bwMode="auto">
            <a:xfrm>
              <a:off x="10568416" y="4049560"/>
              <a:ext cx="609600" cy="3048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15" name="Rectangle 12">
              <a:extLst>
                <a:ext uri="{FF2B5EF4-FFF2-40B4-BE49-F238E27FC236}">
                  <a16:creationId xmlns:a16="http://schemas.microsoft.com/office/drawing/2014/main" id="{1614D03C-8F63-0943-85D1-0CB5569CE1AF}"/>
                </a:ext>
              </a:extLst>
            </p:cNvPr>
            <p:cNvSpPr>
              <a:spLocks noChangeArrowheads="1"/>
            </p:cNvSpPr>
            <p:nvPr>
              <p:custDataLst>
                <p:tags r:id="rId37"/>
              </p:custDataLst>
            </p:nvPr>
          </p:nvSpPr>
          <p:spPr bwMode="auto">
            <a:xfrm>
              <a:off x="10568416" y="4354360"/>
              <a:ext cx="609600" cy="3048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16" name="Rectangle 13">
              <a:extLst>
                <a:ext uri="{FF2B5EF4-FFF2-40B4-BE49-F238E27FC236}">
                  <a16:creationId xmlns:a16="http://schemas.microsoft.com/office/drawing/2014/main" id="{46816CD2-0734-2443-A861-BBCCCA1DA2A7}"/>
                </a:ext>
              </a:extLst>
            </p:cNvPr>
            <p:cNvSpPr>
              <a:spLocks noChangeArrowheads="1"/>
            </p:cNvSpPr>
            <p:nvPr>
              <p:custDataLst>
                <p:tags r:id="rId38"/>
              </p:custDataLst>
            </p:nvPr>
          </p:nvSpPr>
          <p:spPr bwMode="auto">
            <a:xfrm>
              <a:off x="10568416" y="4659160"/>
              <a:ext cx="609600" cy="3048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26" name="Text Box 37">
              <a:extLst>
                <a:ext uri="{FF2B5EF4-FFF2-40B4-BE49-F238E27FC236}">
                  <a16:creationId xmlns:a16="http://schemas.microsoft.com/office/drawing/2014/main" id="{44AEBB82-CB97-E34F-86DB-F69B7113A3A6}"/>
                </a:ext>
              </a:extLst>
            </p:cNvPr>
            <p:cNvSpPr txBox="1">
              <a:spLocks noChangeArrowheads="1"/>
            </p:cNvSpPr>
            <p:nvPr>
              <p:custDataLst>
                <p:tags r:id="rId39"/>
              </p:custDataLst>
            </p:nvPr>
          </p:nvSpPr>
          <p:spPr bwMode="auto">
            <a:xfrm>
              <a:off x="10353814" y="329001"/>
              <a:ext cx="995016" cy="1015663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2000" b="0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8-bit</a:t>
              </a:r>
            </a:p>
            <a:p>
              <a:pPr algn="ctr">
                <a:lnSpc>
                  <a:spcPct val="100000"/>
                </a:lnSpc>
              </a:pPr>
              <a:r>
                <a:rPr lang="en-US" sz="2000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units</a:t>
              </a:r>
              <a:endParaRPr lang="en-US" sz="2000" b="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algn="ctr">
                <a:lnSpc>
                  <a:spcPct val="100000"/>
                </a:lnSpc>
              </a:pPr>
              <a:r>
                <a:rPr lang="en-US" sz="2000" b="0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(1 Byte)</a:t>
              </a:r>
            </a:p>
          </p:txBody>
        </p:sp>
        <p:sp>
          <p:nvSpPr>
            <p:cNvPr id="27" name="Rectangle 39">
              <a:extLst>
                <a:ext uri="{FF2B5EF4-FFF2-40B4-BE49-F238E27FC236}">
                  <a16:creationId xmlns:a16="http://schemas.microsoft.com/office/drawing/2014/main" id="{6A07458A-DF9A-A341-B833-23A158C0350A}"/>
                </a:ext>
              </a:extLst>
            </p:cNvPr>
            <p:cNvSpPr>
              <a:spLocks noChangeArrowheads="1"/>
            </p:cNvSpPr>
            <p:nvPr>
              <p:custDataLst>
                <p:tags r:id="rId40"/>
              </p:custDataLst>
            </p:nvPr>
          </p:nvSpPr>
          <p:spPr bwMode="auto">
            <a:xfrm>
              <a:off x="10568416" y="4963960"/>
              <a:ext cx="609600" cy="3048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28" name="Rectangle 41">
              <a:extLst>
                <a:ext uri="{FF2B5EF4-FFF2-40B4-BE49-F238E27FC236}">
                  <a16:creationId xmlns:a16="http://schemas.microsoft.com/office/drawing/2014/main" id="{76BF7741-8D60-5A4B-8B1C-136F60E27A8C}"/>
                </a:ext>
              </a:extLst>
            </p:cNvPr>
            <p:cNvSpPr>
              <a:spLocks noChangeArrowheads="1"/>
            </p:cNvSpPr>
            <p:nvPr>
              <p:custDataLst>
                <p:tags r:id="rId41"/>
              </p:custDataLst>
            </p:nvPr>
          </p:nvSpPr>
          <p:spPr bwMode="auto">
            <a:xfrm>
              <a:off x="10568416" y="5268760"/>
              <a:ext cx="609600" cy="3048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29" name="Rectangle 43">
              <a:extLst>
                <a:ext uri="{FF2B5EF4-FFF2-40B4-BE49-F238E27FC236}">
                  <a16:creationId xmlns:a16="http://schemas.microsoft.com/office/drawing/2014/main" id="{6692A82C-E7D3-C742-8EA1-5465B0B86CD3}"/>
                </a:ext>
              </a:extLst>
            </p:cNvPr>
            <p:cNvSpPr>
              <a:spLocks noChangeArrowheads="1"/>
            </p:cNvSpPr>
            <p:nvPr>
              <p:custDataLst>
                <p:tags r:id="rId42"/>
              </p:custDataLst>
            </p:nvPr>
          </p:nvSpPr>
          <p:spPr bwMode="auto">
            <a:xfrm>
              <a:off x="10568416" y="5573560"/>
              <a:ext cx="609600" cy="3048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30" name="Rectangle 45">
              <a:extLst>
                <a:ext uri="{FF2B5EF4-FFF2-40B4-BE49-F238E27FC236}">
                  <a16:creationId xmlns:a16="http://schemas.microsoft.com/office/drawing/2014/main" id="{656847F2-4671-9E44-BB5D-FAD611AAFE18}"/>
                </a:ext>
              </a:extLst>
            </p:cNvPr>
            <p:cNvSpPr>
              <a:spLocks noChangeArrowheads="1"/>
            </p:cNvSpPr>
            <p:nvPr>
              <p:custDataLst>
                <p:tags r:id="rId43"/>
              </p:custDataLst>
            </p:nvPr>
          </p:nvSpPr>
          <p:spPr bwMode="auto">
            <a:xfrm>
              <a:off x="10568416" y="5878360"/>
              <a:ext cx="609600" cy="3048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400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46" name="Rectangle 14">
              <a:extLst>
                <a:ext uri="{FF2B5EF4-FFF2-40B4-BE49-F238E27FC236}">
                  <a16:creationId xmlns:a16="http://schemas.microsoft.com/office/drawing/2014/main" id="{BE5DE579-AF3E-6C47-A27D-857086AED6D2}"/>
                </a:ext>
              </a:extLst>
            </p:cNvPr>
            <p:cNvSpPr>
              <a:spLocks noChangeArrowheads="1"/>
            </p:cNvSpPr>
            <p:nvPr>
              <p:custDataLst>
                <p:tags r:id="rId44"/>
              </p:custDataLst>
            </p:nvPr>
          </p:nvSpPr>
          <p:spPr bwMode="auto">
            <a:xfrm>
              <a:off x="11223864" y="5871365"/>
              <a:ext cx="1015021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b="1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b..001</a:t>
              </a:r>
              <a:r>
                <a:rPr lang="en-US" b="1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00</a:t>
              </a:r>
            </a:p>
          </p:txBody>
        </p:sp>
        <p:sp>
          <p:nvSpPr>
            <p:cNvPr id="47" name="Rectangle 15">
              <a:extLst>
                <a:ext uri="{FF2B5EF4-FFF2-40B4-BE49-F238E27FC236}">
                  <a16:creationId xmlns:a16="http://schemas.microsoft.com/office/drawing/2014/main" id="{4D59F8E6-0A26-BB49-A6EA-9167BC499836}"/>
                </a:ext>
              </a:extLst>
            </p:cNvPr>
            <p:cNvSpPr>
              <a:spLocks noChangeArrowheads="1"/>
            </p:cNvSpPr>
            <p:nvPr>
              <p:custDataLst>
                <p:tags r:id="rId45"/>
              </p:custDataLst>
            </p:nvPr>
          </p:nvSpPr>
          <p:spPr bwMode="auto">
            <a:xfrm>
              <a:off x="11223864" y="5521631"/>
              <a:ext cx="1015021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b="1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b..001</a:t>
              </a:r>
              <a:r>
                <a:rPr lang="en-US" b="1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01</a:t>
              </a:r>
            </a:p>
          </p:txBody>
        </p:sp>
        <p:sp>
          <p:nvSpPr>
            <p:cNvPr id="48" name="Rectangle 16">
              <a:extLst>
                <a:ext uri="{FF2B5EF4-FFF2-40B4-BE49-F238E27FC236}">
                  <a16:creationId xmlns:a16="http://schemas.microsoft.com/office/drawing/2014/main" id="{CE624F85-D4F8-B44A-B5F2-B270D43EF5EA}"/>
                </a:ext>
              </a:extLst>
            </p:cNvPr>
            <p:cNvSpPr>
              <a:spLocks noChangeArrowheads="1"/>
            </p:cNvSpPr>
            <p:nvPr>
              <p:custDataLst>
                <p:tags r:id="rId46"/>
              </p:custDataLst>
            </p:nvPr>
          </p:nvSpPr>
          <p:spPr bwMode="auto">
            <a:xfrm>
              <a:off x="11223864" y="5233442"/>
              <a:ext cx="1015021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b="1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b..001</a:t>
              </a:r>
              <a:r>
                <a:rPr lang="en-US" b="1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10</a:t>
              </a:r>
            </a:p>
          </p:txBody>
        </p:sp>
        <p:sp>
          <p:nvSpPr>
            <p:cNvPr id="49" name="Rectangle 17">
              <a:extLst>
                <a:ext uri="{FF2B5EF4-FFF2-40B4-BE49-F238E27FC236}">
                  <a16:creationId xmlns:a16="http://schemas.microsoft.com/office/drawing/2014/main" id="{576793E1-05B5-9644-9BA7-6611FB959091}"/>
                </a:ext>
              </a:extLst>
            </p:cNvPr>
            <p:cNvSpPr>
              <a:spLocks noChangeArrowheads="1"/>
            </p:cNvSpPr>
            <p:nvPr>
              <p:custDataLst>
                <p:tags r:id="rId47"/>
              </p:custDataLst>
            </p:nvPr>
          </p:nvSpPr>
          <p:spPr bwMode="auto">
            <a:xfrm>
              <a:off x="11223864" y="4925444"/>
              <a:ext cx="1015021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b="1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b..001</a:t>
              </a:r>
              <a:r>
                <a:rPr lang="en-US" b="1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11</a:t>
              </a:r>
            </a:p>
          </p:txBody>
        </p:sp>
        <p:sp>
          <p:nvSpPr>
            <p:cNvPr id="50" name="Rectangle 18">
              <a:extLst>
                <a:ext uri="{FF2B5EF4-FFF2-40B4-BE49-F238E27FC236}">
                  <a16:creationId xmlns:a16="http://schemas.microsoft.com/office/drawing/2014/main" id="{B50E00FD-9B14-3F4F-95B6-7C5CE4A01C96}"/>
                </a:ext>
              </a:extLst>
            </p:cNvPr>
            <p:cNvSpPr>
              <a:spLocks noChangeArrowheads="1"/>
            </p:cNvSpPr>
            <p:nvPr>
              <p:custDataLst>
                <p:tags r:id="rId48"/>
              </p:custDataLst>
            </p:nvPr>
          </p:nvSpPr>
          <p:spPr bwMode="auto">
            <a:xfrm>
              <a:off x="11223864" y="4627682"/>
              <a:ext cx="1015021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b="1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b..010</a:t>
              </a:r>
              <a:r>
                <a:rPr lang="en-US" b="1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00</a:t>
              </a:r>
            </a:p>
          </p:txBody>
        </p:sp>
        <p:sp>
          <p:nvSpPr>
            <p:cNvPr id="51" name="Rectangle 19">
              <a:extLst>
                <a:ext uri="{FF2B5EF4-FFF2-40B4-BE49-F238E27FC236}">
                  <a16:creationId xmlns:a16="http://schemas.microsoft.com/office/drawing/2014/main" id="{5DE8F6DC-896D-A94E-AC96-A71A7C5C6469}"/>
                </a:ext>
              </a:extLst>
            </p:cNvPr>
            <p:cNvSpPr>
              <a:spLocks noChangeArrowheads="1"/>
            </p:cNvSpPr>
            <p:nvPr>
              <p:custDataLst>
                <p:tags r:id="rId49"/>
              </p:custDataLst>
            </p:nvPr>
          </p:nvSpPr>
          <p:spPr bwMode="auto">
            <a:xfrm>
              <a:off x="11223864" y="4317847"/>
              <a:ext cx="1015021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b="1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b..01001</a:t>
              </a:r>
            </a:p>
          </p:txBody>
        </p:sp>
        <p:sp>
          <p:nvSpPr>
            <p:cNvPr id="52" name="Rectangle 20">
              <a:extLst>
                <a:ext uri="{FF2B5EF4-FFF2-40B4-BE49-F238E27FC236}">
                  <a16:creationId xmlns:a16="http://schemas.microsoft.com/office/drawing/2014/main" id="{1A6F0BDC-2F7D-B242-887A-E7AD2D7D5549}"/>
                </a:ext>
              </a:extLst>
            </p:cNvPr>
            <p:cNvSpPr>
              <a:spLocks noChangeArrowheads="1"/>
            </p:cNvSpPr>
            <p:nvPr>
              <p:custDataLst>
                <p:tags r:id="rId50"/>
              </p:custDataLst>
            </p:nvPr>
          </p:nvSpPr>
          <p:spPr bwMode="auto">
            <a:xfrm>
              <a:off x="11223864" y="4024677"/>
              <a:ext cx="1015021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b="1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b..01010</a:t>
              </a:r>
            </a:p>
          </p:txBody>
        </p:sp>
        <p:sp>
          <p:nvSpPr>
            <p:cNvPr id="53" name="Rectangle 21">
              <a:extLst>
                <a:ext uri="{FF2B5EF4-FFF2-40B4-BE49-F238E27FC236}">
                  <a16:creationId xmlns:a16="http://schemas.microsoft.com/office/drawing/2014/main" id="{014451AE-EF05-A945-8CF9-1D8142A9F094}"/>
                </a:ext>
              </a:extLst>
            </p:cNvPr>
            <p:cNvSpPr>
              <a:spLocks noChangeArrowheads="1"/>
            </p:cNvSpPr>
            <p:nvPr>
              <p:custDataLst>
                <p:tags r:id="rId51"/>
              </p:custDataLst>
            </p:nvPr>
          </p:nvSpPr>
          <p:spPr bwMode="auto">
            <a:xfrm>
              <a:off x="11223864" y="3713677"/>
              <a:ext cx="1015021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b="1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b..01011</a:t>
              </a:r>
            </a:p>
          </p:txBody>
        </p:sp>
        <p:sp>
          <p:nvSpPr>
            <p:cNvPr id="54" name="Rectangle 22">
              <a:extLst>
                <a:ext uri="{FF2B5EF4-FFF2-40B4-BE49-F238E27FC236}">
                  <a16:creationId xmlns:a16="http://schemas.microsoft.com/office/drawing/2014/main" id="{4DF88007-34F7-8347-AA59-941070195B61}"/>
                </a:ext>
              </a:extLst>
            </p:cNvPr>
            <p:cNvSpPr>
              <a:spLocks noChangeArrowheads="1"/>
            </p:cNvSpPr>
            <p:nvPr>
              <p:custDataLst>
                <p:tags r:id="rId52"/>
              </p:custDataLst>
            </p:nvPr>
          </p:nvSpPr>
          <p:spPr bwMode="auto">
            <a:xfrm>
              <a:off x="11223864" y="3418794"/>
              <a:ext cx="1015021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b="1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b..01100</a:t>
              </a:r>
            </a:p>
          </p:txBody>
        </p:sp>
        <p:sp>
          <p:nvSpPr>
            <p:cNvPr id="55" name="Rectangle 23">
              <a:extLst>
                <a:ext uri="{FF2B5EF4-FFF2-40B4-BE49-F238E27FC236}">
                  <a16:creationId xmlns:a16="http://schemas.microsoft.com/office/drawing/2014/main" id="{AEE0B801-811D-E345-B9C2-C4B9AE7C7E64}"/>
                </a:ext>
              </a:extLst>
            </p:cNvPr>
            <p:cNvSpPr>
              <a:spLocks noChangeArrowheads="1"/>
            </p:cNvSpPr>
            <p:nvPr>
              <p:custDataLst>
                <p:tags r:id="rId53"/>
              </p:custDataLst>
            </p:nvPr>
          </p:nvSpPr>
          <p:spPr bwMode="auto">
            <a:xfrm>
              <a:off x="11223864" y="3141084"/>
              <a:ext cx="1015021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b="1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b..01101</a:t>
              </a:r>
            </a:p>
          </p:txBody>
        </p:sp>
        <p:sp>
          <p:nvSpPr>
            <p:cNvPr id="56" name="Rectangle 24">
              <a:extLst>
                <a:ext uri="{FF2B5EF4-FFF2-40B4-BE49-F238E27FC236}">
                  <a16:creationId xmlns:a16="http://schemas.microsoft.com/office/drawing/2014/main" id="{DE00E766-E8F7-9744-833D-5C044DAE8A52}"/>
                </a:ext>
              </a:extLst>
            </p:cNvPr>
            <p:cNvSpPr>
              <a:spLocks noChangeArrowheads="1"/>
            </p:cNvSpPr>
            <p:nvPr>
              <p:custDataLst>
                <p:tags r:id="rId54"/>
              </p:custDataLst>
            </p:nvPr>
          </p:nvSpPr>
          <p:spPr bwMode="auto">
            <a:xfrm>
              <a:off x="11223864" y="2831209"/>
              <a:ext cx="1015021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b="1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b..01110</a:t>
              </a:r>
            </a:p>
          </p:txBody>
        </p:sp>
        <p:sp>
          <p:nvSpPr>
            <p:cNvPr id="57" name="Rectangle 25">
              <a:extLst>
                <a:ext uri="{FF2B5EF4-FFF2-40B4-BE49-F238E27FC236}">
                  <a16:creationId xmlns:a16="http://schemas.microsoft.com/office/drawing/2014/main" id="{277432D7-74EA-144A-88ED-9A5DCEB6A470}"/>
                </a:ext>
              </a:extLst>
            </p:cNvPr>
            <p:cNvSpPr>
              <a:spLocks noChangeArrowheads="1"/>
            </p:cNvSpPr>
            <p:nvPr>
              <p:custDataLst>
                <p:tags r:id="rId55"/>
              </p:custDataLst>
            </p:nvPr>
          </p:nvSpPr>
          <p:spPr bwMode="auto">
            <a:xfrm>
              <a:off x="11223864" y="2521334"/>
              <a:ext cx="1015021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b="1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b..01111</a:t>
              </a:r>
            </a:p>
          </p:txBody>
        </p:sp>
        <p:sp>
          <p:nvSpPr>
            <p:cNvPr id="58" name="Rectangle 40">
              <a:extLst>
                <a:ext uri="{FF2B5EF4-FFF2-40B4-BE49-F238E27FC236}">
                  <a16:creationId xmlns:a16="http://schemas.microsoft.com/office/drawing/2014/main" id="{EEBC2E66-2434-134D-AE80-6C3944266185}"/>
                </a:ext>
              </a:extLst>
            </p:cNvPr>
            <p:cNvSpPr>
              <a:spLocks noChangeArrowheads="1"/>
            </p:cNvSpPr>
            <p:nvPr>
              <p:custDataLst>
                <p:tags r:id="rId56"/>
              </p:custDataLst>
            </p:nvPr>
          </p:nvSpPr>
          <p:spPr bwMode="auto">
            <a:xfrm>
              <a:off x="11223864" y="2211459"/>
              <a:ext cx="1015021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b="1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b..10000</a:t>
              </a:r>
            </a:p>
          </p:txBody>
        </p:sp>
        <p:sp>
          <p:nvSpPr>
            <p:cNvPr id="59" name="Rectangle 42">
              <a:extLst>
                <a:ext uri="{FF2B5EF4-FFF2-40B4-BE49-F238E27FC236}">
                  <a16:creationId xmlns:a16="http://schemas.microsoft.com/office/drawing/2014/main" id="{63BF9D6E-38A7-A441-BFE6-07D4BB2FC6E6}"/>
                </a:ext>
              </a:extLst>
            </p:cNvPr>
            <p:cNvSpPr>
              <a:spLocks noChangeArrowheads="1"/>
            </p:cNvSpPr>
            <p:nvPr>
              <p:custDataLst>
                <p:tags r:id="rId57"/>
              </p:custDataLst>
            </p:nvPr>
          </p:nvSpPr>
          <p:spPr bwMode="auto">
            <a:xfrm>
              <a:off x="11223864" y="1931614"/>
              <a:ext cx="1015021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b="1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b..10001</a:t>
              </a:r>
            </a:p>
          </p:txBody>
        </p:sp>
        <p:sp>
          <p:nvSpPr>
            <p:cNvPr id="60" name="Rectangle 44">
              <a:extLst>
                <a:ext uri="{FF2B5EF4-FFF2-40B4-BE49-F238E27FC236}">
                  <a16:creationId xmlns:a16="http://schemas.microsoft.com/office/drawing/2014/main" id="{984C1761-F767-B647-830D-7B62C8CF2CD7}"/>
                </a:ext>
              </a:extLst>
            </p:cNvPr>
            <p:cNvSpPr>
              <a:spLocks noChangeArrowheads="1"/>
            </p:cNvSpPr>
            <p:nvPr>
              <p:custDataLst>
                <p:tags r:id="rId58"/>
              </p:custDataLst>
            </p:nvPr>
          </p:nvSpPr>
          <p:spPr bwMode="auto">
            <a:xfrm>
              <a:off x="11223864" y="1605636"/>
              <a:ext cx="1015021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b="1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b..10010</a:t>
              </a:r>
            </a:p>
          </p:txBody>
        </p:sp>
        <p:sp>
          <p:nvSpPr>
            <p:cNvPr id="61" name="Rectangle 46">
              <a:extLst>
                <a:ext uri="{FF2B5EF4-FFF2-40B4-BE49-F238E27FC236}">
                  <a16:creationId xmlns:a16="http://schemas.microsoft.com/office/drawing/2014/main" id="{EEC0F3ED-5B88-5C48-AE3C-FA96E386B8A1}"/>
                </a:ext>
              </a:extLst>
            </p:cNvPr>
            <p:cNvSpPr>
              <a:spLocks noChangeArrowheads="1"/>
            </p:cNvSpPr>
            <p:nvPr>
              <p:custDataLst>
                <p:tags r:id="rId59"/>
              </p:custDataLst>
            </p:nvPr>
          </p:nvSpPr>
          <p:spPr bwMode="auto">
            <a:xfrm>
              <a:off x="11223864" y="1297500"/>
              <a:ext cx="1015021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b="1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b..10011</a:t>
              </a:r>
            </a:p>
          </p:txBody>
        </p:sp>
        <p:sp>
          <p:nvSpPr>
            <p:cNvPr id="62" name="Text Box 36">
              <a:extLst>
                <a:ext uri="{FF2B5EF4-FFF2-40B4-BE49-F238E27FC236}">
                  <a16:creationId xmlns:a16="http://schemas.microsoft.com/office/drawing/2014/main" id="{040DC150-24B9-5A4B-8FBC-F87BE1A07FDD}"/>
                </a:ext>
              </a:extLst>
            </p:cNvPr>
            <p:cNvSpPr txBox="1">
              <a:spLocks noChangeArrowheads="1"/>
            </p:cNvSpPr>
            <p:nvPr>
              <p:custDataLst>
                <p:tags r:id="rId60"/>
              </p:custDataLst>
            </p:nvPr>
          </p:nvSpPr>
          <p:spPr bwMode="auto">
            <a:xfrm>
              <a:off x="11293720" y="660685"/>
              <a:ext cx="1000275" cy="707886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2000" b="0" dirty="0" err="1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Addr</a:t>
              </a:r>
              <a:r>
                <a:rPr lang="en-US" sz="2000" b="0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  <a:p>
              <a:pPr algn="ctr">
                <a:lnSpc>
                  <a:spcPct val="100000"/>
                </a:lnSpc>
              </a:pPr>
              <a:r>
                <a:rPr lang="en-US" sz="2000" b="0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(binary)</a:t>
              </a: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124DC6A6-AC3E-C047-A1FC-9CF48B21C604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E3EDB5DA-E946-894B-BF45-8AFA51FE9338}"/>
              </a:ext>
            </a:extLst>
          </p:cNvPr>
          <p:cNvGrpSpPr/>
          <p:nvPr/>
        </p:nvGrpSpPr>
        <p:grpSpPr>
          <a:xfrm>
            <a:off x="8748607" y="572671"/>
            <a:ext cx="1096005" cy="5920399"/>
            <a:chOff x="9299758" y="534250"/>
            <a:chExt cx="1096005" cy="5920399"/>
          </a:xfrm>
        </p:grpSpPr>
        <p:sp>
          <p:nvSpPr>
            <p:cNvPr id="93" name="Rectangle 32">
              <a:extLst>
                <a:ext uri="{FF2B5EF4-FFF2-40B4-BE49-F238E27FC236}">
                  <a16:creationId xmlns:a16="http://schemas.microsoft.com/office/drawing/2014/main" id="{0C0A0195-6595-D740-BB0D-77424A285D22}"/>
                </a:ext>
              </a:extLst>
            </p:cNvPr>
            <p:cNvSpPr>
              <a:spLocks noChangeArrowheads="1"/>
            </p:cNvSpPr>
            <p:nvPr>
              <p:custDataLst>
                <p:tags r:id="rId10"/>
              </p:custDataLst>
            </p:nvPr>
          </p:nvSpPr>
          <p:spPr bwMode="auto">
            <a:xfrm>
              <a:off x="9611494" y="5779651"/>
              <a:ext cx="609600" cy="59442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94" name="Rectangle 32">
              <a:extLst>
                <a:ext uri="{FF2B5EF4-FFF2-40B4-BE49-F238E27FC236}">
                  <a16:creationId xmlns:a16="http://schemas.microsoft.com/office/drawing/2014/main" id="{980B81AF-3B30-6149-9306-B09EA25C4A09}"/>
                </a:ext>
              </a:extLst>
            </p:cNvPr>
            <p:cNvSpPr>
              <a:spLocks noChangeArrowheads="1"/>
            </p:cNvSpPr>
            <p:nvPr>
              <p:custDataLst>
                <p:tags r:id="rId11"/>
              </p:custDataLst>
            </p:nvPr>
          </p:nvSpPr>
          <p:spPr bwMode="auto">
            <a:xfrm>
              <a:off x="9611494" y="5177055"/>
              <a:ext cx="609600" cy="59442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95" name="Rectangle 32">
              <a:extLst>
                <a:ext uri="{FF2B5EF4-FFF2-40B4-BE49-F238E27FC236}">
                  <a16:creationId xmlns:a16="http://schemas.microsoft.com/office/drawing/2014/main" id="{34F956EA-C041-5E44-BF6A-9A36A7945C88}"/>
                </a:ext>
              </a:extLst>
            </p:cNvPr>
            <p:cNvSpPr>
              <a:spLocks noChangeArrowheads="1"/>
            </p:cNvSpPr>
            <p:nvPr>
              <p:custDataLst>
                <p:tags r:id="rId12"/>
              </p:custDataLst>
            </p:nvPr>
          </p:nvSpPr>
          <p:spPr bwMode="auto">
            <a:xfrm>
              <a:off x="9611494" y="4571942"/>
              <a:ext cx="609600" cy="59442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96" name="Rectangle 32">
              <a:extLst>
                <a:ext uri="{FF2B5EF4-FFF2-40B4-BE49-F238E27FC236}">
                  <a16:creationId xmlns:a16="http://schemas.microsoft.com/office/drawing/2014/main" id="{C0A98B39-92A6-804F-BC7E-36E8EFEFA439}"/>
                </a:ext>
              </a:extLst>
            </p:cNvPr>
            <p:cNvSpPr>
              <a:spLocks noChangeArrowheads="1"/>
            </p:cNvSpPr>
            <p:nvPr>
              <p:custDataLst>
                <p:tags r:id="rId13"/>
              </p:custDataLst>
            </p:nvPr>
          </p:nvSpPr>
          <p:spPr bwMode="auto">
            <a:xfrm>
              <a:off x="9611494" y="3969604"/>
              <a:ext cx="609600" cy="59442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97" name="Rectangle 32">
              <a:extLst>
                <a:ext uri="{FF2B5EF4-FFF2-40B4-BE49-F238E27FC236}">
                  <a16:creationId xmlns:a16="http://schemas.microsoft.com/office/drawing/2014/main" id="{03142F4C-D88E-C144-B93A-68B828C15AC2}"/>
                </a:ext>
              </a:extLst>
            </p:cNvPr>
            <p:cNvSpPr>
              <a:spLocks noChangeArrowheads="1"/>
            </p:cNvSpPr>
            <p:nvPr>
              <p:custDataLst>
                <p:tags r:id="rId14"/>
              </p:custDataLst>
            </p:nvPr>
          </p:nvSpPr>
          <p:spPr bwMode="auto">
            <a:xfrm>
              <a:off x="9611494" y="3356358"/>
              <a:ext cx="609600" cy="59442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98" name="Rectangle 32">
              <a:extLst>
                <a:ext uri="{FF2B5EF4-FFF2-40B4-BE49-F238E27FC236}">
                  <a16:creationId xmlns:a16="http://schemas.microsoft.com/office/drawing/2014/main" id="{7FB21F56-BE23-1A4B-9ABD-9EEA285C3ABD}"/>
                </a:ext>
              </a:extLst>
            </p:cNvPr>
            <p:cNvSpPr>
              <a:spLocks noChangeArrowheads="1"/>
            </p:cNvSpPr>
            <p:nvPr>
              <p:custDataLst>
                <p:tags r:id="rId15"/>
              </p:custDataLst>
            </p:nvPr>
          </p:nvSpPr>
          <p:spPr bwMode="auto">
            <a:xfrm>
              <a:off x="9611494" y="2737860"/>
              <a:ext cx="609600" cy="59442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99" name="Rectangle 32">
              <a:extLst>
                <a:ext uri="{FF2B5EF4-FFF2-40B4-BE49-F238E27FC236}">
                  <a16:creationId xmlns:a16="http://schemas.microsoft.com/office/drawing/2014/main" id="{99D6366D-6BC2-6B48-AD1E-BD73559D64C5}"/>
                </a:ext>
              </a:extLst>
            </p:cNvPr>
            <p:cNvSpPr>
              <a:spLocks noChangeArrowheads="1"/>
            </p:cNvSpPr>
            <p:nvPr>
              <p:custDataLst>
                <p:tags r:id="rId16"/>
              </p:custDataLst>
            </p:nvPr>
          </p:nvSpPr>
          <p:spPr bwMode="auto">
            <a:xfrm>
              <a:off x="9611494" y="2132747"/>
              <a:ext cx="609600" cy="59442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100" name="Rectangle 32">
              <a:extLst>
                <a:ext uri="{FF2B5EF4-FFF2-40B4-BE49-F238E27FC236}">
                  <a16:creationId xmlns:a16="http://schemas.microsoft.com/office/drawing/2014/main" id="{7F1D1FE9-53BA-AD4F-8C8F-22D442A5F7A1}"/>
                </a:ext>
              </a:extLst>
            </p:cNvPr>
            <p:cNvSpPr>
              <a:spLocks noChangeArrowheads="1"/>
            </p:cNvSpPr>
            <p:nvPr>
              <p:custDataLst>
                <p:tags r:id="rId17"/>
              </p:custDataLst>
            </p:nvPr>
          </p:nvSpPr>
          <p:spPr bwMode="auto">
            <a:xfrm>
              <a:off x="9611494" y="1538102"/>
              <a:ext cx="609600" cy="59442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77" name="Text Box 36">
              <a:extLst>
                <a:ext uri="{FF2B5EF4-FFF2-40B4-BE49-F238E27FC236}">
                  <a16:creationId xmlns:a16="http://schemas.microsoft.com/office/drawing/2014/main" id="{EEE307E5-F093-7B46-9B8B-364689BB3493}"/>
                </a:ext>
              </a:extLst>
            </p:cNvPr>
            <p:cNvSpPr txBox="1">
              <a:spLocks noChangeArrowheads="1"/>
            </p:cNvSpPr>
            <p:nvPr>
              <p:custDataLst>
                <p:tags r:id="rId18"/>
              </p:custDataLst>
            </p:nvPr>
          </p:nvSpPr>
          <p:spPr bwMode="auto">
            <a:xfrm>
              <a:off x="9299758" y="534250"/>
              <a:ext cx="1096005" cy="1015663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2000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16</a:t>
              </a:r>
              <a:r>
                <a:rPr lang="en-US" sz="2000" b="0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-bit</a:t>
              </a:r>
            </a:p>
            <a:p>
              <a:pPr algn="ctr">
                <a:lnSpc>
                  <a:spcPct val="100000"/>
                </a:lnSpc>
              </a:pPr>
              <a:r>
                <a:rPr lang="en-US" sz="2000" b="0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units </a:t>
              </a:r>
            </a:p>
            <a:p>
              <a:pPr algn="ctr">
                <a:lnSpc>
                  <a:spcPct val="100000"/>
                </a:lnSpc>
              </a:pPr>
              <a:r>
                <a:rPr lang="en-US" sz="2000" b="0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(2 Bytes)</a:t>
              </a:r>
            </a:p>
          </p:txBody>
        </p:sp>
        <p:sp>
          <p:nvSpPr>
            <p:cNvPr id="78" name="Rectangle 63">
              <a:extLst>
                <a:ext uri="{FF2B5EF4-FFF2-40B4-BE49-F238E27FC236}">
                  <a16:creationId xmlns:a16="http://schemas.microsoft.com/office/drawing/2014/main" id="{1C71FCB9-A82C-BF4A-9E86-C5DA04AC808A}"/>
                </a:ext>
              </a:extLst>
            </p:cNvPr>
            <p:cNvSpPr>
              <a:spLocks noChangeArrowheads="1"/>
            </p:cNvSpPr>
            <p:nvPr>
              <p:custDataLst>
                <p:tags r:id="rId19"/>
              </p:custDataLst>
            </p:nvPr>
          </p:nvSpPr>
          <p:spPr bwMode="auto">
            <a:xfrm>
              <a:off x="9593034" y="1475764"/>
              <a:ext cx="609600" cy="73866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1400" b="1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Start </a:t>
              </a:r>
            </a:p>
            <a:p>
              <a:pPr algn="ctr">
                <a:lnSpc>
                  <a:spcPct val="100000"/>
                </a:lnSpc>
              </a:pPr>
              <a:r>
                <a:rPr lang="en-US" sz="1400" b="1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at</a:t>
              </a:r>
            </a:p>
            <a:p>
              <a:pPr algn="ctr">
                <a:lnSpc>
                  <a:spcPct val="100000"/>
                </a:lnSpc>
              </a:pPr>
              <a:r>
                <a:rPr lang="en-US" sz="1400" b="0" dirty="0">
                  <a:latin typeface="Calibri" panose="020F0502020204030204" pitchFamily="34" charset="0"/>
                  <a:cs typeface="Calibri" panose="020F0502020204030204" pitchFamily="34" charset="0"/>
                </a:rPr>
                <a:t>??</a:t>
              </a:r>
            </a:p>
          </p:txBody>
        </p:sp>
        <p:sp>
          <p:nvSpPr>
            <p:cNvPr id="81" name="Rectangle 64">
              <a:extLst>
                <a:ext uri="{FF2B5EF4-FFF2-40B4-BE49-F238E27FC236}">
                  <a16:creationId xmlns:a16="http://schemas.microsoft.com/office/drawing/2014/main" id="{37116164-033A-D34B-B053-56130B998122}"/>
                </a:ext>
              </a:extLst>
            </p:cNvPr>
            <p:cNvSpPr>
              <a:spLocks noChangeArrowheads="1"/>
            </p:cNvSpPr>
            <p:nvPr>
              <p:custDataLst>
                <p:tags r:id="rId20"/>
              </p:custDataLst>
            </p:nvPr>
          </p:nvSpPr>
          <p:spPr bwMode="auto">
            <a:xfrm>
              <a:off x="9615958" y="2066675"/>
              <a:ext cx="609600" cy="73866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1400" b="1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Start </a:t>
              </a:r>
            </a:p>
            <a:p>
              <a:pPr algn="ctr">
                <a:lnSpc>
                  <a:spcPct val="100000"/>
                </a:lnSpc>
              </a:pPr>
              <a:r>
                <a:rPr lang="en-US" sz="1400" b="1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at</a:t>
              </a:r>
            </a:p>
            <a:p>
              <a:pPr algn="ctr">
                <a:lnSpc>
                  <a:spcPct val="100000"/>
                </a:lnSpc>
              </a:pPr>
              <a:r>
                <a:rPr lang="en-US" sz="1400" b="0" dirty="0">
                  <a:latin typeface="Calibri" panose="020F0502020204030204" pitchFamily="34" charset="0"/>
                  <a:cs typeface="Calibri" panose="020F0502020204030204" pitchFamily="34" charset="0"/>
                </a:rPr>
                <a:t>??</a:t>
              </a:r>
            </a:p>
          </p:txBody>
        </p:sp>
        <p:sp>
          <p:nvSpPr>
            <p:cNvPr id="82" name="Rectangle 65">
              <a:extLst>
                <a:ext uri="{FF2B5EF4-FFF2-40B4-BE49-F238E27FC236}">
                  <a16:creationId xmlns:a16="http://schemas.microsoft.com/office/drawing/2014/main" id="{C6619234-621E-7743-B45C-93673A0F72E7}"/>
                </a:ext>
              </a:extLst>
            </p:cNvPr>
            <p:cNvSpPr>
              <a:spLocks noChangeArrowheads="1"/>
            </p:cNvSpPr>
            <p:nvPr>
              <p:custDataLst>
                <p:tags r:id="rId21"/>
              </p:custDataLst>
            </p:nvPr>
          </p:nvSpPr>
          <p:spPr bwMode="auto">
            <a:xfrm>
              <a:off x="9639871" y="2672185"/>
              <a:ext cx="609600" cy="73866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1400" b="1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Start </a:t>
              </a:r>
            </a:p>
            <a:p>
              <a:pPr algn="ctr">
                <a:lnSpc>
                  <a:spcPct val="100000"/>
                </a:lnSpc>
              </a:pPr>
              <a:r>
                <a:rPr lang="en-US" sz="1400" b="1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at</a:t>
              </a:r>
            </a:p>
            <a:p>
              <a:pPr algn="ctr">
                <a:lnSpc>
                  <a:spcPct val="100000"/>
                </a:lnSpc>
              </a:pPr>
              <a:r>
                <a:rPr lang="en-US" sz="1400" b="0" dirty="0">
                  <a:latin typeface="Calibri" panose="020F0502020204030204" pitchFamily="34" charset="0"/>
                  <a:cs typeface="Calibri" panose="020F0502020204030204" pitchFamily="34" charset="0"/>
                </a:rPr>
                <a:t>??</a:t>
              </a:r>
            </a:p>
          </p:txBody>
        </p:sp>
        <p:sp>
          <p:nvSpPr>
            <p:cNvPr id="83" name="Rectangle 66">
              <a:extLst>
                <a:ext uri="{FF2B5EF4-FFF2-40B4-BE49-F238E27FC236}">
                  <a16:creationId xmlns:a16="http://schemas.microsoft.com/office/drawing/2014/main" id="{F12AA132-DB43-0D4A-9FD1-F1696524271A}"/>
                </a:ext>
              </a:extLst>
            </p:cNvPr>
            <p:cNvSpPr>
              <a:spLocks noChangeArrowheads="1"/>
            </p:cNvSpPr>
            <p:nvPr>
              <p:custDataLst>
                <p:tags r:id="rId22"/>
              </p:custDataLst>
            </p:nvPr>
          </p:nvSpPr>
          <p:spPr bwMode="auto">
            <a:xfrm>
              <a:off x="9622715" y="3296839"/>
              <a:ext cx="609600" cy="73866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1400" b="1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Start </a:t>
              </a:r>
            </a:p>
            <a:p>
              <a:pPr algn="ctr">
                <a:lnSpc>
                  <a:spcPct val="100000"/>
                </a:lnSpc>
              </a:pPr>
              <a:r>
                <a:rPr lang="en-US" sz="1400" b="1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at</a:t>
              </a:r>
            </a:p>
            <a:p>
              <a:pPr algn="ctr">
                <a:lnSpc>
                  <a:spcPct val="100000"/>
                </a:lnSpc>
              </a:pPr>
              <a:r>
                <a:rPr lang="en-US" sz="1400" b="0" dirty="0">
                  <a:latin typeface="Calibri" panose="020F0502020204030204" pitchFamily="34" charset="0"/>
                  <a:cs typeface="Calibri" panose="020F0502020204030204" pitchFamily="34" charset="0"/>
                </a:rPr>
                <a:t>??</a:t>
              </a:r>
            </a:p>
          </p:txBody>
        </p:sp>
        <p:sp>
          <p:nvSpPr>
            <p:cNvPr id="101" name="Rectangle 66">
              <a:extLst>
                <a:ext uri="{FF2B5EF4-FFF2-40B4-BE49-F238E27FC236}">
                  <a16:creationId xmlns:a16="http://schemas.microsoft.com/office/drawing/2014/main" id="{AA576167-86F7-FE44-90A9-0648E860B33C}"/>
                </a:ext>
              </a:extLst>
            </p:cNvPr>
            <p:cNvSpPr>
              <a:spLocks noChangeArrowheads="1"/>
            </p:cNvSpPr>
            <p:nvPr>
              <p:custDataLst>
                <p:tags r:id="rId23"/>
              </p:custDataLst>
            </p:nvPr>
          </p:nvSpPr>
          <p:spPr bwMode="auto">
            <a:xfrm>
              <a:off x="9600273" y="3910970"/>
              <a:ext cx="609600" cy="73866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1400" b="1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Start </a:t>
              </a:r>
            </a:p>
            <a:p>
              <a:pPr algn="ctr">
                <a:lnSpc>
                  <a:spcPct val="100000"/>
                </a:lnSpc>
              </a:pPr>
              <a:r>
                <a:rPr lang="en-US" sz="1400" b="1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at</a:t>
              </a:r>
            </a:p>
            <a:p>
              <a:pPr algn="ctr">
                <a:lnSpc>
                  <a:spcPct val="100000"/>
                </a:lnSpc>
              </a:pPr>
              <a:r>
                <a:rPr lang="en-US" sz="1400" b="0" dirty="0">
                  <a:latin typeface="Calibri" panose="020F0502020204030204" pitchFamily="34" charset="0"/>
                  <a:cs typeface="Calibri" panose="020F0502020204030204" pitchFamily="34" charset="0"/>
                </a:rPr>
                <a:t>??</a:t>
              </a:r>
            </a:p>
          </p:txBody>
        </p:sp>
        <p:sp>
          <p:nvSpPr>
            <p:cNvPr id="102" name="Rectangle 66">
              <a:extLst>
                <a:ext uri="{FF2B5EF4-FFF2-40B4-BE49-F238E27FC236}">
                  <a16:creationId xmlns:a16="http://schemas.microsoft.com/office/drawing/2014/main" id="{E2534BBE-31E2-E149-AF93-1BAF1C886A83}"/>
                </a:ext>
              </a:extLst>
            </p:cNvPr>
            <p:cNvSpPr>
              <a:spLocks noChangeArrowheads="1"/>
            </p:cNvSpPr>
            <p:nvPr>
              <p:custDataLst>
                <p:tags r:id="rId24"/>
              </p:custDataLst>
            </p:nvPr>
          </p:nvSpPr>
          <p:spPr bwMode="auto">
            <a:xfrm>
              <a:off x="9589052" y="4506412"/>
              <a:ext cx="609600" cy="73866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1400" b="1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Start </a:t>
              </a:r>
            </a:p>
            <a:p>
              <a:pPr algn="ctr">
                <a:lnSpc>
                  <a:spcPct val="100000"/>
                </a:lnSpc>
              </a:pPr>
              <a:r>
                <a:rPr lang="en-US" sz="1400" b="1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at</a:t>
              </a:r>
            </a:p>
            <a:p>
              <a:pPr algn="ctr">
                <a:lnSpc>
                  <a:spcPct val="100000"/>
                </a:lnSpc>
              </a:pPr>
              <a:r>
                <a:rPr lang="en-US" sz="1400" b="0" dirty="0">
                  <a:latin typeface="Calibri" panose="020F0502020204030204" pitchFamily="34" charset="0"/>
                  <a:cs typeface="Calibri" panose="020F0502020204030204" pitchFamily="34" charset="0"/>
                </a:rPr>
                <a:t>??</a:t>
              </a:r>
            </a:p>
          </p:txBody>
        </p:sp>
        <p:sp>
          <p:nvSpPr>
            <p:cNvPr id="103" name="Rectangle 66">
              <a:extLst>
                <a:ext uri="{FF2B5EF4-FFF2-40B4-BE49-F238E27FC236}">
                  <a16:creationId xmlns:a16="http://schemas.microsoft.com/office/drawing/2014/main" id="{3FB60D1A-0C0B-DD4F-8B65-0512794DBB94}"/>
                </a:ext>
              </a:extLst>
            </p:cNvPr>
            <p:cNvSpPr>
              <a:spLocks noChangeArrowheads="1"/>
            </p:cNvSpPr>
            <p:nvPr>
              <p:custDataLst>
                <p:tags r:id="rId25"/>
              </p:custDataLst>
            </p:nvPr>
          </p:nvSpPr>
          <p:spPr bwMode="auto">
            <a:xfrm>
              <a:off x="9608454" y="5110657"/>
              <a:ext cx="609600" cy="73866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1400" b="1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Start </a:t>
              </a:r>
            </a:p>
            <a:p>
              <a:pPr algn="ctr">
                <a:lnSpc>
                  <a:spcPct val="100000"/>
                </a:lnSpc>
              </a:pPr>
              <a:r>
                <a:rPr lang="en-US" sz="1400" b="1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at</a:t>
              </a:r>
            </a:p>
            <a:p>
              <a:pPr algn="ctr">
                <a:lnSpc>
                  <a:spcPct val="100000"/>
                </a:lnSpc>
              </a:pPr>
              <a:r>
                <a:rPr lang="en-US" sz="1400" b="0" dirty="0">
                  <a:latin typeface="Calibri" panose="020F0502020204030204" pitchFamily="34" charset="0"/>
                  <a:cs typeface="Calibri" panose="020F0502020204030204" pitchFamily="34" charset="0"/>
                </a:rPr>
                <a:t>??</a:t>
              </a:r>
            </a:p>
          </p:txBody>
        </p:sp>
        <p:sp>
          <p:nvSpPr>
            <p:cNvPr id="104" name="Rectangle 66">
              <a:extLst>
                <a:ext uri="{FF2B5EF4-FFF2-40B4-BE49-F238E27FC236}">
                  <a16:creationId xmlns:a16="http://schemas.microsoft.com/office/drawing/2014/main" id="{A5155E3A-AD59-1941-BB6A-8288F52382EC}"/>
                </a:ext>
              </a:extLst>
            </p:cNvPr>
            <p:cNvSpPr>
              <a:spLocks noChangeArrowheads="1"/>
            </p:cNvSpPr>
            <p:nvPr>
              <p:custDataLst>
                <p:tags r:id="rId26"/>
              </p:custDataLst>
            </p:nvPr>
          </p:nvSpPr>
          <p:spPr bwMode="auto">
            <a:xfrm>
              <a:off x="9589052" y="5715985"/>
              <a:ext cx="609600" cy="73866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1400" b="1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Start </a:t>
              </a:r>
            </a:p>
            <a:p>
              <a:pPr algn="ctr">
                <a:lnSpc>
                  <a:spcPct val="100000"/>
                </a:lnSpc>
              </a:pPr>
              <a:r>
                <a:rPr lang="en-US" sz="1400" b="1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at</a:t>
              </a:r>
            </a:p>
            <a:p>
              <a:pPr algn="ctr">
                <a:lnSpc>
                  <a:spcPct val="100000"/>
                </a:lnSpc>
              </a:pPr>
              <a:r>
                <a:rPr lang="en-US" sz="1400" b="0" dirty="0">
                  <a:latin typeface="Calibri" panose="020F0502020204030204" pitchFamily="34" charset="0"/>
                  <a:cs typeface="Calibri" panose="020F0502020204030204" pitchFamily="34" charset="0"/>
                </a:rPr>
                <a:t>??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6A8F0055-4BA4-C24B-98C6-A165DDF902AE}"/>
              </a:ext>
            </a:extLst>
          </p:cNvPr>
          <p:cNvGrpSpPr/>
          <p:nvPr/>
        </p:nvGrpSpPr>
        <p:grpSpPr>
          <a:xfrm>
            <a:off x="9148442" y="1935140"/>
            <a:ext cx="457200" cy="4471000"/>
            <a:chOff x="8356556" y="1899366"/>
            <a:chExt cx="457200" cy="4471000"/>
          </a:xfrm>
        </p:grpSpPr>
        <p:sp>
          <p:nvSpPr>
            <p:cNvPr id="89" name="Rectangle 74">
              <a:extLst>
                <a:ext uri="{FF2B5EF4-FFF2-40B4-BE49-F238E27FC236}">
                  <a16:creationId xmlns:a16="http://schemas.microsoft.com/office/drawing/2014/main" id="{BEC21544-9B6A-274D-B9F0-2DC87EABB2F1}"/>
                </a:ext>
              </a:extLst>
            </p:cNvPr>
            <p:cNvSpPr>
              <a:spLocks noChangeArrowheads="1"/>
            </p:cNvSpPr>
            <p:nvPr>
              <p:custDataLst>
                <p:tags r:id="rId2"/>
              </p:custDataLst>
            </p:nvPr>
          </p:nvSpPr>
          <p:spPr bwMode="auto">
            <a:xfrm>
              <a:off x="8356556" y="2487198"/>
              <a:ext cx="457200" cy="228600"/>
            </a:xfrm>
            <a:prstGeom prst="rect">
              <a:avLst/>
            </a:prstGeom>
            <a:solidFill>
              <a:schemeClr val="bg1"/>
            </a:solidFill>
            <a:ln w="19050">
              <a:noFill/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1400" b="1" dirty="0">
                  <a:solidFill>
                    <a:schemeClr val="accent1"/>
                  </a:solidFill>
                  <a:latin typeface="Roboto Regular" charset="0"/>
                  <a:cs typeface="Roboto Regular" charset="0"/>
                </a:rPr>
                <a:t>b.00</a:t>
              </a:r>
            </a:p>
          </p:txBody>
        </p:sp>
        <p:sp>
          <p:nvSpPr>
            <p:cNvPr id="90" name="Rectangle 75">
              <a:extLst>
                <a:ext uri="{FF2B5EF4-FFF2-40B4-BE49-F238E27FC236}">
                  <a16:creationId xmlns:a16="http://schemas.microsoft.com/office/drawing/2014/main" id="{D7532966-F923-D74B-8CA7-7C3C5F58ED2D}"/>
                </a:ext>
              </a:extLst>
            </p:cNvPr>
            <p:cNvSpPr>
              <a:spLocks noChangeArrowheads="1"/>
            </p:cNvSpPr>
            <p:nvPr>
              <p:custDataLst>
                <p:tags r:id="rId3"/>
              </p:custDataLst>
            </p:nvPr>
          </p:nvSpPr>
          <p:spPr bwMode="auto">
            <a:xfrm>
              <a:off x="8356556" y="3721581"/>
              <a:ext cx="457200" cy="228600"/>
            </a:xfrm>
            <a:prstGeom prst="rect">
              <a:avLst/>
            </a:prstGeom>
            <a:solidFill>
              <a:schemeClr val="bg1"/>
            </a:solidFill>
            <a:ln w="19050">
              <a:noFill/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1400" b="1" dirty="0">
                  <a:solidFill>
                    <a:schemeClr val="accent1"/>
                  </a:solidFill>
                  <a:latin typeface="Roboto Regular" charset="0"/>
                  <a:cs typeface="Roboto Regular" charset="0"/>
                </a:rPr>
                <a:t>b..00</a:t>
              </a:r>
            </a:p>
          </p:txBody>
        </p:sp>
        <p:sp>
          <p:nvSpPr>
            <p:cNvPr id="92" name="Rectangle 77">
              <a:extLst>
                <a:ext uri="{FF2B5EF4-FFF2-40B4-BE49-F238E27FC236}">
                  <a16:creationId xmlns:a16="http://schemas.microsoft.com/office/drawing/2014/main" id="{E4D9B6DB-6A08-DD4B-BDD7-A147CEEE915A}"/>
                </a:ext>
              </a:extLst>
            </p:cNvPr>
            <p:cNvSpPr>
              <a:spLocks noChangeArrowheads="1"/>
            </p:cNvSpPr>
            <p:nvPr>
              <p:custDataLst>
                <p:tags r:id="rId4"/>
              </p:custDataLst>
            </p:nvPr>
          </p:nvSpPr>
          <p:spPr bwMode="auto">
            <a:xfrm>
              <a:off x="8356556" y="6141766"/>
              <a:ext cx="457200" cy="228600"/>
            </a:xfrm>
            <a:prstGeom prst="rect">
              <a:avLst/>
            </a:prstGeom>
            <a:solidFill>
              <a:schemeClr val="bg1"/>
            </a:solidFill>
            <a:ln w="19050">
              <a:noFill/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1400" b="1" dirty="0">
                  <a:solidFill>
                    <a:schemeClr val="accent1"/>
                  </a:solidFill>
                  <a:latin typeface="Roboto Regular" charset="0"/>
                  <a:cs typeface="Roboto Regular" charset="0"/>
                </a:rPr>
                <a:t>b..00</a:t>
              </a:r>
            </a:p>
          </p:txBody>
        </p:sp>
        <p:sp>
          <p:nvSpPr>
            <p:cNvPr id="91" name="Rectangle 76">
              <a:extLst>
                <a:ext uri="{FF2B5EF4-FFF2-40B4-BE49-F238E27FC236}">
                  <a16:creationId xmlns:a16="http://schemas.microsoft.com/office/drawing/2014/main" id="{FF211B91-35F0-8C4C-BA08-F96FEA810362}"/>
                </a:ext>
              </a:extLst>
            </p:cNvPr>
            <p:cNvSpPr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8356556" y="4940876"/>
              <a:ext cx="457200" cy="228600"/>
            </a:xfrm>
            <a:prstGeom prst="rect">
              <a:avLst/>
            </a:prstGeom>
            <a:solidFill>
              <a:schemeClr val="bg1"/>
            </a:solidFill>
            <a:ln w="19050">
              <a:noFill/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1400" b="1" dirty="0">
                  <a:solidFill>
                    <a:schemeClr val="accent1"/>
                  </a:solidFill>
                  <a:latin typeface="Roboto Regular" charset="0"/>
                  <a:cs typeface="Roboto Regular" charset="0"/>
                </a:rPr>
                <a:t>b..00</a:t>
              </a:r>
            </a:p>
          </p:txBody>
        </p:sp>
        <p:sp>
          <p:nvSpPr>
            <p:cNvPr id="105" name="Rectangle 74">
              <a:extLst>
                <a:ext uri="{FF2B5EF4-FFF2-40B4-BE49-F238E27FC236}">
                  <a16:creationId xmlns:a16="http://schemas.microsoft.com/office/drawing/2014/main" id="{C204C3BD-59A5-3548-91A2-2C497D19D89A}"/>
                </a:ext>
              </a:extLst>
            </p:cNvPr>
            <p:cNvSpPr>
              <a:spLocks noChangeArrowheads="1"/>
            </p:cNvSpPr>
            <p:nvPr>
              <p:custDataLst>
                <p:tags r:id="rId6"/>
              </p:custDataLst>
            </p:nvPr>
          </p:nvSpPr>
          <p:spPr bwMode="auto">
            <a:xfrm>
              <a:off x="8356556" y="1899366"/>
              <a:ext cx="457200" cy="228600"/>
            </a:xfrm>
            <a:prstGeom prst="rect">
              <a:avLst/>
            </a:prstGeom>
            <a:solidFill>
              <a:schemeClr val="bg1"/>
            </a:solidFill>
            <a:ln w="19050">
              <a:noFill/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1400" b="1" dirty="0">
                  <a:solidFill>
                    <a:schemeClr val="accent1"/>
                  </a:solidFill>
                  <a:latin typeface="Roboto Regular" charset="0"/>
                  <a:cs typeface="Roboto Regular" charset="0"/>
                </a:rPr>
                <a:t>b..10</a:t>
              </a:r>
            </a:p>
          </p:txBody>
        </p:sp>
        <p:sp>
          <p:nvSpPr>
            <p:cNvPr id="106" name="Rectangle 74">
              <a:extLst>
                <a:ext uri="{FF2B5EF4-FFF2-40B4-BE49-F238E27FC236}">
                  <a16:creationId xmlns:a16="http://schemas.microsoft.com/office/drawing/2014/main" id="{583B9922-1A98-2247-A17E-524241DE9044}"/>
                </a:ext>
              </a:extLst>
            </p:cNvPr>
            <p:cNvSpPr>
              <a:spLocks noChangeArrowheads="1"/>
            </p:cNvSpPr>
            <p:nvPr>
              <p:custDataLst>
                <p:tags r:id="rId7"/>
              </p:custDataLst>
            </p:nvPr>
          </p:nvSpPr>
          <p:spPr bwMode="auto">
            <a:xfrm>
              <a:off x="8356556" y="3100985"/>
              <a:ext cx="457200" cy="228600"/>
            </a:xfrm>
            <a:prstGeom prst="rect">
              <a:avLst/>
            </a:prstGeom>
            <a:solidFill>
              <a:schemeClr val="bg1"/>
            </a:solidFill>
            <a:ln w="19050">
              <a:noFill/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1400" b="1" dirty="0">
                  <a:solidFill>
                    <a:schemeClr val="accent1"/>
                  </a:solidFill>
                  <a:latin typeface="Roboto Regular" charset="0"/>
                  <a:cs typeface="Roboto Regular" charset="0"/>
                </a:rPr>
                <a:t>b..10</a:t>
              </a:r>
            </a:p>
          </p:txBody>
        </p:sp>
        <p:sp>
          <p:nvSpPr>
            <p:cNvPr id="107" name="Rectangle 74">
              <a:extLst>
                <a:ext uri="{FF2B5EF4-FFF2-40B4-BE49-F238E27FC236}">
                  <a16:creationId xmlns:a16="http://schemas.microsoft.com/office/drawing/2014/main" id="{75B32C23-E63A-5648-9D2C-862E4F3BD456}"/>
                </a:ext>
              </a:extLst>
            </p:cNvPr>
            <p:cNvSpPr>
              <a:spLocks noChangeArrowheads="1"/>
            </p:cNvSpPr>
            <p:nvPr>
              <p:custDataLst>
                <p:tags r:id="rId8"/>
              </p:custDataLst>
            </p:nvPr>
          </p:nvSpPr>
          <p:spPr bwMode="auto">
            <a:xfrm>
              <a:off x="8356556" y="4334501"/>
              <a:ext cx="457200" cy="228600"/>
            </a:xfrm>
            <a:prstGeom prst="rect">
              <a:avLst/>
            </a:prstGeom>
            <a:solidFill>
              <a:schemeClr val="bg1"/>
            </a:solidFill>
            <a:ln w="19050">
              <a:noFill/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1400" b="1" dirty="0">
                  <a:solidFill>
                    <a:schemeClr val="accent1"/>
                  </a:solidFill>
                  <a:latin typeface="Roboto Regular" charset="0"/>
                  <a:cs typeface="Roboto Regular" charset="0"/>
                </a:rPr>
                <a:t>b..10</a:t>
              </a:r>
            </a:p>
          </p:txBody>
        </p:sp>
        <p:sp>
          <p:nvSpPr>
            <p:cNvPr id="108" name="Rectangle 74">
              <a:extLst>
                <a:ext uri="{FF2B5EF4-FFF2-40B4-BE49-F238E27FC236}">
                  <a16:creationId xmlns:a16="http://schemas.microsoft.com/office/drawing/2014/main" id="{55EB6B77-A462-414E-A581-4FDE230BFD4A}"/>
                </a:ext>
              </a:extLst>
            </p:cNvPr>
            <p:cNvSpPr>
              <a:spLocks noChangeArrowheads="1"/>
            </p:cNvSpPr>
            <p:nvPr>
              <p:custDataLst>
                <p:tags r:id="rId9"/>
              </p:custDataLst>
            </p:nvPr>
          </p:nvSpPr>
          <p:spPr bwMode="auto">
            <a:xfrm>
              <a:off x="8356556" y="5534334"/>
              <a:ext cx="457200" cy="228600"/>
            </a:xfrm>
            <a:prstGeom prst="rect">
              <a:avLst/>
            </a:prstGeom>
            <a:solidFill>
              <a:schemeClr val="bg1"/>
            </a:solidFill>
            <a:ln w="19050">
              <a:noFill/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1400" b="1" dirty="0">
                  <a:solidFill>
                    <a:schemeClr val="accent1"/>
                  </a:solidFill>
                  <a:latin typeface="Roboto Regular" charset="0"/>
                  <a:cs typeface="Roboto Regular" charset="0"/>
                </a:rPr>
                <a:t>b..10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00148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68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B57584-68CB-6843-AE09-E1F61BCE74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Byte Ordering of Numbers In Memory: Endianness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B2DA1-D8B2-7647-AB55-8C7E1FC8DADA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38113" y="1285868"/>
            <a:ext cx="11289665" cy="2108102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sz="2200" dirty="0">
                <a:solidFill>
                  <a:schemeClr val="tx2"/>
                </a:solidFill>
              </a:rPr>
              <a:t>Two different ways to place multi-byte integers in a </a:t>
            </a:r>
            <a:r>
              <a:rPr lang="en-US" sz="2200" dirty="0">
                <a:solidFill>
                  <a:srgbClr val="0070C0"/>
                </a:solidFill>
              </a:rPr>
              <a:t>byte addressable </a:t>
            </a:r>
            <a:r>
              <a:rPr lang="en-US" sz="2200" dirty="0">
                <a:solidFill>
                  <a:schemeClr val="tx2"/>
                </a:solidFill>
              </a:rPr>
              <a:t>memory</a:t>
            </a:r>
          </a:p>
          <a:p>
            <a:pPr>
              <a:lnSpc>
                <a:spcPct val="100000"/>
              </a:lnSpc>
              <a:defRPr/>
            </a:pPr>
            <a:r>
              <a:rPr lang="en-US" sz="2200" dirty="0">
                <a:solidFill>
                  <a:srgbClr val="0070C0"/>
                </a:solidFill>
              </a:rPr>
              <a:t>Big-endian: </a:t>
            </a:r>
            <a:r>
              <a:rPr lang="en-US" sz="2200" dirty="0">
                <a:solidFill>
                  <a:srgbClr val="7030A0"/>
                </a:solidFill>
              </a:rPr>
              <a:t>Most</a:t>
            </a:r>
            <a:r>
              <a:rPr lang="en-US" sz="2200" dirty="0">
                <a:solidFill>
                  <a:schemeClr val="tx2"/>
                </a:solidFill>
              </a:rPr>
              <a:t> Significant Byte (“</a:t>
            </a:r>
            <a:r>
              <a:rPr lang="en-US" sz="2200" dirty="0">
                <a:solidFill>
                  <a:srgbClr val="0070C0"/>
                </a:solidFill>
              </a:rPr>
              <a:t>big end</a:t>
            </a:r>
            <a:r>
              <a:rPr lang="en-US" sz="2200" dirty="0">
                <a:solidFill>
                  <a:schemeClr val="tx2"/>
                </a:solidFill>
              </a:rPr>
              <a:t>”) starts at the </a:t>
            </a:r>
            <a:r>
              <a:rPr lang="en-US" sz="2200" i="1" dirty="0">
                <a:solidFill>
                  <a:srgbClr val="F37440"/>
                </a:solidFill>
              </a:rPr>
              <a:t>lowest (starting) </a:t>
            </a:r>
            <a:r>
              <a:rPr lang="en-US" sz="2200" dirty="0">
                <a:solidFill>
                  <a:schemeClr val="tx2"/>
                </a:solidFill>
              </a:rPr>
              <a:t>address</a:t>
            </a:r>
          </a:p>
          <a:p>
            <a:pPr>
              <a:lnSpc>
                <a:spcPct val="100000"/>
              </a:lnSpc>
              <a:defRPr/>
            </a:pPr>
            <a:r>
              <a:rPr lang="en-US" sz="2200" dirty="0">
                <a:solidFill>
                  <a:srgbClr val="2C895B"/>
                </a:solidFill>
              </a:rPr>
              <a:t>Little-endian</a:t>
            </a:r>
            <a:r>
              <a:rPr lang="en-US" sz="2200" dirty="0">
                <a:solidFill>
                  <a:srgbClr val="0070C0"/>
                </a:solidFill>
              </a:rPr>
              <a:t>: </a:t>
            </a:r>
            <a:r>
              <a:rPr lang="en-US" sz="2200" dirty="0">
                <a:solidFill>
                  <a:srgbClr val="7030A0"/>
                </a:solidFill>
              </a:rPr>
              <a:t>Least</a:t>
            </a:r>
            <a:r>
              <a:rPr lang="en-US" sz="2200" dirty="0">
                <a:solidFill>
                  <a:schemeClr val="tx2"/>
                </a:solidFill>
              </a:rPr>
              <a:t> Significant Byte (“</a:t>
            </a:r>
            <a:r>
              <a:rPr lang="en-US" sz="2200" dirty="0">
                <a:solidFill>
                  <a:srgbClr val="2C895B"/>
                </a:solidFill>
              </a:rPr>
              <a:t>little end</a:t>
            </a:r>
            <a:r>
              <a:rPr lang="en-US" sz="2200" dirty="0">
                <a:solidFill>
                  <a:schemeClr val="tx2"/>
                </a:solidFill>
              </a:rPr>
              <a:t>”) starts at the </a:t>
            </a:r>
            <a:r>
              <a:rPr lang="en-US" sz="2200" i="1" dirty="0">
                <a:solidFill>
                  <a:srgbClr val="F37440"/>
                </a:solidFill>
              </a:rPr>
              <a:t>lowest (starting)</a:t>
            </a:r>
            <a:r>
              <a:rPr lang="en-US" sz="2200" dirty="0">
                <a:solidFill>
                  <a:srgbClr val="F37440"/>
                </a:solidFill>
              </a:rPr>
              <a:t> </a:t>
            </a:r>
            <a:r>
              <a:rPr lang="en-US" sz="2200" dirty="0">
                <a:solidFill>
                  <a:schemeClr val="tx2"/>
                </a:solidFill>
              </a:rPr>
              <a:t>address</a:t>
            </a:r>
          </a:p>
          <a:p>
            <a:pPr>
              <a:lnSpc>
                <a:spcPct val="100000"/>
              </a:lnSpc>
              <a:spcBef>
                <a:spcPts val="1800"/>
              </a:spcBef>
              <a:defRPr/>
            </a:pPr>
            <a:r>
              <a:rPr lang="en-US" sz="2200" dirty="0">
                <a:solidFill>
                  <a:schemeClr val="tx2"/>
                </a:solidFill>
                <a:cs typeface="Arial" panose="020B0604020202020204" pitchFamily="34" charset="0"/>
              </a:rPr>
              <a:t>Example: 32-bit integer with 4-byte data</a:t>
            </a:r>
            <a:endParaRPr lang="en-US" sz="2200" i="1" dirty="0">
              <a:solidFill>
                <a:schemeClr val="tx2"/>
              </a:solidFill>
            </a:endParaRPr>
          </a:p>
        </p:txBody>
      </p:sp>
      <p:grpSp>
        <p:nvGrpSpPr>
          <p:cNvPr id="60" name="Group 51">
            <a:extLst>
              <a:ext uri="{FF2B5EF4-FFF2-40B4-BE49-F238E27FC236}">
                <a16:creationId xmlns:a16="http://schemas.microsoft.com/office/drawing/2014/main" id="{846F14FD-9636-474D-9C6B-B02226436A12}"/>
              </a:ext>
            </a:extLst>
          </p:cNvPr>
          <p:cNvGrpSpPr>
            <a:grpSpLocks/>
          </p:cNvGrpSpPr>
          <p:nvPr>
            <p:custDataLst>
              <p:tags r:id="rId1"/>
            </p:custDataLst>
          </p:nvPr>
        </p:nvGrpSpPr>
        <p:grpSpPr bwMode="auto">
          <a:xfrm>
            <a:off x="2530049" y="4214199"/>
            <a:ext cx="3102260" cy="450575"/>
            <a:chOff x="1968" y="3120"/>
            <a:chExt cx="1728" cy="192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61" name="Rectangle 41">
              <a:extLst>
                <a:ext uri="{FF2B5EF4-FFF2-40B4-BE49-F238E27FC236}">
                  <a16:creationId xmlns:a16="http://schemas.microsoft.com/office/drawing/2014/main" id="{C715016A-EC5B-3A48-B3B0-D2AFFD130A60}"/>
                </a:ext>
              </a:extLst>
            </p:cNvPr>
            <p:cNvSpPr>
              <a:spLocks noChangeArrowheads="1"/>
            </p:cNvSpPr>
            <p:nvPr>
              <p:custDataLst>
                <p:tags r:id="rId40"/>
              </p:custDataLst>
            </p:nvPr>
          </p:nvSpPr>
          <p:spPr bwMode="auto">
            <a:xfrm>
              <a:off x="1968" y="3120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a1</a:t>
              </a:r>
            </a:p>
          </p:txBody>
        </p:sp>
        <p:sp>
          <p:nvSpPr>
            <p:cNvPr id="62" name="Rectangle 42">
              <a:extLst>
                <a:ext uri="{FF2B5EF4-FFF2-40B4-BE49-F238E27FC236}">
                  <a16:creationId xmlns:a16="http://schemas.microsoft.com/office/drawing/2014/main" id="{F280B6E4-D397-A74A-AEC9-439BFA1B6B92}"/>
                </a:ext>
              </a:extLst>
            </p:cNvPr>
            <p:cNvSpPr>
              <a:spLocks noChangeArrowheads="1"/>
            </p:cNvSpPr>
            <p:nvPr>
              <p:custDataLst>
                <p:tags r:id="rId41"/>
              </p:custDataLst>
            </p:nvPr>
          </p:nvSpPr>
          <p:spPr bwMode="auto">
            <a:xfrm>
              <a:off x="2400" y="3120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b2</a:t>
              </a:r>
            </a:p>
          </p:txBody>
        </p:sp>
        <p:sp>
          <p:nvSpPr>
            <p:cNvPr id="63" name="Rectangle 43">
              <a:extLst>
                <a:ext uri="{FF2B5EF4-FFF2-40B4-BE49-F238E27FC236}">
                  <a16:creationId xmlns:a16="http://schemas.microsoft.com/office/drawing/2014/main" id="{0E9F22C8-0ADD-2544-A58A-C3265314824B}"/>
                </a:ext>
              </a:extLst>
            </p:cNvPr>
            <p:cNvSpPr>
              <a:spLocks noChangeArrowheads="1"/>
            </p:cNvSpPr>
            <p:nvPr>
              <p:custDataLst>
                <p:tags r:id="rId42"/>
              </p:custDataLst>
            </p:nvPr>
          </p:nvSpPr>
          <p:spPr bwMode="auto">
            <a:xfrm>
              <a:off x="2832" y="3120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c3</a:t>
              </a:r>
            </a:p>
          </p:txBody>
        </p:sp>
        <p:sp>
          <p:nvSpPr>
            <p:cNvPr id="64" name="Rectangle 44">
              <a:extLst>
                <a:ext uri="{FF2B5EF4-FFF2-40B4-BE49-F238E27FC236}">
                  <a16:creationId xmlns:a16="http://schemas.microsoft.com/office/drawing/2014/main" id="{BE2A12A6-CEF3-5749-91CE-3FF87426B732}"/>
                </a:ext>
              </a:extLst>
            </p:cNvPr>
            <p:cNvSpPr>
              <a:spLocks noChangeArrowheads="1"/>
            </p:cNvSpPr>
            <p:nvPr>
              <p:custDataLst>
                <p:tags r:id="rId43"/>
              </p:custDataLst>
            </p:nvPr>
          </p:nvSpPr>
          <p:spPr bwMode="auto">
            <a:xfrm>
              <a:off x="3264" y="3120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d4</a:t>
              </a:r>
            </a:p>
          </p:txBody>
        </p:sp>
      </p:grpSp>
      <p:grpSp>
        <p:nvGrpSpPr>
          <p:cNvPr id="70" name="Group 49">
            <a:extLst>
              <a:ext uri="{FF2B5EF4-FFF2-40B4-BE49-F238E27FC236}">
                <a16:creationId xmlns:a16="http://schemas.microsoft.com/office/drawing/2014/main" id="{77085040-644A-814B-9017-254F96207074}"/>
              </a:ext>
            </a:extLst>
          </p:cNvPr>
          <p:cNvGrpSpPr>
            <a:grpSpLocks/>
          </p:cNvGrpSpPr>
          <p:nvPr>
            <p:custDataLst>
              <p:tags r:id="rId2"/>
            </p:custDataLst>
          </p:nvPr>
        </p:nvGrpSpPr>
        <p:grpSpPr bwMode="auto">
          <a:xfrm>
            <a:off x="9649421" y="3859298"/>
            <a:ext cx="1371600" cy="2417763"/>
            <a:chOff x="2784" y="3294"/>
            <a:chExt cx="864" cy="1523"/>
          </a:xfrm>
        </p:grpSpPr>
        <p:sp>
          <p:nvSpPr>
            <p:cNvPr id="71" name="Rectangle 5">
              <a:extLst>
                <a:ext uri="{FF2B5EF4-FFF2-40B4-BE49-F238E27FC236}">
                  <a16:creationId xmlns:a16="http://schemas.microsoft.com/office/drawing/2014/main" id="{DAEA0969-C689-1541-9DCD-750EB6DF0C67}"/>
                </a:ext>
              </a:extLst>
            </p:cNvPr>
            <p:cNvSpPr>
              <a:spLocks noChangeArrowheads="1"/>
            </p:cNvSpPr>
            <p:nvPr>
              <p:custDataLst>
                <p:tags r:id="rId28"/>
              </p:custDataLst>
            </p:nvPr>
          </p:nvSpPr>
          <p:spPr bwMode="auto">
            <a:xfrm>
              <a:off x="3216" y="4252"/>
              <a:ext cx="432" cy="192"/>
            </a:xfrm>
            <a:prstGeom prst="rect">
              <a:avLst/>
            </a:prstGeom>
            <a:solidFill>
              <a:schemeClr val="bg1"/>
            </a:solidFill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sz="2000" b="0" dirty="0">
                  <a:latin typeface="Calibri" panose="020F0502020204030204" pitchFamily="34" charset="0"/>
                  <a:cs typeface="Calibri" panose="020F0502020204030204" pitchFamily="34" charset="0"/>
                </a:rPr>
                <a:t>0x100</a:t>
              </a:r>
            </a:p>
          </p:txBody>
        </p:sp>
        <p:sp>
          <p:nvSpPr>
            <p:cNvPr id="72" name="Rectangle 6">
              <a:extLst>
                <a:ext uri="{FF2B5EF4-FFF2-40B4-BE49-F238E27FC236}">
                  <a16:creationId xmlns:a16="http://schemas.microsoft.com/office/drawing/2014/main" id="{5C066A7D-1924-C142-B231-7FFFED27AEC7}"/>
                </a:ext>
              </a:extLst>
            </p:cNvPr>
            <p:cNvSpPr>
              <a:spLocks noChangeArrowheads="1"/>
            </p:cNvSpPr>
            <p:nvPr>
              <p:custDataLst>
                <p:tags r:id="rId29"/>
              </p:custDataLst>
            </p:nvPr>
          </p:nvSpPr>
          <p:spPr bwMode="auto">
            <a:xfrm>
              <a:off x="3216" y="4042"/>
              <a:ext cx="432" cy="192"/>
            </a:xfrm>
            <a:prstGeom prst="rect">
              <a:avLst/>
            </a:prstGeom>
            <a:solidFill>
              <a:schemeClr val="bg1"/>
            </a:solidFill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sz="2000" b="0" dirty="0">
                  <a:latin typeface="Calibri" panose="020F0502020204030204" pitchFamily="34" charset="0"/>
                  <a:cs typeface="Calibri" panose="020F0502020204030204" pitchFamily="34" charset="0"/>
                </a:rPr>
                <a:t>0x101</a:t>
              </a:r>
            </a:p>
          </p:txBody>
        </p:sp>
        <p:sp>
          <p:nvSpPr>
            <p:cNvPr id="73" name="Rectangle 7">
              <a:extLst>
                <a:ext uri="{FF2B5EF4-FFF2-40B4-BE49-F238E27FC236}">
                  <a16:creationId xmlns:a16="http://schemas.microsoft.com/office/drawing/2014/main" id="{37FFD468-834D-C746-B2A1-3C266C196972}"/>
                </a:ext>
              </a:extLst>
            </p:cNvPr>
            <p:cNvSpPr>
              <a:spLocks noChangeArrowheads="1"/>
            </p:cNvSpPr>
            <p:nvPr>
              <p:custDataLst>
                <p:tags r:id="rId30"/>
              </p:custDataLst>
            </p:nvPr>
          </p:nvSpPr>
          <p:spPr bwMode="auto">
            <a:xfrm>
              <a:off x="3215" y="3834"/>
              <a:ext cx="432" cy="192"/>
            </a:xfrm>
            <a:prstGeom prst="rect">
              <a:avLst/>
            </a:prstGeom>
            <a:solidFill>
              <a:schemeClr val="bg1"/>
            </a:solidFill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sz="2000" b="0" dirty="0">
                  <a:latin typeface="Calibri" panose="020F0502020204030204" pitchFamily="34" charset="0"/>
                  <a:cs typeface="Calibri" panose="020F0502020204030204" pitchFamily="34" charset="0"/>
                </a:rPr>
                <a:t>0x102</a:t>
              </a:r>
            </a:p>
          </p:txBody>
        </p:sp>
        <p:sp>
          <p:nvSpPr>
            <p:cNvPr id="74" name="Rectangle 8">
              <a:extLst>
                <a:ext uri="{FF2B5EF4-FFF2-40B4-BE49-F238E27FC236}">
                  <a16:creationId xmlns:a16="http://schemas.microsoft.com/office/drawing/2014/main" id="{89AA9D32-11AC-D64D-A6B7-802CB58AC53D}"/>
                </a:ext>
              </a:extLst>
            </p:cNvPr>
            <p:cNvSpPr>
              <a:spLocks noChangeArrowheads="1"/>
            </p:cNvSpPr>
            <p:nvPr>
              <p:custDataLst>
                <p:tags r:id="rId31"/>
              </p:custDataLst>
            </p:nvPr>
          </p:nvSpPr>
          <p:spPr bwMode="auto">
            <a:xfrm>
              <a:off x="3212" y="3658"/>
              <a:ext cx="432" cy="192"/>
            </a:xfrm>
            <a:prstGeom prst="rect">
              <a:avLst/>
            </a:prstGeom>
            <a:solidFill>
              <a:schemeClr val="bg1"/>
            </a:solidFill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sz="2000" b="0" dirty="0">
                  <a:latin typeface="Calibri" panose="020F0502020204030204" pitchFamily="34" charset="0"/>
                  <a:cs typeface="Calibri" panose="020F0502020204030204" pitchFamily="34" charset="0"/>
                </a:rPr>
                <a:t>0x103</a:t>
              </a:r>
            </a:p>
          </p:txBody>
        </p:sp>
        <p:sp>
          <p:nvSpPr>
            <p:cNvPr id="75" name="Rectangle 9">
              <a:extLst>
                <a:ext uri="{FF2B5EF4-FFF2-40B4-BE49-F238E27FC236}">
                  <a16:creationId xmlns:a16="http://schemas.microsoft.com/office/drawing/2014/main" id="{D5BFD51D-BDC3-F54F-B6C0-2C6243F57860}"/>
                </a:ext>
              </a:extLst>
            </p:cNvPr>
            <p:cNvSpPr>
              <a:spLocks noChangeArrowheads="1"/>
            </p:cNvSpPr>
            <p:nvPr>
              <p:custDataLst>
                <p:tags r:id="rId32"/>
              </p:custDataLst>
            </p:nvPr>
          </p:nvSpPr>
          <p:spPr bwMode="auto">
            <a:xfrm>
              <a:off x="2787" y="4249"/>
              <a:ext cx="432" cy="19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6" name="Rectangle 10">
              <a:extLst>
                <a:ext uri="{FF2B5EF4-FFF2-40B4-BE49-F238E27FC236}">
                  <a16:creationId xmlns:a16="http://schemas.microsoft.com/office/drawing/2014/main" id="{5BA6AFAF-BC58-2743-AB23-B327419CAF58}"/>
                </a:ext>
              </a:extLst>
            </p:cNvPr>
            <p:cNvSpPr>
              <a:spLocks noChangeArrowheads="1"/>
            </p:cNvSpPr>
            <p:nvPr>
              <p:custDataLst>
                <p:tags r:id="rId33"/>
              </p:custDataLst>
            </p:nvPr>
          </p:nvSpPr>
          <p:spPr bwMode="auto">
            <a:xfrm>
              <a:off x="2787" y="4057"/>
              <a:ext cx="432" cy="19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7" name="Rectangle 11">
              <a:extLst>
                <a:ext uri="{FF2B5EF4-FFF2-40B4-BE49-F238E27FC236}">
                  <a16:creationId xmlns:a16="http://schemas.microsoft.com/office/drawing/2014/main" id="{0C3EC9ED-EFC9-1846-9CDC-1503B2C5E4BE}"/>
                </a:ext>
              </a:extLst>
            </p:cNvPr>
            <p:cNvSpPr>
              <a:spLocks noChangeArrowheads="1"/>
            </p:cNvSpPr>
            <p:nvPr>
              <p:custDataLst>
                <p:tags r:id="rId34"/>
              </p:custDataLst>
            </p:nvPr>
          </p:nvSpPr>
          <p:spPr bwMode="auto">
            <a:xfrm>
              <a:off x="2787" y="3863"/>
              <a:ext cx="432" cy="19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2000" b="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01</a:t>
              </a:r>
            </a:p>
          </p:txBody>
        </p:sp>
        <p:sp>
          <p:nvSpPr>
            <p:cNvPr id="78" name="Rectangle 12">
              <a:extLst>
                <a:ext uri="{FF2B5EF4-FFF2-40B4-BE49-F238E27FC236}">
                  <a16:creationId xmlns:a16="http://schemas.microsoft.com/office/drawing/2014/main" id="{48FB35F0-6230-F64D-851A-FA3813B8581F}"/>
                </a:ext>
              </a:extLst>
            </p:cNvPr>
            <p:cNvSpPr>
              <a:spLocks noChangeArrowheads="1"/>
            </p:cNvSpPr>
            <p:nvPr>
              <p:custDataLst>
                <p:tags r:id="rId35"/>
              </p:custDataLst>
            </p:nvPr>
          </p:nvSpPr>
          <p:spPr bwMode="auto">
            <a:xfrm>
              <a:off x="2784" y="3671"/>
              <a:ext cx="432" cy="19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2000" b="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23</a:t>
              </a:r>
            </a:p>
          </p:txBody>
        </p:sp>
        <p:sp>
          <p:nvSpPr>
            <p:cNvPr id="79" name="Rectangle 13">
              <a:extLst>
                <a:ext uri="{FF2B5EF4-FFF2-40B4-BE49-F238E27FC236}">
                  <a16:creationId xmlns:a16="http://schemas.microsoft.com/office/drawing/2014/main" id="{56F96EA0-586E-A242-8081-A483C41ED420}"/>
                </a:ext>
              </a:extLst>
            </p:cNvPr>
            <p:cNvSpPr>
              <a:spLocks noChangeArrowheads="1"/>
            </p:cNvSpPr>
            <p:nvPr>
              <p:custDataLst>
                <p:tags r:id="rId36"/>
              </p:custDataLst>
            </p:nvPr>
          </p:nvSpPr>
          <p:spPr bwMode="auto">
            <a:xfrm>
              <a:off x="2784" y="3492"/>
              <a:ext cx="432" cy="1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0" name="Rectangle 14">
              <a:extLst>
                <a:ext uri="{FF2B5EF4-FFF2-40B4-BE49-F238E27FC236}">
                  <a16:creationId xmlns:a16="http://schemas.microsoft.com/office/drawing/2014/main" id="{774402D7-789B-4A46-9288-6402B3D4003C}"/>
                </a:ext>
              </a:extLst>
            </p:cNvPr>
            <p:cNvSpPr>
              <a:spLocks noChangeArrowheads="1"/>
            </p:cNvSpPr>
            <p:nvPr>
              <p:custDataLst>
                <p:tags r:id="rId37"/>
              </p:custDataLst>
            </p:nvPr>
          </p:nvSpPr>
          <p:spPr bwMode="auto">
            <a:xfrm>
              <a:off x="2784" y="3294"/>
              <a:ext cx="432" cy="1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1" name="Rectangle 15">
              <a:extLst>
                <a:ext uri="{FF2B5EF4-FFF2-40B4-BE49-F238E27FC236}">
                  <a16:creationId xmlns:a16="http://schemas.microsoft.com/office/drawing/2014/main" id="{9399079F-C709-084F-B5E7-C441710DD52E}"/>
                </a:ext>
              </a:extLst>
            </p:cNvPr>
            <p:cNvSpPr>
              <a:spLocks noChangeArrowheads="1"/>
            </p:cNvSpPr>
            <p:nvPr>
              <p:custDataLst>
                <p:tags r:id="rId38"/>
              </p:custDataLst>
            </p:nvPr>
          </p:nvSpPr>
          <p:spPr bwMode="auto">
            <a:xfrm>
              <a:off x="2784" y="4437"/>
              <a:ext cx="432" cy="1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2" name="Rectangle 16">
              <a:extLst>
                <a:ext uri="{FF2B5EF4-FFF2-40B4-BE49-F238E27FC236}">
                  <a16:creationId xmlns:a16="http://schemas.microsoft.com/office/drawing/2014/main" id="{8FCDAB5D-0082-2B43-B3F0-B470986CD57D}"/>
                </a:ext>
              </a:extLst>
            </p:cNvPr>
            <p:cNvSpPr>
              <a:spLocks noChangeArrowheads="1"/>
            </p:cNvSpPr>
            <p:nvPr>
              <p:custDataLst>
                <p:tags r:id="rId39"/>
              </p:custDataLst>
            </p:nvPr>
          </p:nvSpPr>
          <p:spPr bwMode="auto">
            <a:xfrm>
              <a:off x="2784" y="4625"/>
              <a:ext cx="432" cy="1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83" name="Group 51">
            <a:extLst>
              <a:ext uri="{FF2B5EF4-FFF2-40B4-BE49-F238E27FC236}">
                <a16:creationId xmlns:a16="http://schemas.microsoft.com/office/drawing/2014/main" id="{9CFAA84B-26CE-6944-8B76-48519D6B5F90}"/>
              </a:ext>
            </a:extLst>
          </p:cNvPr>
          <p:cNvGrpSpPr>
            <a:grpSpLocks/>
          </p:cNvGrpSpPr>
          <p:nvPr>
            <p:custDataLst>
              <p:tags r:id="rId3"/>
            </p:custDataLst>
          </p:nvPr>
        </p:nvGrpSpPr>
        <p:grpSpPr bwMode="auto">
          <a:xfrm>
            <a:off x="9654184" y="4457786"/>
            <a:ext cx="690563" cy="1201738"/>
            <a:chOff x="3011" y="4110"/>
            <a:chExt cx="435" cy="757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84" name="Rectangle 41">
              <a:extLst>
                <a:ext uri="{FF2B5EF4-FFF2-40B4-BE49-F238E27FC236}">
                  <a16:creationId xmlns:a16="http://schemas.microsoft.com/office/drawing/2014/main" id="{126DDCB4-2DB0-1E4B-AC29-8D32AF1FF7BC}"/>
                </a:ext>
              </a:extLst>
            </p:cNvPr>
            <p:cNvSpPr>
              <a:spLocks noChangeArrowheads="1"/>
            </p:cNvSpPr>
            <p:nvPr>
              <p:custDataLst>
                <p:tags r:id="rId24"/>
              </p:custDataLst>
            </p:nvPr>
          </p:nvSpPr>
          <p:spPr bwMode="auto">
            <a:xfrm>
              <a:off x="3011" y="4675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a1</a:t>
              </a:r>
            </a:p>
          </p:txBody>
        </p:sp>
        <p:sp>
          <p:nvSpPr>
            <p:cNvPr id="85" name="Rectangle 42">
              <a:extLst>
                <a:ext uri="{FF2B5EF4-FFF2-40B4-BE49-F238E27FC236}">
                  <a16:creationId xmlns:a16="http://schemas.microsoft.com/office/drawing/2014/main" id="{58CA4A3B-DD6D-6A40-83AF-8ABBE3B19390}"/>
                </a:ext>
              </a:extLst>
            </p:cNvPr>
            <p:cNvSpPr>
              <a:spLocks noChangeArrowheads="1"/>
            </p:cNvSpPr>
            <p:nvPr>
              <p:custDataLst>
                <p:tags r:id="rId25"/>
              </p:custDataLst>
            </p:nvPr>
          </p:nvSpPr>
          <p:spPr bwMode="auto">
            <a:xfrm>
              <a:off x="3014" y="4497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b2</a:t>
              </a:r>
            </a:p>
          </p:txBody>
        </p:sp>
        <p:sp>
          <p:nvSpPr>
            <p:cNvPr id="86" name="Rectangle 43">
              <a:extLst>
                <a:ext uri="{FF2B5EF4-FFF2-40B4-BE49-F238E27FC236}">
                  <a16:creationId xmlns:a16="http://schemas.microsoft.com/office/drawing/2014/main" id="{74E15E10-87DD-F24C-9914-A4F8D05921A6}"/>
                </a:ext>
              </a:extLst>
            </p:cNvPr>
            <p:cNvSpPr>
              <a:spLocks noChangeArrowheads="1"/>
            </p:cNvSpPr>
            <p:nvPr>
              <p:custDataLst>
                <p:tags r:id="rId26"/>
              </p:custDataLst>
            </p:nvPr>
          </p:nvSpPr>
          <p:spPr bwMode="auto">
            <a:xfrm>
              <a:off x="3014" y="4309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c3</a:t>
              </a:r>
            </a:p>
          </p:txBody>
        </p:sp>
        <p:sp>
          <p:nvSpPr>
            <p:cNvPr id="87" name="Rectangle 44">
              <a:extLst>
                <a:ext uri="{FF2B5EF4-FFF2-40B4-BE49-F238E27FC236}">
                  <a16:creationId xmlns:a16="http://schemas.microsoft.com/office/drawing/2014/main" id="{2A5F2D33-0F66-4749-8036-DB2E363A84A9}"/>
                </a:ext>
              </a:extLst>
            </p:cNvPr>
            <p:cNvSpPr>
              <a:spLocks noChangeArrowheads="1"/>
            </p:cNvSpPr>
            <p:nvPr>
              <p:custDataLst>
                <p:tags r:id="rId27"/>
              </p:custDataLst>
            </p:nvPr>
          </p:nvSpPr>
          <p:spPr bwMode="auto">
            <a:xfrm>
              <a:off x="3014" y="4110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d4</a:t>
              </a:r>
            </a:p>
          </p:txBody>
        </p:sp>
      </p:grpSp>
      <p:grpSp>
        <p:nvGrpSpPr>
          <p:cNvPr id="88" name="Group 49">
            <a:extLst>
              <a:ext uri="{FF2B5EF4-FFF2-40B4-BE49-F238E27FC236}">
                <a16:creationId xmlns:a16="http://schemas.microsoft.com/office/drawing/2014/main" id="{24CFC4AA-E23B-3F4A-8793-EB495F81BA3B}"/>
              </a:ext>
            </a:extLst>
          </p:cNvPr>
          <p:cNvGrpSpPr>
            <a:grpSpLocks/>
          </p:cNvGrpSpPr>
          <p:nvPr>
            <p:custDataLst>
              <p:tags r:id="rId4"/>
            </p:custDataLst>
          </p:nvPr>
        </p:nvGrpSpPr>
        <p:grpSpPr bwMode="auto">
          <a:xfrm>
            <a:off x="7986949" y="3911039"/>
            <a:ext cx="690563" cy="2419351"/>
            <a:chOff x="2784" y="3293"/>
            <a:chExt cx="435" cy="1524"/>
          </a:xfrm>
        </p:grpSpPr>
        <p:sp>
          <p:nvSpPr>
            <p:cNvPr id="93" name="Rectangle 9">
              <a:extLst>
                <a:ext uri="{FF2B5EF4-FFF2-40B4-BE49-F238E27FC236}">
                  <a16:creationId xmlns:a16="http://schemas.microsoft.com/office/drawing/2014/main" id="{91E323C3-F0F2-BF40-8DBA-90DC12C99F92}"/>
                </a:ext>
              </a:extLst>
            </p:cNvPr>
            <p:cNvSpPr>
              <a:spLocks noChangeArrowheads="1"/>
            </p:cNvSpPr>
            <p:nvPr>
              <p:custDataLst>
                <p:tags r:id="rId16"/>
              </p:custDataLst>
            </p:nvPr>
          </p:nvSpPr>
          <p:spPr bwMode="auto">
            <a:xfrm>
              <a:off x="2787" y="4249"/>
              <a:ext cx="432" cy="19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94" name="Rectangle 10">
              <a:extLst>
                <a:ext uri="{FF2B5EF4-FFF2-40B4-BE49-F238E27FC236}">
                  <a16:creationId xmlns:a16="http://schemas.microsoft.com/office/drawing/2014/main" id="{ED35846F-6FCC-E244-9858-E6DAACE94F9E}"/>
                </a:ext>
              </a:extLst>
            </p:cNvPr>
            <p:cNvSpPr>
              <a:spLocks noChangeArrowheads="1"/>
            </p:cNvSpPr>
            <p:nvPr>
              <p:custDataLst>
                <p:tags r:id="rId17"/>
              </p:custDataLst>
            </p:nvPr>
          </p:nvSpPr>
          <p:spPr bwMode="auto">
            <a:xfrm>
              <a:off x="2787" y="4057"/>
              <a:ext cx="432" cy="19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95" name="Rectangle 11">
              <a:extLst>
                <a:ext uri="{FF2B5EF4-FFF2-40B4-BE49-F238E27FC236}">
                  <a16:creationId xmlns:a16="http://schemas.microsoft.com/office/drawing/2014/main" id="{28EAAA7B-748C-C341-AA3A-584EBD40E2CE}"/>
                </a:ext>
              </a:extLst>
            </p:cNvPr>
            <p:cNvSpPr>
              <a:spLocks noChangeArrowheads="1"/>
            </p:cNvSpPr>
            <p:nvPr>
              <p:custDataLst>
                <p:tags r:id="rId18"/>
              </p:custDataLst>
            </p:nvPr>
          </p:nvSpPr>
          <p:spPr bwMode="auto">
            <a:xfrm>
              <a:off x="2787" y="3863"/>
              <a:ext cx="432" cy="19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2000" b="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01</a:t>
              </a:r>
            </a:p>
          </p:txBody>
        </p:sp>
        <p:sp>
          <p:nvSpPr>
            <p:cNvPr id="96" name="Rectangle 12">
              <a:extLst>
                <a:ext uri="{FF2B5EF4-FFF2-40B4-BE49-F238E27FC236}">
                  <a16:creationId xmlns:a16="http://schemas.microsoft.com/office/drawing/2014/main" id="{01015FC6-C845-294E-81B0-D6DA895C0BA2}"/>
                </a:ext>
              </a:extLst>
            </p:cNvPr>
            <p:cNvSpPr>
              <a:spLocks noChangeArrowheads="1"/>
            </p:cNvSpPr>
            <p:nvPr>
              <p:custDataLst>
                <p:tags r:id="rId19"/>
              </p:custDataLst>
            </p:nvPr>
          </p:nvSpPr>
          <p:spPr bwMode="auto">
            <a:xfrm>
              <a:off x="2784" y="3671"/>
              <a:ext cx="432" cy="19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2000" b="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23</a:t>
              </a:r>
            </a:p>
          </p:txBody>
        </p:sp>
        <p:sp>
          <p:nvSpPr>
            <p:cNvPr id="97" name="Rectangle 13">
              <a:extLst>
                <a:ext uri="{FF2B5EF4-FFF2-40B4-BE49-F238E27FC236}">
                  <a16:creationId xmlns:a16="http://schemas.microsoft.com/office/drawing/2014/main" id="{935F3F4E-34FA-0E49-9063-89FEE1969B0D}"/>
                </a:ext>
              </a:extLst>
            </p:cNvPr>
            <p:cNvSpPr>
              <a:spLocks noChangeArrowheads="1"/>
            </p:cNvSpPr>
            <p:nvPr>
              <p:custDataLst>
                <p:tags r:id="rId20"/>
              </p:custDataLst>
            </p:nvPr>
          </p:nvSpPr>
          <p:spPr bwMode="auto">
            <a:xfrm>
              <a:off x="2784" y="3492"/>
              <a:ext cx="432" cy="1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98" name="Rectangle 14">
              <a:extLst>
                <a:ext uri="{FF2B5EF4-FFF2-40B4-BE49-F238E27FC236}">
                  <a16:creationId xmlns:a16="http://schemas.microsoft.com/office/drawing/2014/main" id="{EB11F50E-7EDE-394A-9C07-6F985631BA54}"/>
                </a:ext>
              </a:extLst>
            </p:cNvPr>
            <p:cNvSpPr>
              <a:spLocks noChangeArrowheads="1"/>
            </p:cNvSpPr>
            <p:nvPr>
              <p:custDataLst>
                <p:tags r:id="rId21"/>
              </p:custDataLst>
            </p:nvPr>
          </p:nvSpPr>
          <p:spPr bwMode="auto">
            <a:xfrm>
              <a:off x="2784" y="3293"/>
              <a:ext cx="432" cy="1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99" name="Rectangle 15">
              <a:extLst>
                <a:ext uri="{FF2B5EF4-FFF2-40B4-BE49-F238E27FC236}">
                  <a16:creationId xmlns:a16="http://schemas.microsoft.com/office/drawing/2014/main" id="{8A4AF976-CE1C-0A46-837A-546DE2C0999F}"/>
                </a:ext>
              </a:extLst>
            </p:cNvPr>
            <p:cNvSpPr>
              <a:spLocks noChangeArrowheads="1"/>
            </p:cNvSpPr>
            <p:nvPr>
              <p:custDataLst>
                <p:tags r:id="rId22"/>
              </p:custDataLst>
            </p:nvPr>
          </p:nvSpPr>
          <p:spPr bwMode="auto">
            <a:xfrm>
              <a:off x="2784" y="4437"/>
              <a:ext cx="432" cy="1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00" name="Rectangle 16">
              <a:extLst>
                <a:ext uri="{FF2B5EF4-FFF2-40B4-BE49-F238E27FC236}">
                  <a16:creationId xmlns:a16="http://schemas.microsoft.com/office/drawing/2014/main" id="{924734BC-815B-2C4E-A3C9-1D93A7B89874}"/>
                </a:ext>
              </a:extLst>
            </p:cNvPr>
            <p:cNvSpPr>
              <a:spLocks noChangeArrowheads="1"/>
            </p:cNvSpPr>
            <p:nvPr>
              <p:custDataLst>
                <p:tags r:id="rId23"/>
              </p:custDataLst>
            </p:nvPr>
          </p:nvSpPr>
          <p:spPr bwMode="auto">
            <a:xfrm>
              <a:off x="2784" y="4625"/>
              <a:ext cx="432" cy="1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101" name="Group 52">
            <a:extLst>
              <a:ext uri="{FF2B5EF4-FFF2-40B4-BE49-F238E27FC236}">
                <a16:creationId xmlns:a16="http://schemas.microsoft.com/office/drawing/2014/main" id="{60E05BBF-A055-2A4B-A9C7-914EAB8EC66A}"/>
              </a:ext>
            </a:extLst>
          </p:cNvPr>
          <p:cNvGrpSpPr>
            <a:grpSpLocks/>
          </p:cNvGrpSpPr>
          <p:nvPr>
            <p:custDataLst>
              <p:tags r:id="rId5"/>
            </p:custDataLst>
          </p:nvPr>
        </p:nvGrpSpPr>
        <p:grpSpPr bwMode="auto">
          <a:xfrm>
            <a:off x="8013937" y="4514288"/>
            <a:ext cx="685800" cy="1219200"/>
            <a:chOff x="2159" y="4595"/>
            <a:chExt cx="432" cy="768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102" name="Rectangle 45">
              <a:extLst>
                <a:ext uri="{FF2B5EF4-FFF2-40B4-BE49-F238E27FC236}">
                  <a16:creationId xmlns:a16="http://schemas.microsoft.com/office/drawing/2014/main" id="{C489F394-59A9-D54A-B977-CFEBB41F9326}"/>
                </a:ext>
              </a:extLst>
            </p:cNvPr>
            <p:cNvSpPr>
              <a:spLocks noChangeArrowheads="1"/>
            </p:cNvSpPr>
            <p:nvPr>
              <p:custDataLst>
                <p:tags r:id="rId12"/>
              </p:custDataLst>
            </p:nvPr>
          </p:nvSpPr>
          <p:spPr bwMode="auto">
            <a:xfrm>
              <a:off x="2159" y="5171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d4</a:t>
              </a:r>
            </a:p>
          </p:txBody>
        </p:sp>
        <p:sp>
          <p:nvSpPr>
            <p:cNvPr id="103" name="Rectangle 46">
              <a:extLst>
                <a:ext uri="{FF2B5EF4-FFF2-40B4-BE49-F238E27FC236}">
                  <a16:creationId xmlns:a16="http://schemas.microsoft.com/office/drawing/2014/main" id="{510F5C22-93CB-2745-AD0B-4764173889F1}"/>
                </a:ext>
              </a:extLst>
            </p:cNvPr>
            <p:cNvSpPr>
              <a:spLocks noChangeArrowheads="1"/>
            </p:cNvSpPr>
            <p:nvPr>
              <p:custDataLst>
                <p:tags r:id="rId13"/>
              </p:custDataLst>
            </p:nvPr>
          </p:nvSpPr>
          <p:spPr bwMode="auto">
            <a:xfrm>
              <a:off x="2159" y="4978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c3</a:t>
              </a:r>
            </a:p>
          </p:txBody>
        </p:sp>
        <p:sp>
          <p:nvSpPr>
            <p:cNvPr id="104" name="Rectangle 47">
              <a:extLst>
                <a:ext uri="{FF2B5EF4-FFF2-40B4-BE49-F238E27FC236}">
                  <a16:creationId xmlns:a16="http://schemas.microsoft.com/office/drawing/2014/main" id="{F8982A09-FD0D-9143-8BFB-492FA4B67BCA}"/>
                </a:ext>
              </a:extLst>
            </p:cNvPr>
            <p:cNvSpPr>
              <a:spLocks noChangeArrowheads="1"/>
            </p:cNvSpPr>
            <p:nvPr>
              <p:custDataLst>
                <p:tags r:id="rId14"/>
              </p:custDataLst>
            </p:nvPr>
          </p:nvSpPr>
          <p:spPr bwMode="auto">
            <a:xfrm>
              <a:off x="2159" y="4786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b2</a:t>
              </a:r>
            </a:p>
          </p:txBody>
        </p:sp>
        <p:sp>
          <p:nvSpPr>
            <p:cNvPr id="105" name="Rectangle 48">
              <a:extLst>
                <a:ext uri="{FF2B5EF4-FFF2-40B4-BE49-F238E27FC236}">
                  <a16:creationId xmlns:a16="http://schemas.microsoft.com/office/drawing/2014/main" id="{E18C0919-7849-B74B-8B47-34CED6EAE9CA}"/>
                </a:ext>
              </a:extLst>
            </p:cNvPr>
            <p:cNvSpPr>
              <a:spLocks noChangeArrowheads="1"/>
            </p:cNvSpPr>
            <p:nvPr>
              <p:custDataLst>
                <p:tags r:id="rId15"/>
              </p:custDataLst>
            </p:nvPr>
          </p:nvSpPr>
          <p:spPr bwMode="auto">
            <a:xfrm>
              <a:off x="2159" y="4595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a1</a:t>
              </a:r>
            </a:p>
          </p:txBody>
        </p:sp>
      </p:grpSp>
      <p:sp>
        <p:nvSpPr>
          <p:cNvPr id="106" name="Rectangle 30">
            <a:extLst>
              <a:ext uri="{FF2B5EF4-FFF2-40B4-BE49-F238E27FC236}">
                <a16:creationId xmlns:a16="http://schemas.microsoft.com/office/drawing/2014/main" id="{65791AE7-8ABA-3F4C-A440-D6EE906E503E}"/>
              </a:ext>
            </a:extLst>
          </p:cNvPr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8834806" y="3508878"/>
            <a:ext cx="1779588" cy="40216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63500" tIns="25400" rIns="63500" bIns="25400">
            <a:spAutoFit/>
          </a:bodyPr>
          <a:lstStyle/>
          <a:p>
            <a:pPr algn="r">
              <a:lnSpc>
                <a:spcPct val="95000"/>
              </a:lnSpc>
            </a:pPr>
            <a:r>
              <a:rPr lang="en-US" b="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Big-Endian</a:t>
            </a:r>
          </a:p>
        </p:txBody>
      </p:sp>
      <p:sp>
        <p:nvSpPr>
          <p:cNvPr id="107" name="Rectangle 31">
            <a:extLst>
              <a:ext uri="{FF2B5EF4-FFF2-40B4-BE49-F238E27FC236}">
                <a16:creationId xmlns:a16="http://schemas.microsoft.com/office/drawing/2014/main" id="{FC0B9E85-3EFE-9F40-9821-463651BB8C71}"/>
              </a:ext>
            </a:extLst>
          </p:cNvPr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6604535" y="3575803"/>
            <a:ext cx="2209800" cy="40216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 lIns="63500" tIns="25400" rIns="63500" bIns="25400">
            <a:spAutoFit/>
          </a:bodyPr>
          <a:lstStyle/>
          <a:p>
            <a:pPr algn="r">
              <a:lnSpc>
                <a:spcPct val="95000"/>
              </a:lnSpc>
            </a:pPr>
            <a:r>
              <a:rPr lang="en-US" b="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Little-Endian</a:t>
            </a:r>
          </a:p>
        </p:txBody>
      </p: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5D4A6633-BEB7-F546-8F38-BD67DFC5357F}"/>
              </a:ext>
            </a:extLst>
          </p:cNvPr>
          <p:cNvGrpSpPr/>
          <p:nvPr/>
        </p:nvGrpSpPr>
        <p:grpSpPr>
          <a:xfrm>
            <a:off x="943868" y="4664774"/>
            <a:ext cx="2274982" cy="910773"/>
            <a:chOff x="4565579" y="3145805"/>
            <a:chExt cx="2274982" cy="910773"/>
          </a:xfrm>
        </p:grpSpPr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523035E5-448E-7540-8308-FAF6D506C309}"/>
                </a:ext>
              </a:extLst>
            </p:cNvPr>
            <p:cNvSpPr txBox="1"/>
            <p:nvPr/>
          </p:nvSpPr>
          <p:spPr>
            <a:xfrm>
              <a:off x="4565579" y="3410247"/>
              <a:ext cx="2274982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pPr algn="r"/>
              <a:r>
                <a:rPr lang="en-US" dirty="0">
                  <a:solidFill>
                    <a:schemeClr val="tx2"/>
                  </a:solidFill>
                </a:rPr>
                <a:t>MSB</a:t>
              </a:r>
            </a:p>
            <a:p>
              <a:r>
                <a:rPr lang="en-US" dirty="0">
                  <a:solidFill>
                    <a:schemeClr val="tx2"/>
                  </a:solidFill>
                </a:rPr>
                <a:t>Most significant byte</a:t>
              </a:r>
            </a:p>
          </p:txBody>
        </p:sp>
        <p:sp>
          <p:nvSpPr>
            <p:cNvPr id="109" name="Right Arrow 108">
              <a:extLst>
                <a:ext uri="{FF2B5EF4-FFF2-40B4-BE49-F238E27FC236}">
                  <a16:creationId xmlns:a16="http://schemas.microsoft.com/office/drawing/2014/main" id="{6FEDCF98-4493-4B43-AAB4-C6EFE62BCFDC}"/>
                </a:ext>
              </a:extLst>
            </p:cNvPr>
            <p:cNvSpPr/>
            <p:nvPr/>
          </p:nvSpPr>
          <p:spPr>
            <a:xfrm rot="16200000">
              <a:off x="6495414" y="3126859"/>
              <a:ext cx="224085" cy="26197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2"/>
                </a:solidFill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D59DBCE3-B5FB-5542-8B19-F8548AF79C28}"/>
              </a:ext>
            </a:extLst>
          </p:cNvPr>
          <p:cNvGrpSpPr/>
          <p:nvPr/>
        </p:nvGrpSpPr>
        <p:grpSpPr>
          <a:xfrm>
            <a:off x="4926449" y="4679174"/>
            <a:ext cx="2339102" cy="850463"/>
            <a:chOff x="7967710" y="2820695"/>
            <a:chExt cx="2339102" cy="850463"/>
          </a:xfrm>
        </p:grpSpPr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3FEAA893-3CD5-0346-BAAE-16CDC4D4959D}"/>
                </a:ext>
              </a:extLst>
            </p:cNvPr>
            <p:cNvSpPr txBox="1"/>
            <p:nvPr/>
          </p:nvSpPr>
          <p:spPr>
            <a:xfrm>
              <a:off x="7967710" y="3024827"/>
              <a:ext cx="2339102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LSB</a:t>
              </a:r>
            </a:p>
            <a:p>
              <a:r>
                <a:rPr lang="en-US" dirty="0">
                  <a:solidFill>
                    <a:schemeClr val="tx2"/>
                  </a:solidFill>
                </a:rPr>
                <a:t>Least significant byte</a:t>
              </a:r>
            </a:p>
          </p:txBody>
        </p:sp>
        <p:sp>
          <p:nvSpPr>
            <p:cNvPr id="112" name="Right Arrow 111">
              <a:extLst>
                <a:ext uri="{FF2B5EF4-FFF2-40B4-BE49-F238E27FC236}">
                  <a16:creationId xmlns:a16="http://schemas.microsoft.com/office/drawing/2014/main" id="{9452293F-BCCA-D94B-901C-10028C27567C}"/>
                </a:ext>
              </a:extLst>
            </p:cNvPr>
            <p:cNvSpPr/>
            <p:nvPr/>
          </p:nvSpPr>
          <p:spPr>
            <a:xfrm rot="16200000">
              <a:off x="8067752" y="2801749"/>
              <a:ext cx="224085" cy="26197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9" name="TextBox 88">
            <a:extLst>
              <a:ext uri="{FF2B5EF4-FFF2-40B4-BE49-F238E27FC236}">
                <a16:creationId xmlns:a16="http://schemas.microsoft.com/office/drawing/2014/main" id="{2AF9F916-B035-A046-A5C1-1E586733B5A2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F4D0814-F9DC-8D01-A108-91485F975BFF}"/>
              </a:ext>
            </a:extLst>
          </p:cNvPr>
          <p:cNvGrpSpPr/>
          <p:nvPr/>
        </p:nvGrpSpPr>
        <p:grpSpPr>
          <a:xfrm>
            <a:off x="8699737" y="4507245"/>
            <a:ext cx="685800" cy="1227815"/>
            <a:chOff x="8699737" y="4507245"/>
            <a:chExt cx="685800" cy="1227815"/>
          </a:xfrm>
        </p:grpSpPr>
        <p:sp>
          <p:nvSpPr>
            <p:cNvPr id="91" name="Rectangle 5">
              <a:extLst>
                <a:ext uri="{FF2B5EF4-FFF2-40B4-BE49-F238E27FC236}">
                  <a16:creationId xmlns:a16="http://schemas.microsoft.com/office/drawing/2014/main" id="{5BD0FFEC-12BA-FB84-873B-956809A45307}"/>
                </a:ext>
              </a:extLst>
            </p:cNvPr>
            <p:cNvSpPr>
              <a:spLocks noChangeArrowheads="1"/>
            </p:cNvSpPr>
            <p:nvPr>
              <p:custDataLst>
                <p:tags r:id="rId8"/>
              </p:custDataLst>
            </p:nvPr>
          </p:nvSpPr>
          <p:spPr bwMode="auto">
            <a:xfrm>
              <a:off x="8699737" y="5430260"/>
              <a:ext cx="685800" cy="304800"/>
            </a:xfrm>
            <a:prstGeom prst="rect">
              <a:avLst/>
            </a:prstGeom>
            <a:solidFill>
              <a:schemeClr val="bg1"/>
            </a:solidFill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sz="2000" b="0" dirty="0">
                  <a:latin typeface="Calibri" panose="020F0502020204030204" pitchFamily="34" charset="0"/>
                  <a:cs typeface="Calibri" panose="020F0502020204030204" pitchFamily="34" charset="0"/>
                </a:rPr>
                <a:t>0x100</a:t>
              </a:r>
            </a:p>
          </p:txBody>
        </p:sp>
        <p:sp>
          <p:nvSpPr>
            <p:cNvPr id="92" name="Rectangle 6">
              <a:extLst>
                <a:ext uri="{FF2B5EF4-FFF2-40B4-BE49-F238E27FC236}">
                  <a16:creationId xmlns:a16="http://schemas.microsoft.com/office/drawing/2014/main" id="{25C019CC-CE18-C51C-D793-7B415F127097}"/>
                </a:ext>
              </a:extLst>
            </p:cNvPr>
            <p:cNvSpPr>
              <a:spLocks noChangeArrowheads="1"/>
            </p:cNvSpPr>
            <p:nvPr>
              <p:custDataLst>
                <p:tags r:id="rId9"/>
              </p:custDataLst>
            </p:nvPr>
          </p:nvSpPr>
          <p:spPr bwMode="auto">
            <a:xfrm>
              <a:off x="8699737" y="5116845"/>
              <a:ext cx="685800" cy="304800"/>
            </a:xfrm>
            <a:prstGeom prst="rect">
              <a:avLst/>
            </a:prstGeom>
            <a:solidFill>
              <a:schemeClr val="bg1"/>
            </a:solidFill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sz="2000" b="0" dirty="0">
                  <a:latin typeface="Calibri" panose="020F0502020204030204" pitchFamily="34" charset="0"/>
                  <a:cs typeface="Calibri" panose="020F0502020204030204" pitchFamily="34" charset="0"/>
                </a:rPr>
                <a:t>0x101</a:t>
              </a:r>
            </a:p>
          </p:txBody>
        </p:sp>
        <p:sp>
          <p:nvSpPr>
            <p:cNvPr id="113" name="Rectangle 7">
              <a:extLst>
                <a:ext uri="{FF2B5EF4-FFF2-40B4-BE49-F238E27FC236}">
                  <a16:creationId xmlns:a16="http://schemas.microsoft.com/office/drawing/2014/main" id="{E545CC64-8FFB-A5C0-457D-8479085E5A5C}"/>
                </a:ext>
              </a:extLst>
            </p:cNvPr>
            <p:cNvSpPr>
              <a:spLocks noChangeArrowheads="1"/>
            </p:cNvSpPr>
            <p:nvPr>
              <p:custDataLst>
                <p:tags r:id="rId10"/>
              </p:custDataLst>
            </p:nvPr>
          </p:nvSpPr>
          <p:spPr bwMode="auto">
            <a:xfrm>
              <a:off x="8699737" y="4786645"/>
              <a:ext cx="685800" cy="304800"/>
            </a:xfrm>
            <a:prstGeom prst="rect">
              <a:avLst/>
            </a:prstGeom>
            <a:solidFill>
              <a:schemeClr val="bg1"/>
            </a:solidFill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sz="2000" b="0" dirty="0">
                  <a:latin typeface="Calibri" panose="020F0502020204030204" pitchFamily="34" charset="0"/>
                  <a:cs typeface="Calibri" panose="020F0502020204030204" pitchFamily="34" charset="0"/>
                </a:rPr>
                <a:t>0x102</a:t>
              </a:r>
            </a:p>
          </p:txBody>
        </p:sp>
        <p:sp>
          <p:nvSpPr>
            <p:cNvPr id="115" name="Rectangle 8">
              <a:extLst>
                <a:ext uri="{FF2B5EF4-FFF2-40B4-BE49-F238E27FC236}">
                  <a16:creationId xmlns:a16="http://schemas.microsoft.com/office/drawing/2014/main" id="{E057EBBF-3C92-7EAD-2438-0B219D43135A}"/>
                </a:ext>
              </a:extLst>
            </p:cNvPr>
            <p:cNvSpPr>
              <a:spLocks noChangeArrowheads="1"/>
            </p:cNvSpPr>
            <p:nvPr>
              <p:custDataLst>
                <p:tags r:id="rId11"/>
              </p:custDataLst>
            </p:nvPr>
          </p:nvSpPr>
          <p:spPr bwMode="auto">
            <a:xfrm>
              <a:off x="8699737" y="4507245"/>
              <a:ext cx="685800" cy="304800"/>
            </a:xfrm>
            <a:prstGeom prst="rect">
              <a:avLst/>
            </a:prstGeom>
            <a:solidFill>
              <a:schemeClr val="bg1"/>
            </a:solidFill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sz="2000" b="0" dirty="0">
                  <a:latin typeface="Calibri" panose="020F0502020204030204" pitchFamily="34" charset="0"/>
                  <a:cs typeface="Calibri" panose="020F0502020204030204" pitchFamily="34" charset="0"/>
                </a:rPr>
                <a:t>0x103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92982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106" grpId="0"/>
      <p:bldP spid="107" grpId="0"/>
      <p:bldP spid="89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7BBDA6-4079-F94A-A23C-1D4BFD35AC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Byte Ordering Example</a:t>
            </a:r>
          </a:p>
        </p:txBody>
      </p:sp>
      <p:sp>
        <p:nvSpPr>
          <p:cNvPr id="5" name="Text Box 12">
            <a:extLst>
              <a:ext uri="{FF2B5EF4-FFF2-40B4-BE49-F238E27FC236}">
                <a16:creationId xmlns:a16="http://schemas.microsoft.com/office/drawing/2014/main" id="{B0C83D92-02F9-9F4A-BDA2-02D6F910CD58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861066" y="926092"/>
            <a:ext cx="6062024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ct val="50000"/>
              </a:spcBef>
              <a:tabLst>
                <a:tab pos="1714500" algn="l"/>
              </a:tabLst>
            </a:pPr>
            <a:r>
              <a:rPr lang="en-US" sz="24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Decimal:	12345</a:t>
            </a:r>
          </a:p>
          <a:p>
            <a:pPr>
              <a:lnSpc>
                <a:spcPct val="100000"/>
              </a:lnSpc>
              <a:spcBef>
                <a:spcPts val="0"/>
              </a:spcBef>
              <a:tabLst>
                <a:tab pos="914400" algn="l"/>
              </a:tabLst>
            </a:pPr>
            <a:r>
              <a:rPr lang="en-US" sz="24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Binary:  	0011  0000  0011  1001</a:t>
            </a:r>
          </a:p>
          <a:p>
            <a:pPr>
              <a:lnSpc>
                <a:spcPct val="100000"/>
              </a:lnSpc>
              <a:spcBef>
                <a:spcPts val="0"/>
              </a:spcBef>
              <a:tabLst>
                <a:tab pos="914400" algn="l"/>
              </a:tabLst>
            </a:pPr>
            <a:r>
              <a:rPr lang="en-US" sz="24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Hex:	       3     0     3     9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439CC8A7-798D-6647-B543-18E9FF86085F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4355440" y="2397316"/>
            <a:ext cx="7321235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sz="24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x = 12345;</a:t>
            </a:r>
          </a:p>
          <a:p>
            <a:pPr>
              <a:defRPr/>
            </a:pPr>
            <a:r>
              <a:rPr lang="en-US" sz="2400" b="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or x = 0x00003039</a:t>
            </a:r>
            <a:r>
              <a:rPr lang="en-US" sz="2400" b="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 // show all 32 bits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5F60B47-FDBE-1047-8912-D5D2D33D7B57}"/>
              </a:ext>
            </a:extLst>
          </p:cNvPr>
          <p:cNvGrpSpPr/>
          <p:nvPr/>
        </p:nvGrpSpPr>
        <p:grpSpPr>
          <a:xfrm>
            <a:off x="2778340" y="3371998"/>
            <a:ext cx="6227477" cy="3110899"/>
            <a:chOff x="2824470" y="3371998"/>
            <a:chExt cx="6227477" cy="3110899"/>
          </a:xfrm>
        </p:grpSpPr>
        <p:grpSp>
          <p:nvGrpSpPr>
            <p:cNvPr id="6" name="Group 13">
              <a:extLst>
                <a:ext uri="{FF2B5EF4-FFF2-40B4-BE49-F238E27FC236}">
                  <a16:creationId xmlns:a16="http://schemas.microsoft.com/office/drawing/2014/main" id="{EA1DCFE7-9FDA-724B-89E5-C8BBAEB408C9}"/>
                </a:ext>
              </a:extLst>
            </p:cNvPr>
            <p:cNvGrpSpPr>
              <a:grpSpLocks/>
            </p:cNvGrpSpPr>
            <p:nvPr>
              <p:custDataLst>
                <p:tags r:id="rId3"/>
              </p:custDataLst>
            </p:nvPr>
          </p:nvGrpSpPr>
          <p:grpSpPr bwMode="auto">
            <a:xfrm>
              <a:off x="3858587" y="4266220"/>
              <a:ext cx="1091100" cy="2167170"/>
              <a:chOff x="1152" y="2160"/>
              <a:chExt cx="384" cy="768"/>
            </a:xfrm>
          </p:grpSpPr>
          <p:sp>
            <p:nvSpPr>
              <p:cNvPr id="7" name="Rectangle 4">
                <a:extLst>
                  <a:ext uri="{FF2B5EF4-FFF2-40B4-BE49-F238E27FC236}">
                    <a16:creationId xmlns:a16="http://schemas.microsoft.com/office/drawing/2014/main" id="{1470CC9E-4830-DD4F-8BB2-2AC359A5A3C2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24"/>
                </p:custDataLst>
              </p:nvPr>
            </p:nvSpPr>
            <p:spPr bwMode="auto">
              <a:xfrm>
                <a:off x="1152" y="2160"/>
                <a:ext cx="384" cy="192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2400" b="0" dirty="0">
                    <a:latin typeface="Roboto Regular" charset="0"/>
                    <a:cs typeface="Roboto Regular" charset="0"/>
                  </a:rPr>
                  <a:t>39</a:t>
                </a:r>
              </a:p>
            </p:txBody>
          </p:sp>
          <p:sp>
            <p:nvSpPr>
              <p:cNvPr id="8" name="Rectangle 5">
                <a:extLst>
                  <a:ext uri="{FF2B5EF4-FFF2-40B4-BE49-F238E27FC236}">
                    <a16:creationId xmlns:a16="http://schemas.microsoft.com/office/drawing/2014/main" id="{FE1DD742-DB6F-0649-94CB-20861D9A83B6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25"/>
                </p:custDataLst>
              </p:nvPr>
            </p:nvSpPr>
            <p:spPr bwMode="auto">
              <a:xfrm>
                <a:off x="1152" y="2352"/>
                <a:ext cx="384" cy="19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2400" b="0" dirty="0">
                    <a:latin typeface="Roboto Regular" charset="0"/>
                    <a:cs typeface="Roboto Regular" charset="0"/>
                  </a:rPr>
                  <a:t>30</a:t>
                </a:r>
              </a:p>
            </p:txBody>
          </p:sp>
          <p:sp>
            <p:nvSpPr>
              <p:cNvPr id="9" name="Rectangle 6">
                <a:extLst>
                  <a:ext uri="{FF2B5EF4-FFF2-40B4-BE49-F238E27FC236}">
                    <a16:creationId xmlns:a16="http://schemas.microsoft.com/office/drawing/2014/main" id="{F32AF09D-3E75-E947-B3FC-B8A93CF02774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26"/>
                </p:custDataLst>
              </p:nvPr>
            </p:nvSpPr>
            <p:spPr bwMode="auto">
              <a:xfrm>
                <a:off x="1152" y="2544"/>
                <a:ext cx="384" cy="19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2400" b="0" dirty="0">
                    <a:latin typeface="Roboto Regular" charset="0"/>
                    <a:cs typeface="Roboto Regular" charset="0"/>
                  </a:rPr>
                  <a:t>00</a:t>
                </a:r>
              </a:p>
            </p:txBody>
          </p:sp>
          <p:sp>
            <p:nvSpPr>
              <p:cNvPr id="10" name="Rectangle 7">
                <a:extLst>
                  <a:ext uri="{FF2B5EF4-FFF2-40B4-BE49-F238E27FC236}">
                    <a16:creationId xmlns:a16="http://schemas.microsoft.com/office/drawing/2014/main" id="{EDB530D6-20D2-C549-8CBA-B6FF66070996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27"/>
                </p:custDataLst>
              </p:nvPr>
            </p:nvSpPr>
            <p:spPr bwMode="auto">
              <a:xfrm>
                <a:off x="1152" y="2736"/>
                <a:ext cx="384" cy="19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2400" b="0" dirty="0">
                    <a:latin typeface="Roboto Regular" charset="0"/>
                    <a:cs typeface="Roboto Regular" charset="0"/>
                  </a:rPr>
                  <a:t>00</a:t>
                </a:r>
              </a:p>
            </p:txBody>
          </p:sp>
        </p:grpSp>
        <p:sp>
          <p:nvSpPr>
            <p:cNvPr id="11" name="Text Box 14">
              <a:extLst>
                <a:ext uri="{FF2B5EF4-FFF2-40B4-BE49-F238E27FC236}">
                  <a16:creationId xmlns:a16="http://schemas.microsoft.com/office/drawing/2014/main" id="{EF4D6773-51E9-DA40-B265-42D1A3E736C4}"/>
                </a:ext>
              </a:extLst>
            </p:cNvPr>
            <p:cNvSpPr txBox="1">
              <a:spLocks noChangeArrowheads="1"/>
            </p:cNvSpPr>
            <p:nvPr>
              <p:custDataLst>
                <p:tags r:id="rId4"/>
              </p:custDataLst>
            </p:nvPr>
          </p:nvSpPr>
          <p:spPr bwMode="auto">
            <a:xfrm>
              <a:off x="6554177" y="3396402"/>
              <a:ext cx="1883849" cy="830997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2400" b="0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IA32, </a:t>
              </a:r>
              <a:r>
                <a:rPr lang="en-US" sz="2400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ARM32</a:t>
              </a:r>
              <a:br>
                <a:rPr lang="en-US" sz="2400" b="0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US" sz="2400" b="0" dirty="0">
                  <a:solidFill>
                    <a:schemeClr val="tx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(little-endian)</a:t>
              </a:r>
            </a:p>
          </p:txBody>
        </p:sp>
        <p:grpSp>
          <p:nvGrpSpPr>
            <p:cNvPr id="12" name="Group 105">
              <a:extLst>
                <a:ext uri="{FF2B5EF4-FFF2-40B4-BE49-F238E27FC236}">
                  <a16:creationId xmlns:a16="http://schemas.microsoft.com/office/drawing/2014/main" id="{A315046E-15D8-0A41-B003-76FD9C868924}"/>
                </a:ext>
              </a:extLst>
            </p:cNvPr>
            <p:cNvGrpSpPr>
              <a:grpSpLocks/>
            </p:cNvGrpSpPr>
            <p:nvPr>
              <p:custDataLst>
                <p:tags r:id="rId5"/>
              </p:custDataLst>
            </p:nvPr>
          </p:nvGrpSpPr>
          <p:grpSpPr bwMode="auto">
            <a:xfrm>
              <a:off x="4949309" y="4537117"/>
              <a:ext cx="1909426" cy="1625379"/>
              <a:chOff x="960" y="1920"/>
              <a:chExt cx="672" cy="576"/>
            </a:xfrm>
          </p:grpSpPr>
          <p:sp>
            <p:nvSpPr>
              <p:cNvPr id="13" name="Line 23">
                <a:extLst>
                  <a:ext uri="{FF2B5EF4-FFF2-40B4-BE49-F238E27FC236}">
                    <a16:creationId xmlns:a16="http://schemas.microsoft.com/office/drawing/2014/main" id="{4DFEFC94-3FB9-0F41-8486-F6D19C90949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0"/>
                </p:custDataLst>
              </p:nvPr>
            </p:nvSpPr>
            <p:spPr bwMode="auto">
              <a:xfrm>
                <a:off x="960" y="1920"/>
                <a:ext cx="672" cy="57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</p:spPr>
            <p:txBody>
              <a:bodyPr wrap="none" anchor="ctr"/>
              <a:lstStyle/>
              <a:p>
                <a:endParaRPr lang="en-US" sz="2400" b="0" dirty="0">
                  <a:latin typeface="Roboto Regular" charset="0"/>
                  <a:cs typeface="Roboto Regular" charset="0"/>
                </a:endParaRPr>
              </a:p>
            </p:txBody>
          </p:sp>
          <p:sp>
            <p:nvSpPr>
              <p:cNvPr id="14" name="Line 24">
                <a:extLst>
                  <a:ext uri="{FF2B5EF4-FFF2-40B4-BE49-F238E27FC236}">
                    <a16:creationId xmlns:a16="http://schemas.microsoft.com/office/drawing/2014/main" id="{31C080FD-E520-6B4F-8F22-22661D24257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1"/>
                </p:custDataLst>
              </p:nvPr>
            </p:nvSpPr>
            <p:spPr bwMode="auto">
              <a:xfrm>
                <a:off x="960" y="2112"/>
                <a:ext cx="672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</p:spPr>
            <p:txBody>
              <a:bodyPr wrap="none" anchor="ctr"/>
              <a:lstStyle/>
              <a:p>
                <a:endParaRPr lang="en-US" sz="2400" b="0" dirty="0">
                  <a:latin typeface="Roboto Regular" charset="0"/>
                  <a:cs typeface="Roboto Regular" charset="0"/>
                </a:endParaRPr>
              </a:p>
            </p:txBody>
          </p:sp>
          <p:sp>
            <p:nvSpPr>
              <p:cNvPr id="15" name="Line 25">
                <a:extLst>
                  <a:ext uri="{FF2B5EF4-FFF2-40B4-BE49-F238E27FC236}">
                    <a16:creationId xmlns:a16="http://schemas.microsoft.com/office/drawing/2014/main" id="{1DAACD7E-D451-3E40-B615-CA53E695F94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2"/>
                </p:custDataLst>
              </p:nvPr>
            </p:nvSpPr>
            <p:spPr bwMode="auto">
              <a:xfrm flipV="1">
                <a:off x="960" y="2112"/>
                <a:ext cx="672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</p:spPr>
            <p:txBody>
              <a:bodyPr wrap="none" anchor="ctr"/>
              <a:lstStyle/>
              <a:p>
                <a:endParaRPr lang="en-US" sz="2400" b="0" dirty="0">
                  <a:latin typeface="Roboto Regular" charset="0"/>
                  <a:cs typeface="Roboto Regular" charset="0"/>
                </a:endParaRPr>
              </a:p>
            </p:txBody>
          </p:sp>
          <p:sp>
            <p:nvSpPr>
              <p:cNvPr id="16" name="Line 28">
                <a:extLst>
                  <a:ext uri="{FF2B5EF4-FFF2-40B4-BE49-F238E27FC236}">
                    <a16:creationId xmlns:a16="http://schemas.microsoft.com/office/drawing/2014/main" id="{23170BBD-CF52-AB4B-8049-BB5B9849EDD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3"/>
                </p:custDataLst>
              </p:nvPr>
            </p:nvSpPr>
            <p:spPr bwMode="auto">
              <a:xfrm flipV="1">
                <a:off x="960" y="1920"/>
                <a:ext cx="672" cy="57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</p:spPr>
            <p:txBody>
              <a:bodyPr wrap="none" anchor="ctr"/>
              <a:lstStyle/>
              <a:p>
                <a:endParaRPr lang="en-US" sz="2400" b="0" dirty="0">
                  <a:latin typeface="Roboto Regular" charset="0"/>
                  <a:cs typeface="Roboto Regular" charset="0"/>
                </a:endParaRPr>
              </a:p>
            </p:txBody>
          </p:sp>
        </p:grpSp>
        <p:grpSp>
          <p:nvGrpSpPr>
            <p:cNvPr id="41" name="Group 29">
              <a:extLst>
                <a:ext uri="{FF2B5EF4-FFF2-40B4-BE49-F238E27FC236}">
                  <a16:creationId xmlns:a16="http://schemas.microsoft.com/office/drawing/2014/main" id="{096A661E-A287-A949-B16C-BD3C47FA2B8B}"/>
                </a:ext>
              </a:extLst>
            </p:cNvPr>
            <p:cNvGrpSpPr>
              <a:grpSpLocks/>
            </p:cNvGrpSpPr>
            <p:nvPr>
              <p:custDataLst>
                <p:tags r:id="rId6"/>
              </p:custDataLst>
            </p:nvPr>
          </p:nvGrpSpPr>
          <p:grpSpPr bwMode="auto">
            <a:xfrm>
              <a:off x="6858735" y="4266220"/>
              <a:ext cx="1091100" cy="2167170"/>
              <a:chOff x="1632" y="2064"/>
              <a:chExt cx="384" cy="768"/>
            </a:xfrm>
          </p:grpSpPr>
          <p:sp>
            <p:nvSpPr>
              <p:cNvPr id="42" name="Rectangle 16">
                <a:extLst>
                  <a:ext uri="{FF2B5EF4-FFF2-40B4-BE49-F238E27FC236}">
                    <a16:creationId xmlns:a16="http://schemas.microsoft.com/office/drawing/2014/main" id="{B21188D5-C485-094D-92FE-9C984242873C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6"/>
                </p:custDataLst>
              </p:nvPr>
            </p:nvSpPr>
            <p:spPr bwMode="auto">
              <a:xfrm>
                <a:off x="1632" y="2448"/>
                <a:ext cx="384" cy="192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2400" b="0" dirty="0">
                    <a:latin typeface="Roboto Regular" charset="0"/>
                    <a:cs typeface="Roboto Regular" charset="0"/>
                  </a:rPr>
                  <a:t>30</a:t>
                </a:r>
              </a:p>
            </p:txBody>
          </p:sp>
          <p:sp>
            <p:nvSpPr>
              <p:cNvPr id="43" name="Rectangle 17">
                <a:extLst>
                  <a:ext uri="{FF2B5EF4-FFF2-40B4-BE49-F238E27FC236}">
                    <a16:creationId xmlns:a16="http://schemas.microsoft.com/office/drawing/2014/main" id="{D7F1594E-C520-A347-B95F-88BF1A2C5B8D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7"/>
                </p:custDataLst>
              </p:nvPr>
            </p:nvSpPr>
            <p:spPr bwMode="auto">
              <a:xfrm>
                <a:off x="1632" y="2640"/>
                <a:ext cx="384" cy="192"/>
              </a:xfrm>
              <a:prstGeom prst="rect">
                <a:avLst/>
              </a:prstGeom>
              <a:solidFill>
                <a:srgbClr val="F3E9D5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2400" b="0" dirty="0">
                    <a:latin typeface="Roboto Regular" charset="0"/>
                    <a:cs typeface="Roboto Regular" charset="0"/>
                  </a:rPr>
                  <a:t>39</a:t>
                </a:r>
              </a:p>
            </p:txBody>
          </p:sp>
          <p:sp>
            <p:nvSpPr>
              <p:cNvPr id="44" name="Rectangle 18">
                <a:extLst>
                  <a:ext uri="{FF2B5EF4-FFF2-40B4-BE49-F238E27FC236}">
                    <a16:creationId xmlns:a16="http://schemas.microsoft.com/office/drawing/2014/main" id="{73DF2240-3409-B54A-ACC2-7DB5B438A901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8"/>
                </p:custDataLst>
              </p:nvPr>
            </p:nvSpPr>
            <p:spPr bwMode="auto">
              <a:xfrm>
                <a:off x="1632" y="2064"/>
                <a:ext cx="384" cy="19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2400" b="0" dirty="0">
                    <a:latin typeface="Roboto Regular" charset="0"/>
                    <a:cs typeface="Roboto Regular" charset="0"/>
                  </a:rPr>
                  <a:t>00</a:t>
                </a:r>
              </a:p>
            </p:txBody>
          </p:sp>
          <p:sp>
            <p:nvSpPr>
              <p:cNvPr id="45" name="Rectangle 19">
                <a:extLst>
                  <a:ext uri="{FF2B5EF4-FFF2-40B4-BE49-F238E27FC236}">
                    <a16:creationId xmlns:a16="http://schemas.microsoft.com/office/drawing/2014/main" id="{EFD7603E-F7BC-6F45-979A-92260D4BC06E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9"/>
                </p:custDataLst>
              </p:nvPr>
            </p:nvSpPr>
            <p:spPr bwMode="auto">
              <a:xfrm>
                <a:off x="1632" y="2256"/>
                <a:ext cx="384" cy="19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2400" b="0" dirty="0">
                    <a:latin typeface="Roboto Regular" charset="0"/>
                    <a:cs typeface="Roboto Regular" charset="0"/>
                  </a:rPr>
                  <a:t>00</a:t>
                </a:r>
              </a:p>
            </p:txBody>
          </p:sp>
        </p:grpSp>
        <p:sp>
          <p:nvSpPr>
            <p:cNvPr id="46" name="Text Box 20">
              <a:extLst>
                <a:ext uri="{FF2B5EF4-FFF2-40B4-BE49-F238E27FC236}">
                  <a16:creationId xmlns:a16="http://schemas.microsoft.com/office/drawing/2014/main" id="{36772581-1517-B347-9EE3-707C3AC98491}"/>
                </a:ext>
              </a:extLst>
            </p:cNvPr>
            <p:cNvSpPr txBox="1">
              <a:spLocks noChangeArrowheads="1"/>
            </p:cNvSpPr>
            <p:nvPr>
              <p:custDataLst>
                <p:tags r:id="rId7"/>
              </p:custDataLst>
            </p:nvPr>
          </p:nvSpPr>
          <p:spPr bwMode="auto">
            <a:xfrm>
              <a:off x="3554387" y="3371998"/>
              <a:ext cx="1699503" cy="830997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lnSpc>
                  <a:spcPct val="100000"/>
                </a:lnSpc>
              </a:pPr>
              <a:br>
                <a:rPr lang="en-US" sz="2400" b="0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US" sz="2400" b="0" dirty="0">
                  <a:solidFill>
                    <a:schemeClr val="tx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(big-endian)</a:t>
              </a:r>
            </a:p>
          </p:txBody>
        </p:sp>
        <p:sp>
          <p:nvSpPr>
            <p:cNvPr id="73" name="Rectangle 4">
              <a:extLst>
                <a:ext uri="{FF2B5EF4-FFF2-40B4-BE49-F238E27FC236}">
                  <a16:creationId xmlns:a16="http://schemas.microsoft.com/office/drawing/2014/main" id="{E4F68A07-A55B-BD47-B5FF-3F8E44569C4B}"/>
                </a:ext>
              </a:extLst>
            </p:cNvPr>
            <p:cNvSpPr>
              <a:spLocks noChangeArrowheads="1"/>
            </p:cNvSpPr>
            <p:nvPr>
              <p:custDataLst>
                <p:tags r:id="rId8"/>
              </p:custDataLst>
            </p:nvPr>
          </p:nvSpPr>
          <p:spPr bwMode="auto">
            <a:xfrm>
              <a:off x="2824470" y="5941103"/>
              <a:ext cx="1091100" cy="54179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2400" b="0" dirty="0">
                  <a:solidFill>
                    <a:srgbClr val="4B2A8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0x00</a:t>
              </a:r>
            </a:p>
          </p:txBody>
        </p:sp>
        <p:sp>
          <p:nvSpPr>
            <p:cNvPr id="74" name="Rectangle 5">
              <a:extLst>
                <a:ext uri="{FF2B5EF4-FFF2-40B4-BE49-F238E27FC236}">
                  <a16:creationId xmlns:a16="http://schemas.microsoft.com/office/drawing/2014/main" id="{7F396CA1-B800-4E49-B4A4-AB18DA4EC20B}"/>
                </a:ext>
              </a:extLst>
            </p:cNvPr>
            <p:cNvSpPr>
              <a:spLocks noChangeArrowheads="1"/>
            </p:cNvSpPr>
            <p:nvPr>
              <p:custDataLst>
                <p:tags r:id="rId9"/>
              </p:custDataLst>
            </p:nvPr>
          </p:nvSpPr>
          <p:spPr bwMode="auto">
            <a:xfrm>
              <a:off x="2881830" y="5300303"/>
              <a:ext cx="1091100" cy="54179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2400" b="0" dirty="0">
                  <a:solidFill>
                    <a:srgbClr val="4B2A8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0x01</a:t>
              </a:r>
            </a:p>
          </p:txBody>
        </p:sp>
        <p:sp>
          <p:nvSpPr>
            <p:cNvPr id="75" name="Rectangle 6">
              <a:extLst>
                <a:ext uri="{FF2B5EF4-FFF2-40B4-BE49-F238E27FC236}">
                  <a16:creationId xmlns:a16="http://schemas.microsoft.com/office/drawing/2014/main" id="{ADCB4120-C6E5-E843-991D-88416571DAED}"/>
                </a:ext>
              </a:extLst>
            </p:cNvPr>
            <p:cNvSpPr>
              <a:spLocks noChangeArrowheads="1"/>
            </p:cNvSpPr>
            <p:nvPr>
              <p:custDataLst>
                <p:tags r:id="rId10"/>
              </p:custDataLst>
            </p:nvPr>
          </p:nvSpPr>
          <p:spPr bwMode="auto">
            <a:xfrm>
              <a:off x="2881832" y="4835457"/>
              <a:ext cx="1091100" cy="54179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2400" b="0" dirty="0">
                  <a:solidFill>
                    <a:srgbClr val="4B2A8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0x02</a:t>
              </a:r>
            </a:p>
          </p:txBody>
        </p:sp>
        <p:sp>
          <p:nvSpPr>
            <p:cNvPr id="76" name="Rectangle 7">
              <a:extLst>
                <a:ext uri="{FF2B5EF4-FFF2-40B4-BE49-F238E27FC236}">
                  <a16:creationId xmlns:a16="http://schemas.microsoft.com/office/drawing/2014/main" id="{E2263510-D15E-AD4D-99D4-425416E87D0E}"/>
                </a:ext>
              </a:extLst>
            </p:cNvPr>
            <p:cNvSpPr>
              <a:spLocks noChangeArrowheads="1"/>
            </p:cNvSpPr>
            <p:nvPr>
              <p:custDataLst>
                <p:tags r:id="rId11"/>
              </p:custDataLst>
            </p:nvPr>
          </p:nvSpPr>
          <p:spPr bwMode="auto">
            <a:xfrm>
              <a:off x="2903689" y="4216718"/>
              <a:ext cx="1091100" cy="54179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2400" b="0" dirty="0">
                  <a:solidFill>
                    <a:srgbClr val="4B2A8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0x03</a:t>
              </a:r>
            </a:p>
          </p:txBody>
        </p:sp>
        <p:sp>
          <p:nvSpPr>
            <p:cNvPr id="77" name="Rectangle 4">
              <a:extLst>
                <a:ext uri="{FF2B5EF4-FFF2-40B4-BE49-F238E27FC236}">
                  <a16:creationId xmlns:a16="http://schemas.microsoft.com/office/drawing/2014/main" id="{7F8EE536-E21E-454B-BADF-A020FCE0F56F}"/>
                </a:ext>
              </a:extLst>
            </p:cNvPr>
            <p:cNvSpPr>
              <a:spLocks noChangeArrowheads="1"/>
            </p:cNvSpPr>
            <p:nvPr>
              <p:custDataLst>
                <p:tags r:id="rId12"/>
              </p:custDataLst>
            </p:nvPr>
          </p:nvSpPr>
          <p:spPr bwMode="auto">
            <a:xfrm>
              <a:off x="7960847" y="5899024"/>
              <a:ext cx="1091100" cy="54179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2400" b="0" dirty="0">
                  <a:solidFill>
                    <a:srgbClr val="4B2A8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0x00</a:t>
              </a:r>
            </a:p>
          </p:txBody>
        </p:sp>
        <p:sp>
          <p:nvSpPr>
            <p:cNvPr id="78" name="Rectangle 5">
              <a:extLst>
                <a:ext uri="{FF2B5EF4-FFF2-40B4-BE49-F238E27FC236}">
                  <a16:creationId xmlns:a16="http://schemas.microsoft.com/office/drawing/2014/main" id="{FCC12EA4-DC74-3A46-9887-249B98AD53D7}"/>
                </a:ext>
              </a:extLst>
            </p:cNvPr>
            <p:cNvSpPr>
              <a:spLocks noChangeArrowheads="1"/>
            </p:cNvSpPr>
            <p:nvPr>
              <p:custDataLst>
                <p:tags r:id="rId13"/>
              </p:custDataLst>
            </p:nvPr>
          </p:nvSpPr>
          <p:spPr bwMode="auto">
            <a:xfrm>
              <a:off x="7937466" y="5342388"/>
              <a:ext cx="1091100" cy="54179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2400" b="0" dirty="0">
                  <a:solidFill>
                    <a:srgbClr val="4B2A8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0x01</a:t>
              </a:r>
            </a:p>
          </p:txBody>
        </p:sp>
        <p:sp>
          <p:nvSpPr>
            <p:cNvPr id="79" name="Rectangle 6">
              <a:extLst>
                <a:ext uri="{FF2B5EF4-FFF2-40B4-BE49-F238E27FC236}">
                  <a16:creationId xmlns:a16="http://schemas.microsoft.com/office/drawing/2014/main" id="{EAA0EE79-A6F4-6442-8821-897DC2C8076F}"/>
                </a:ext>
              </a:extLst>
            </p:cNvPr>
            <p:cNvSpPr>
              <a:spLocks noChangeArrowheads="1"/>
            </p:cNvSpPr>
            <p:nvPr>
              <p:custDataLst>
                <p:tags r:id="rId14"/>
              </p:custDataLst>
            </p:nvPr>
          </p:nvSpPr>
          <p:spPr bwMode="auto">
            <a:xfrm>
              <a:off x="7892483" y="4742684"/>
              <a:ext cx="1091100" cy="54179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2400" b="0" dirty="0">
                  <a:solidFill>
                    <a:srgbClr val="4B2A8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0x02</a:t>
              </a:r>
            </a:p>
          </p:txBody>
        </p:sp>
        <p:sp>
          <p:nvSpPr>
            <p:cNvPr id="80" name="Rectangle 7">
              <a:extLst>
                <a:ext uri="{FF2B5EF4-FFF2-40B4-BE49-F238E27FC236}">
                  <a16:creationId xmlns:a16="http://schemas.microsoft.com/office/drawing/2014/main" id="{01BC568A-A377-6A45-903E-BACC8AEC1567}"/>
                </a:ext>
              </a:extLst>
            </p:cNvPr>
            <p:cNvSpPr>
              <a:spLocks noChangeArrowheads="1"/>
            </p:cNvSpPr>
            <p:nvPr>
              <p:custDataLst>
                <p:tags r:id="rId15"/>
              </p:custDataLst>
            </p:nvPr>
          </p:nvSpPr>
          <p:spPr bwMode="auto">
            <a:xfrm>
              <a:off x="7960843" y="4203509"/>
              <a:ext cx="1091100" cy="54179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2400" b="0" dirty="0">
                  <a:solidFill>
                    <a:srgbClr val="4B2A8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0x03</a:t>
              </a: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174902EB-CC6B-464B-B1F1-2CC7D6CEF565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757007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043D5E-7DD5-0343-9D6F-1A9CDDF523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252" y="44749"/>
            <a:ext cx="11971882" cy="591786"/>
          </a:xfrm>
        </p:spPr>
        <p:txBody>
          <a:bodyPr/>
          <a:lstStyle/>
          <a:p>
            <a:r>
              <a:rPr lang="en-US" sz="2800" dirty="0"/>
              <a:t>Byte Addressable Memory Shown as 32-bit words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E7D6582F-19B8-D243-9F3D-A3CABC967C4D}"/>
              </a:ext>
            </a:extLst>
          </p:cNvPr>
          <p:cNvSpPr txBox="1"/>
          <p:nvPr/>
        </p:nvSpPr>
        <p:spPr>
          <a:xfrm>
            <a:off x="2735141" y="5596464"/>
            <a:ext cx="5484754" cy="10156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3"/>
                </a:solidFill>
              </a:rPr>
              <a:t>Observation</a:t>
            </a:r>
          </a:p>
          <a:p>
            <a:pPr algn="ctr"/>
            <a:r>
              <a:rPr lang="en-US" sz="2000" b="1" dirty="0">
                <a:solidFill>
                  <a:schemeClr val="accent5"/>
                </a:solidFill>
              </a:rPr>
              <a:t>32-bit aligned addresses</a:t>
            </a:r>
          </a:p>
          <a:p>
            <a:pPr algn="ctr"/>
            <a:r>
              <a:rPr lang="en-US" sz="2000" b="1" dirty="0">
                <a:solidFill>
                  <a:schemeClr val="accent5"/>
                </a:solidFill>
              </a:rPr>
              <a:t>rightmost 2 bits of the address are always 0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9AECFCC-AD99-BC48-AFD5-D490920BF5A6}"/>
              </a:ext>
            </a:extLst>
          </p:cNvPr>
          <p:cNvGrpSpPr/>
          <p:nvPr/>
        </p:nvGrpSpPr>
        <p:grpSpPr>
          <a:xfrm>
            <a:off x="96866" y="584369"/>
            <a:ext cx="3534618" cy="4477148"/>
            <a:chOff x="8908017" y="400300"/>
            <a:chExt cx="3534618" cy="447714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BE3B96E-3C3B-D945-9A03-E4C287128ADD}"/>
                </a:ext>
              </a:extLst>
            </p:cNvPr>
            <p:cNvSpPr txBox="1"/>
            <p:nvPr/>
          </p:nvSpPr>
          <p:spPr>
            <a:xfrm>
              <a:off x="11119837" y="4463213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FF0000"/>
                  </a:solidFill>
                </a:rPr>
                <a:t>0x12345680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93100D7-0C18-6F4D-847F-026B7FC1CF75}"/>
                </a:ext>
              </a:extLst>
            </p:cNvPr>
            <p:cNvSpPr txBox="1"/>
            <p:nvPr/>
          </p:nvSpPr>
          <p:spPr>
            <a:xfrm>
              <a:off x="11119837" y="3693597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00B050"/>
                  </a:solidFill>
                </a:rPr>
                <a:t>0x12345682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7832ACF-7421-CC4A-B6C9-D8B2D05DD573}"/>
                </a:ext>
              </a:extLst>
            </p:cNvPr>
            <p:cNvSpPr txBox="1"/>
            <p:nvPr/>
          </p:nvSpPr>
          <p:spPr>
            <a:xfrm>
              <a:off x="11119837" y="4072661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00B050"/>
                  </a:solidFill>
                </a:rPr>
                <a:t>0x12345681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37347B9-6263-FD4C-986C-6BB77EE4AB33}"/>
                </a:ext>
              </a:extLst>
            </p:cNvPr>
            <p:cNvSpPr txBox="1"/>
            <p:nvPr/>
          </p:nvSpPr>
          <p:spPr>
            <a:xfrm>
              <a:off x="11119837" y="3336064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00B050"/>
                  </a:solidFill>
                </a:rPr>
                <a:t>0x12345683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55609DB-0CCD-0646-9753-F79547C74DB5}"/>
                </a:ext>
              </a:extLst>
            </p:cNvPr>
            <p:cNvSpPr txBox="1"/>
            <p:nvPr/>
          </p:nvSpPr>
          <p:spPr>
            <a:xfrm>
              <a:off x="9910224" y="4508116"/>
              <a:ext cx="1287532" cy="3693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0x00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1DEB2EA-AB5E-8D43-955C-B52E382C2DAA}"/>
                </a:ext>
              </a:extLst>
            </p:cNvPr>
            <p:cNvSpPr txBox="1"/>
            <p:nvPr/>
          </p:nvSpPr>
          <p:spPr>
            <a:xfrm>
              <a:off x="9900689" y="4150085"/>
              <a:ext cx="1287532" cy="3693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0x01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3BD6C86-C252-DA43-9818-7520DA75ABC3}"/>
                </a:ext>
              </a:extLst>
            </p:cNvPr>
            <p:cNvSpPr txBox="1"/>
            <p:nvPr/>
          </p:nvSpPr>
          <p:spPr>
            <a:xfrm>
              <a:off x="9900689" y="3780046"/>
              <a:ext cx="1287532" cy="3693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0x02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A4AC568-B180-0D4D-BF6A-989D6C6B0B54}"/>
                </a:ext>
              </a:extLst>
            </p:cNvPr>
            <p:cNvSpPr txBox="1"/>
            <p:nvPr/>
          </p:nvSpPr>
          <p:spPr>
            <a:xfrm>
              <a:off x="9900689" y="3410714"/>
              <a:ext cx="1287532" cy="3693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0x03</a:t>
              </a:r>
            </a:p>
          </p:txBody>
        </p:sp>
        <p:sp>
          <p:nvSpPr>
            <p:cNvPr id="69" name="Right Brace 68">
              <a:extLst>
                <a:ext uri="{FF2B5EF4-FFF2-40B4-BE49-F238E27FC236}">
                  <a16:creationId xmlns:a16="http://schemas.microsoft.com/office/drawing/2014/main" id="{C27B4030-1909-264E-9CB8-15B53570BE29}"/>
                </a:ext>
              </a:extLst>
            </p:cNvPr>
            <p:cNvSpPr/>
            <p:nvPr/>
          </p:nvSpPr>
          <p:spPr>
            <a:xfrm rot="10800000">
              <a:off x="9467283" y="3400612"/>
              <a:ext cx="396719" cy="1467441"/>
            </a:xfrm>
            <a:prstGeom prst="rightBrace">
              <a:avLst/>
            </a:prstGeom>
            <a:ln w="254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CB70A486-898E-9E48-8656-E33C18DFEAF5}"/>
                </a:ext>
              </a:extLst>
            </p:cNvPr>
            <p:cNvSpPr txBox="1"/>
            <p:nvPr/>
          </p:nvSpPr>
          <p:spPr>
            <a:xfrm rot="16200000">
              <a:off x="8440796" y="3859706"/>
              <a:ext cx="146744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accent5"/>
                  </a:solidFill>
                </a:rPr>
                <a:t>1 32-bit </a:t>
              </a:r>
            </a:p>
            <a:p>
              <a:pPr algn="ctr"/>
              <a:r>
                <a:rPr lang="en-US" sz="1400" b="1" dirty="0">
                  <a:solidFill>
                    <a:schemeClr val="accent5"/>
                  </a:solidFill>
                </a:rPr>
                <a:t>(4 byte) word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F058CD9-EEAD-5842-B960-63CE3EBD403F}"/>
                </a:ext>
              </a:extLst>
            </p:cNvPr>
            <p:cNvSpPr txBox="1"/>
            <p:nvPr/>
          </p:nvSpPr>
          <p:spPr>
            <a:xfrm>
              <a:off x="11119837" y="2981146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accent6"/>
                  </a:solidFill>
                </a:rPr>
                <a:t>0x12345684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5DF7139-3081-FD4F-9082-35A62188AE70}"/>
                </a:ext>
              </a:extLst>
            </p:cNvPr>
            <p:cNvSpPr txBox="1"/>
            <p:nvPr/>
          </p:nvSpPr>
          <p:spPr>
            <a:xfrm>
              <a:off x="11119837" y="2245154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7030A0"/>
                  </a:solidFill>
                </a:rPr>
                <a:t>0x12345686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9B42FE4-9C49-754D-AFE3-D652C2075740}"/>
                </a:ext>
              </a:extLst>
            </p:cNvPr>
            <p:cNvSpPr txBox="1"/>
            <p:nvPr/>
          </p:nvSpPr>
          <p:spPr>
            <a:xfrm>
              <a:off x="11119837" y="1854602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7030A0"/>
                  </a:solidFill>
                </a:rPr>
                <a:t>0x12345687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E7BE5F5-ADBA-F646-9C81-45AA16951DE4}"/>
                </a:ext>
              </a:extLst>
            </p:cNvPr>
            <p:cNvSpPr txBox="1"/>
            <p:nvPr/>
          </p:nvSpPr>
          <p:spPr>
            <a:xfrm>
              <a:off x="11119837" y="2603770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7030A0"/>
                  </a:solidFill>
                </a:rPr>
                <a:t>0x12345685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ADACE06-8B97-3B41-9052-6835A9073B3C}"/>
                </a:ext>
              </a:extLst>
            </p:cNvPr>
            <p:cNvSpPr txBox="1"/>
            <p:nvPr/>
          </p:nvSpPr>
          <p:spPr>
            <a:xfrm>
              <a:off x="9900689" y="2972579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0x04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493C45B-2D9B-4B42-9361-97675D71FB4E}"/>
                </a:ext>
              </a:extLst>
            </p:cNvPr>
            <p:cNvSpPr txBox="1"/>
            <p:nvPr/>
          </p:nvSpPr>
          <p:spPr>
            <a:xfrm>
              <a:off x="9908215" y="2603601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0x05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1B9828B-C39A-6749-B918-4AEF8168E653}"/>
                </a:ext>
              </a:extLst>
            </p:cNvPr>
            <p:cNvSpPr txBox="1"/>
            <p:nvPr/>
          </p:nvSpPr>
          <p:spPr>
            <a:xfrm>
              <a:off x="9908215" y="2233562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0x06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4A682B5-4B9B-4546-9A13-AC75734B2AF1}"/>
                </a:ext>
              </a:extLst>
            </p:cNvPr>
            <p:cNvSpPr txBox="1"/>
            <p:nvPr/>
          </p:nvSpPr>
          <p:spPr>
            <a:xfrm>
              <a:off x="9916166" y="1863523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0x07</a:t>
              </a:r>
            </a:p>
          </p:txBody>
        </p:sp>
        <p:sp>
          <p:nvSpPr>
            <p:cNvPr id="81" name="Right Brace 80">
              <a:extLst>
                <a:ext uri="{FF2B5EF4-FFF2-40B4-BE49-F238E27FC236}">
                  <a16:creationId xmlns:a16="http://schemas.microsoft.com/office/drawing/2014/main" id="{E8AB7087-696E-524D-8414-BC2B9FB27C12}"/>
                </a:ext>
              </a:extLst>
            </p:cNvPr>
            <p:cNvSpPr/>
            <p:nvPr/>
          </p:nvSpPr>
          <p:spPr>
            <a:xfrm rot="16200000">
              <a:off x="10370150" y="644253"/>
              <a:ext cx="396719" cy="1258492"/>
            </a:xfrm>
            <a:prstGeom prst="rightBrace">
              <a:avLst/>
            </a:prstGeom>
            <a:ln w="254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9C53799-AFEC-D24F-BB84-3FA8E0EB4E89}"/>
                </a:ext>
              </a:extLst>
            </p:cNvPr>
            <p:cNvSpPr/>
            <p:nvPr/>
          </p:nvSpPr>
          <p:spPr>
            <a:xfrm>
              <a:off x="9500627" y="400300"/>
              <a:ext cx="2736647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chemeClr val="accent1"/>
                  </a:solidFill>
                </a:rPr>
                <a:t>1 byte Memory Content</a:t>
              </a:r>
            </a:p>
            <a:p>
              <a:r>
                <a:rPr lang="en-US" b="1" dirty="0">
                  <a:solidFill>
                    <a:schemeClr val="accent1"/>
                  </a:solidFill>
                </a:rPr>
                <a:t>One byte per row</a:t>
              </a:r>
              <a:endParaRPr lang="en-US" dirty="0">
                <a:solidFill>
                  <a:schemeClr val="accent1"/>
                </a:solidFill>
              </a:endParaRPr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FF56B56D-549A-1741-A2CA-92FDB37EEDA0}"/>
                </a:ext>
              </a:extLst>
            </p:cNvPr>
            <p:cNvGrpSpPr/>
            <p:nvPr/>
          </p:nvGrpSpPr>
          <p:grpSpPr>
            <a:xfrm>
              <a:off x="10512620" y="1331381"/>
              <a:ext cx="96408" cy="457028"/>
              <a:chOff x="10610509" y="1455282"/>
              <a:chExt cx="96408" cy="457028"/>
            </a:xfrm>
          </p:grpSpPr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9CF3CE9F-5E63-DC44-BF3D-A3C664771646}"/>
                  </a:ext>
                </a:extLst>
              </p:cNvPr>
              <p:cNvSpPr/>
              <p:nvPr/>
            </p:nvSpPr>
            <p:spPr>
              <a:xfrm>
                <a:off x="10617922" y="1640373"/>
                <a:ext cx="88995" cy="88995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94D05C50-E8EA-F04F-BFD7-6770A32DDEFB}"/>
                  </a:ext>
                </a:extLst>
              </p:cNvPr>
              <p:cNvSpPr/>
              <p:nvPr/>
            </p:nvSpPr>
            <p:spPr>
              <a:xfrm>
                <a:off x="10617921" y="1455282"/>
                <a:ext cx="88995" cy="88995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A88DD8AD-ED48-D943-B4A5-5F0612E9271C}"/>
                  </a:ext>
                </a:extLst>
              </p:cNvPr>
              <p:cNvSpPr/>
              <p:nvPr/>
            </p:nvSpPr>
            <p:spPr>
              <a:xfrm>
                <a:off x="10610509" y="1823315"/>
                <a:ext cx="88995" cy="88995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209E489D-8A75-DF41-8D5C-54746DFE46F0}"/>
                </a:ext>
              </a:extLst>
            </p:cNvPr>
            <p:cNvSpPr txBox="1"/>
            <p:nvPr/>
          </p:nvSpPr>
          <p:spPr>
            <a:xfrm>
              <a:off x="11360821" y="1145470"/>
              <a:ext cx="105387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accent5"/>
                  </a:solidFill>
                </a:rPr>
                <a:t>Byte</a:t>
              </a:r>
            </a:p>
            <a:p>
              <a:r>
                <a:rPr lang="en-US" sz="1600" b="1" dirty="0">
                  <a:solidFill>
                    <a:schemeClr val="accent5"/>
                  </a:solidFill>
                </a:rPr>
                <a:t>Memory</a:t>
              </a:r>
            </a:p>
            <a:p>
              <a:r>
                <a:rPr lang="en-US" sz="1600" b="1" dirty="0">
                  <a:solidFill>
                    <a:schemeClr val="accent5"/>
                  </a:solidFill>
                </a:rPr>
                <a:t> Address</a:t>
              </a:r>
            </a:p>
          </p:txBody>
        </p:sp>
        <p:sp>
          <p:nvSpPr>
            <p:cNvPr id="115" name="Right Brace 114">
              <a:extLst>
                <a:ext uri="{FF2B5EF4-FFF2-40B4-BE49-F238E27FC236}">
                  <a16:creationId xmlns:a16="http://schemas.microsoft.com/office/drawing/2014/main" id="{9B1C8273-7F1E-7E47-A6FA-4CFFB8A61B1F}"/>
                </a:ext>
              </a:extLst>
            </p:cNvPr>
            <p:cNvSpPr/>
            <p:nvPr/>
          </p:nvSpPr>
          <p:spPr>
            <a:xfrm rot="10800000">
              <a:off x="9431237" y="1891647"/>
              <a:ext cx="396719" cy="1467441"/>
            </a:xfrm>
            <a:prstGeom prst="rightBrace">
              <a:avLst/>
            </a:prstGeom>
            <a:ln w="254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7EE4E866-4462-A641-939B-0E04056421B4}"/>
                </a:ext>
              </a:extLst>
            </p:cNvPr>
            <p:cNvSpPr txBox="1"/>
            <p:nvPr/>
          </p:nvSpPr>
          <p:spPr>
            <a:xfrm rot="16200000">
              <a:off x="8435907" y="2393854"/>
              <a:ext cx="146744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accent5"/>
                  </a:solidFill>
                </a:rPr>
                <a:t>1 32-bit </a:t>
              </a:r>
            </a:p>
            <a:p>
              <a:pPr algn="ctr"/>
              <a:r>
                <a:rPr lang="en-US" sz="1400" b="1" dirty="0">
                  <a:solidFill>
                    <a:schemeClr val="accent5"/>
                  </a:solidFill>
                </a:rPr>
                <a:t>(4 byte) word</a:t>
              </a:r>
            </a:p>
          </p:txBody>
        </p:sp>
      </p:grpSp>
      <p:sp>
        <p:nvSpPr>
          <p:cNvPr id="117" name="TextBox 116">
            <a:extLst>
              <a:ext uri="{FF2B5EF4-FFF2-40B4-BE49-F238E27FC236}">
                <a16:creationId xmlns:a16="http://schemas.microsoft.com/office/drawing/2014/main" id="{7EC2429A-209E-6B4B-9C62-52DE1B3613DB}"/>
              </a:ext>
            </a:extLst>
          </p:cNvPr>
          <p:cNvSpPr txBox="1"/>
          <p:nvPr/>
        </p:nvSpPr>
        <p:spPr>
          <a:xfrm>
            <a:off x="3148577" y="4333447"/>
            <a:ext cx="18409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Word Aligned address</a:t>
            </a:r>
          </a:p>
        </p:txBody>
      </p:sp>
      <p:sp>
        <p:nvSpPr>
          <p:cNvPr id="120" name="Down Arrow 119">
            <a:extLst>
              <a:ext uri="{FF2B5EF4-FFF2-40B4-BE49-F238E27FC236}">
                <a16:creationId xmlns:a16="http://schemas.microsoft.com/office/drawing/2014/main" id="{C67FC1D3-E4E4-804D-BD35-770C8CA8397B}"/>
              </a:ext>
            </a:extLst>
          </p:cNvPr>
          <p:cNvSpPr/>
          <p:nvPr/>
        </p:nvSpPr>
        <p:spPr>
          <a:xfrm rot="5400000">
            <a:off x="3682243" y="3110264"/>
            <a:ext cx="159552" cy="44845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4AA18672-7D22-CA44-AF83-2C9BC39661E1}"/>
              </a:ext>
            </a:extLst>
          </p:cNvPr>
          <p:cNvSpPr txBox="1"/>
          <p:nvPr/>
        </p:nvSpPr>
        <p:spPr>
          <a:xfrm>
            <a:off x="3138889" y="2908327"/>
            <a:ext cx="18409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tx2"/>
                </a:solidFill>
              </a:rPr>
              <a:t>Word Aligned address</a:t>
            </a:r>
          </a:p>
        </p:txBody>
      </p:sp>
      <p:sp>
        <p:nvSpPr>
          <p:cNvPr id="123" name="Down Arrow 122">
            <a:extLst>
              <a:ext uri="{FF2B5EF4-FFF2-40B4-BE49-F238E27FC236}">
                <a16:creationId xmlns:a16="http://schemas.microsoft.com/office/drawing/2014/main" id="{04E3574B-8069-0241-BF92-57B3939B9849}"/>
              </a:ext>
            </a:extLst>
          </p:cNvPr>
          <p:cNvSpPr/>
          <p:nvPr/>
        </p:nvSpPr>
        <p:spPr>
          <a:xfrm rot="5400000">
            <a:off x="3712887" y="4586817"/>
            <a:ext cx="173489" cy="40682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7D20C5E0-5185-3A41-BDFA-89AA785A69E4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49395BA-AA46-7542-9905-FAE060A174A3}"/>
              </a:ext>
            </a:extLst>
          </p:cNvPr>
          <p:cNvGrpSpPr/>
          <p:nvPr/>
        </p:nvGrpSpPr>
        <p:grpSpPr>
          <a:xfrm>
            <a:off x="5378744" y="1113736"/>
            <a:ext cx="6494784" cy="4582888"/>
            <a:chOff x="5378744" y="1113736"/>
            <a:chExt cx="6494784" cy="4582888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3ECFE894-AD60-8A43-B03A-9AECCFD228DD}"/>
                </a:ext>
              </a:extLst>
            </p:cNvPr>
            <p:cNvGrpSpPr/>
            <p:nvPr/>
          </p:nvGrpSpPr>
          <p:grpSpPr>
            <a:xfrm>
              <a:off x="5378744" y="1113736"/>
              <a:ext cx="6494784" cy="4582888"/>
              <a:chOff x="190785" y="751599"/>
              <a:chExt cx="6494784" cy="4582888"/>
            </a:xfrm>
          </p:grpSpPr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B98580A-B18D-2841-9CB6-7B15E8B45385}"/>
                  </a:ext>
                </a:extLst>
              </p:cNvPr>
              <p:cNvSpPr txBox="1"/>
              <p:nvPr/>
            </p:nvSpPr>
            <p:spPr>
              <a:xfrm>
                <a:off x="4073287" y="3801159"/>
                <a:ext cx="1287532" cy="36933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2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0x04</a:t>
                </a: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E6DBCE5-8061-2645-9140-DB58CC4C1994}"/>
                  </a:ext>
                </a:extLst>
              </p:cNvPr>
              <p:cNvSpPr txBox="1"/>
              <p:nvPr/>
            </p:nvSpPr>
            <p:spPr>
              <a:xfrm>
                <a:off x="2785755" y="3801159"/>
                <a:ext cx="1287532" cy="36933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2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0x05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A1F54FA-2DB7-934C-85AA-15AC04AEF3E6}"/>
                  </a:ext>
                </a:extLst>
              </p:cNvPr>
              <p:cNvSpPr txBox="1"/>
              <p:nvPr/>
            </p:nvSpPr>
            <p:spPr>
              <a:xfrm>
                <a:off x="1490485" y="3801159"/>
                <a:ext cx="1287532" cy="36933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2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0x06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CD8709E-ED64-AD48-9D4B-EFDABC28CEBE}"/>
                  </a:ext>
                </a:extLst>
              </p:cNvPr>
              <p:cNvSpPr txBox="1"/>
              <p:nvPr/>
            </p:nvSpPr>
            <p:spPr>
              <a:xfrm>
                <a:off x="190785" y="3800163"/>
                <a:ext cx="1287532" cy="36933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2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0x07</a:t>
                </a: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5F794AB1-E2B0-D744-8EBF-48EE6C3D85A3}"/>
                  </a:ext>
                </a:extLst>
              </p:cNvPr>
              <p:cNvSpPr txBox="1"/>
              <p:nvPr/>
            </p:nvSpPr>
            <p:spPr>
              <a:xfrm>
                <a:off x="4075084" y="4185531"/>
                <a:ext cx="1287532" cy="36933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2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0x00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4B213C5-2EE2-2D45-8E4F-7D2F3363CD90}"/>
                  </a:ext>
                </a:extLst>
              </p:cNvPr>
              <p:cNvSpPr txBox="1"/>
              <p:nvPr/>
            </p:nvSpPr>
            <p:spPr>
              <a:xfrm>
                <a:off x="2778017" y="4185531"/>
                <a:ext cx="1287532" cy="36933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2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0x01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263AD19-AA56-614B-8593-DE282F8AE982}"/>
                  </a:ext>
                </a:extLst>
              </p:cNvPr>
              <p:cNvSpPr txBox="1"/>
              <p:nvPr/>
            </p:nvSpPr>
            <p:spPr>
              <a:xfrm>
                <a:off x="1490485" y="4185531"/>
                <a:ext cx="1287532" cy="36933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2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0x02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39D7463-F434-8846-BF83-D27D67857854}"/>
                  </a:ext>
                </a:extLst>
              </p:cNvPr>
              <p:cNvSpPr txBox="1"/>
              <p:nvPr/>
            </p:nvSpPr>
            <p:spPr>
              <a:xfrm>
                <a:off x="191706" y="4185531"/>
                <a:ext cx="1287532" cy="36933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2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0x03</a:t>
                </a: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1B7AC729-CF09-BC41-97BE-163D381FA11A}"/>
                  </a:ext>
                </a:extLst>
              </p:cNvPr>
              <p:cNvSpPr txBox="1"/>
              <p:nvPr/>
            </p:nvSpPr>
            <p:spPr>
              <a:xfrm>
                <a:off x="4343463" y="1788657"/>
                <a:ext cx="88998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 err="1"/>
                  <a:t>LSByte</a:t>
                </a:r>
                <a:endParaRPr lang="en-US" sz="1600" b="1" dirty="0">
                  <a:solidFill>
                    <a:srgbClr val="F3753F"/>
                  </a:solidFill>
                </a:endParaRP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3D622C52-5314-184C-9419-F29D25CE542A}"/>
                  </a:ext>
                </a:extLst>
              </p:cNvPr>
              <p:cNvSpPr txBox="1"/>
              <p:nvPr/>
            </p:nvSpPr>
            <p:spPr>
              <a:xfrm>
                <a:off x="289559" y="1725625"/>
                <a:ext cx="93647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 err="1"/>
                  <a:t>MSByte</a:t>
                </a:r>
                <a:endParaRPr lang="en-US" sz="1600" b="1" dirty="0">
                  <a:solidFill>
                    <a:srgbClr val="F3753F"/>
                  </a:solidFill>
                </a:endParaRP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487907F4-EC02-B247-BFC3-71512CF5A03B}"/>
                  </a:ext>
                </a:extLst>
              </p:cNvPr>
              <p:cNvSpPr txBox="1"/>
              <p:nvPr/>
            </p:nvSpPr>
            <p:spPr>
              <a:xfrm>
                <a:off x="4155358" y="4588253"/>
                <a:ext cx="132279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/>
                  <a:t>0x</a:t>
                </a:r>
                <a:r>
                  <a:rPr lang="en-US" sz="1600" b="1" dirty="0">
                    <a:solidFill>
                      <a:srgbClr val="00B050"/>
                    </a:solidFill>
                  </a:rPr>
                  <a:t>1234568</a:t>
                </a:r>
                <a:r>
                  <a:rPr lang="en-US" sz="1600" b="1" dirty="0">
                    <a:solidFill>
                      <a:srgbClr val="F3753F"/>
                    </a:solidFill>
                  </a:rPr>
                  <a:t>0</a:t>
                </a: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29B76390-B27E-8143-ADB4-9261185947D7}"/>
                  </a:ext>
                </a:extLst>
              </p:cNvPr>
              <p:cNvSpPr txBox="1"/>
              <p:nvPr/>
            </p:nvSpPr>
            <p:spPr>
              <a:xfrm>
                <a:off x="2881915" y="4588253"/>
                <a:ext cx="132279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solidFill>
                      <a:srgbClr val="00B050"/>
                    </a:solidFill>
                  </a:rPr>
                  <a:t>0x1234568</a:t>
                </a:r>
                <a:r>
                  <a:rPr lang="en-US" sz="1600" b="1" dirty="0">
                    <a:solidFill>
                      <a:srgbClr val="F37440"/>
                    </a:solidFill>
                  </a:rPr>
                  <a:t>1</a:t>
                </a: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015E34BF-BD5F-0A47-B626-AB0CAA7B2B22}"/>
                  </a:ext>
                </a:extLst>
              </p:cNvPr>
              <p:cNvSpPr txBox="1"/>
              <p:nvPr/>
            </p:nvSpPr>
            <p:spPr>
              <a:xfrm>
                <a:off x="1546046" y="4588253"/>
                <a:ext cx="132279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solidFill>
                      <a:srgbClr val="00B050"/>
                    </a:solidFill>
                  </a:rPr>
                  <a:t>0x1234568</a:t>
                </a:r>
                <a:r>
                  <a:rPr lang="en-US" sz="1600" b="1" dirty="0">
                    <a:solidFill>
                      <a:srgbClr val="F37440"/>
                    </a:solidFill>
                  </a:rPr>
                  <a:t>2</a:t>
                </a: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ECA75EBF-EBC3-BD4C-87E5-6DD73F813165}"/>
                  </a:ext>
                </a:extLst>
              </p:cNvPr>
              <p:cNvSpPr txBox="1"/>
              <p:nvPr/>
            </p:nvSpPr>
            <p:spPr>
              <a:xfrm>
                <a:off x="210177" y="4588253"/>
                <a:ext cx="132279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solidFill>
                      <a:srgbClr val="00B050"/>
                    </a:solidFill>
                  </a:rPr>
                  <a:t>0x1234568</a:t>
                </a:r>
                <a:r>
                  <a:rPr lang="en-US" sz="1600" b="1" dirty="0">
                    <a:solidFill>
                      <a:srgbClr val="F37440"/>
                    </a:solidFill>
                  </a:rPr>
                  <a:t>3</a:t>
                </a:r>
              </a:p>
            </p:txBody>
          </p:sp>
          <p:sp>
            <p:nvSpPr>
              <p:cNvPr id="67" name="Right Brace 66">
                <a:extLst>
                  <a:ext uri="{FF2B5EF4-FFF2-40B4-BE49-F238E27FC236}">
                    <a16:creationId xmlns:a16="http://schemas.microsoft.com/office/drawing/2014/main" id="{70FE0908-61B0-DE4D-BA36-49CF6FFD0491}"/>
                  </a:ext>
                </a:extLst>
              </p:cNvPr>
              <p:cNvSpPr/>
              <p:nvPr/>
            </p:nvSpPr>
            <p:spPr>
              <a:xfrm rot="16200000">
                <a:off x="2497303" y="-893379"/>
                <a:ext cx="646825" cy="5115332"/>
              </a:xfrm>
              <a:prstGeom prst="rightBrace">
                <a:avLst>
                  <a:gd name="adj1" fmla="val 8333"/>
                  <a:gd name="adj2" fmla="val 49810"/>
                </a:avLst>
              </a:prstGeom>
              <a:ln w="25400"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15FB44C1-5288-5647-82D1-E67E4A59889C}"/>
                  </a:ext>
                </a:extLst>
              </p:cNvPr>
              <p:cNvSpPr txBox="1"/>
              <p:nvPr/>
            </p:nvSpPr>
            <p:spPr>
              <a:xfrm>
                <a:off x="858858" y="751599"/>
                <a:ext cx="39980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5"/>
                    </a:solidFill>
                  </a:rPr>
                  <a:t>Contents of Memory</a:t>
                </a:r>
              </a:p>
              <a:p>
                <a:pPr algn="ctr"/>
                <a:r>
                  <a:rPr lang="en-US" b="1" dirty="0">
                    <a:solidFill>
                      <a:schemeClr val="accent5"/>
                    </a:solidFill>
                  </a:rPr>
                  <a:t>One 32-bit (4 byte) word per row</a:t>
                </a:r>
              </a:p>
            </p:txBody>
          </p:sp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348B005A-0A32-164F-8B76-3E15A9C0A799}"/>
                  </a:ext>
                </a:extLst>
              </p:cNvPr>
              <p:cNvSpPr/>
              <p:nvPr/>
            </p:nvSpPr>
            <p:spPr>
              <a:xfrm>
                <a:off x="4699367" y="2115273"/>
                <a:ext cx="88995" cy="88995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654FD219-E077-074F-A036-FD1BF904A363}"/>
                  </a:ext>
                </a:extLst>
              </p:cNvPr>
              <p:cNvSpPr/>
              <p:nvPr/>
            </p:nvSpPr>
            <p:spPr>
              <a:xfrm>
                <a:off x="3480933" y="2115273"/>
                <a:ext cx="88995" cy="88995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EA7952FE-C0D0-D94F-BB6D-D1E453CA7DD5}"/>
                  </a:ext>
                </a:extLst>
              </p:cNvPr>
              <p:cNvSpPr/>
              <p:nvPr/>
            </p:nvSpPr>
            <p:spPr>
              <a:xfrm>
                <a:off x="2042021" y="2115273"/>
                <a:ext cx="88995" cy="88995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Oval 106">
                <a:extLst>
                  <a:ext uri="{FF2B5EF4-FFF2-40B4-BE49-F238E27FC236}">
                    <a16:creationId xmlns:a16="http://schemas.microsoft.com/office/drawing/2014/main" id="{A307E543-356C-9F4B-B4E1-0D381DBA3617}"/>
                  </a:ext>
                </a:extLst>
              </p:cNvPr>
              <p:cNvSpPr/>
              <p:nvPr/>
            </p:nvSpPr>
            <p:spPr>
              <a:xfrm>
                <a:off x="668802" y="2115273"/>
                <a:ext cx="88995" cy="88995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5B7C8F08-4C09-0545-96DE-9869455811F4}"/>
                  </a:ext>
                </a:extLst>
              </p:cNvPr>
              <p:cNvSpPr txBox="1"/>
              <p:nvPr/>
            </p:nvSpPr>
            <p:spPr>
              <a:xfrm>
                <a:off x="5362771" y="4244604"/>
                <a:ext cx="132279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solidFill>
                      <a:srgbClr val="FF0000"/>
                    </a:solidFill>
                  </a:rPr>
                  <a:t>0x12345680</a:t>
                </a:r>
              </a:p>
            </p:txBody>
          </p:sp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CB8DC386-310B-BA45-BC77-8B8DB32A91EC}"/>
                  </a:ext>
                </a:extLst>
              </p:cNvPr>
              <p:cNvSpPr txBox="1"/>
              <p:nvPr/>
            </p:nvSpPr>
            <p:spPr>
              <a:xfrm>
                <a:off x="5325553" y="3816548"/>
                <a:ext cx="132279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solidFill>
                      <a:schemeClr val="accent6"/>
                    </a:solidFill>
                  </a:rPr>
                  <a:t>0x12345684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D703259-2A13-FA4B-96A1-55B40E10FB13}"/>
                  </a:ext>
                </a:extLst>
              </p:cNvPr>
              <p:cNvSpPr txBox="1"/>
              <p:nvPr/>
            </p:nvSpPr>
            <p:spPr>
              <a:xfrm>
                <a:off x="3946968" y="4965155"/>
                <a:ext cx="1531188" cy="369332"/>
              </a:xfrm>
              <a:prstGeom prst="rect">
                <a:avLst/>
              </a:prstGeom>
              <a:noFill/>
              <a:ln w="31750">
                <a:solidFill>
                  <a:schemeClr val="accent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</a:rPr>
                  <a:t>Byte address</a:t>
                </a:r>
              </a:p>
            </p:txBody>
          </p: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7CB9648F-8625-6F4E-A017-C451981ADDE6}"/>
                  </a:ext>
                </a:extLst>
              </p:cNvPr>
              <p:cNvSpPr txBox="1"/>
              <p:nvPr/>
            </p:nvSpPr>
            <p:spPr>
              <a:xfrm>
                <a:off x="4081025" y="3421294"/>
                <a:ext cx="1287532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b="1" dirty="0">
                  <a:solidFill>
                    <a:schemeClr val="accent2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4FDC3212-5630-9244-A992-5A57B894A165}"/>
                  </a:ext>
                </a:extLst>
              </p:cNvPr>
              <p:cNvSpPr txBox="1"/>
              <p:nvPr/>
            </p:nvSpPr>
            <p:spPr>
              <a:xfrm>
                <a:off x="2793493" y="3421294"/>
                <a:ext cx="1287532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b="1" dirty="0">
                  <a:solidFill>
                    <a:schemeClr val="accent2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CAE340E7-F1EF-0D41-B602-29A9B48FE04F}"/>
                  </a:ext>
                </a:extLst>
              </p:cNvPr>
              <p:cNvSpPr txBox="1"/>
              <p:nvPr/>
            </p:nvSpPr>
            <p:spPr>
              <a:xfrm>
                <a:off x="1498223" y="3421294"/>
                <a:ext cx="1287532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b="1" dirty="0">
                  <a:solidFill>
                    <a:schemeClr val="accent2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41BC8A73-CC32-694A-98BA-A46CB18E06D0}"/>
                  </a:ext>
                </a:extLst>
              </p:cNvPr>
              <p:cNvSpPr txBox="1"/>
              <p:nvPr/>
            </p:nvSpPr>
            <p:spPr>
              <a:xfrm>
                <a:off x="198523" y="3420298"/>
                <a:ext cx="1287532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b="1" dirty="0">
                  <a:solidFill>
                    <a:schemeClr val="accent2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CFA77968-A37E-394D-923B-9641030B6951}"/>
                  </a:ext>
                </a:extLst>
              </p:cNvPr>
              <p:cNvSpPr txBox="1"/>
              <p:nvPr/>
            </p:nvSpPr>
            <p:spPr>
              <a:xfrm>
                <a:off x="4087312" y="3049487"/>
                <a:ext cx="1287532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b="1" dirty="0">
                  <a:solidFill>
                    <a:schemeClr val="accent2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10D19C4C-1097-8142-A74F-3FC2A6C10994}"/>
                  </a:ext>
                </a:extLst>
              </p:cNvPr>
              <p:cNvSpPr txBox="1"/>
              <p:nvPr/>
            </p:nvSpPr>
            <p:spPr>
              <a:xfrm>
                <a:off x="2799780" y="3049487"/>
                <a:ext cx="1287532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b="1" dirty="0">
                  <a:solidFill>
                    <a:schemeClr val="accent2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DA99DFC4-7903-6F4B-8A17-E556148C5BA6}"/>
                  </a:ext>
                </a:extLst>
              </p:cNvPr>
              <p:cNvSpPr txBox="1"/>
              <p:nvPr/>
            </p:nvSpPr>
            <p:spPr>
              <a:xfrm>
                <a:off x="1504510" y="3049487"/>
                <a:ext cx="1287532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b="1" dirty="0">
                  <a:solidFill>
                    <a:schemeClr val="accent2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83817E03-C4F0-6F48-A91D-C39AF7CDA112}"/>
                  </a:ext>
                </a:extLst>
              </p:cNvPr>
              <p:cNvSpPr txBox="1"/>
              <p:nvPr/>
            </p:nvSpPr>
            <p:spPr>
              <a:xfrm>
                <a:off x="204810" y="3048491"/>
                <a:ext cx="1287532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b="1" dirty="0">
                  <a:solidFill>
                    <a:schemeClr val="accent2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2ED31768-BDC3-AE47-8948-9A2B0DA5B9B0}"/>
                  </a:ext>
                </a:extLst>
              </p:cNvPr>
              <p:cNvSpPr txBox="1"/>
              <p:nvPr/>
            </p:nvSpPr>
            <p:spPr>
              <a:xfrm>
                <a:off x="4087535" y="2683622"/>
                <a:ext cx="1287532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b="1" dirty="0">
                  <a:solidFill>
                    <a:schemeClr val="accent2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4ACD4C3C-92F9-3C49-999E-FE030477F8FF}"/>
                  </a:ext>
                </a:extLst>
              </p:cNvPr>
              <p:cNvSpPr txBox="1"/>
              <p:nvPr/>
            </p:nvSpPr>
            <p:spPr>
              <a:xfrm>
                <a:off x="2800003" y="2683622"/>
                <a:ext cx="1287532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b="1" dirty="0">
                  <a:solidFill>
                    <a:schemeClr val="accent2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2536F92C-ABA1-1F48-818B-BA28A57227FA}"/>
                  </a:ext>
                </a:extLst>
              </p:cNvPr>
              <p:cNvSpPr txBox="1"/>
              <p:nvPr/>
            </p:nvSpPr>
            <p:spPr>
              <a:xfrm>
                <a:off x="1504733" y="2683622"/>
                <a:ext cx="1287532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b="1" dirty="0">
                  <a:solidFill>
                    <a:schemeClr val="accent2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561276F7-BB66-D143-B05D-A7AF18AB1F16}"/>
                  </a:ext>
                </a:extLst>
              </p:cNvPr>
              <p:cNvSpPr txBox="1"/>
              <p:nvPr/>
            </p:nvSpPr>
            <p:spPr>
              <a:xfrm>
                <a:off x="205033" y="2682626"/>
                <a:ext cx="1287532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b="1" dirty="0">
                  <a:solidFill>
                    <a:schemeClr val="accent2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D5D30328-0ED2-2D4B-9C70-EE3AEB8FCF2C}"/>
                  </a:ext>
                </a:extLst>
              </p:cNvPr>
              <p:cNvSpPr txBox="1"/>
              <p:nvPr/>
            </p:nvSpPr>
            <p:spPr>
              <a:xfrm>
                <a:off x="4085488" y="2315136"/>
                <a:ext cx="1287532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b="1" dirty="0">
                  <a:solidFill>
                    <a:schemeClr val="accent2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414FEDD9-F966-E141-BF30-C66DA692BA0D}"/>
                  </a:ext>
                </a:extLst>
              </p:cNvPr>
              <p:cNvSpPr txBox="1"/>
              <p:nvPr/>
            </p:nvSpPr>
            <p:spPr>
              <a:xfrm>
                <a:off x="2797956" y="2315136"/>
                <a:ext cx="1287532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b="1" dirty="0">
                  <a:solidFill>
                    <a:schemeClr val="accent2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4F06C5B8-2CD4-0347-B36E-6F78642644BB}"/>
                  </a:ext>
                </a:extLst>
              </p:cNvPr>
              <p:cNvSpPr txBox="1"/>
              <p:nvPr/>
            </p:nvSpPr>
            <p:spPr>
              <a:xfrm>
                <a:off x="1502686" y="2315136"/>
                <a:ext cx="1287532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b="1" dirty="0">
                  <a:solidFill>
                    <a:schemeClr val="accent2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372C72C7-F647-0546-B023-FFD00C7E0F03}"/>
                  </a:ext>
                </a:extLst>
              </p:cNvPr>
              <p:cNvSpPr txBox="1"/>
              <p:nvPr/>
            </p:nvSpPr>
            <p:spPr>
              <a:xfrm>
                <a:off x="202986" y="2314140"/>
                <a:ext cx="1287532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b="1" dirty="0">
                  <a:solidFill>
                    <a:schemeClr val="accent2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p:grp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50A29F46-34A5-AE46-A863-A086A9125B2C}"/>
                </a:ext>
              </a:extLst>
            </p:cNvPr>
            <p:cNvSpPr txBox="1"/>
            <p:nvPr/>
          </p:nvSpPr>
          <p:spPr>
            <a:xfrm>
              <a:off x="10522701" y="3739810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accent6"/>
                  </a:solidFill>
                </a:rPr>
                <a:t>0x12345688</a:t>
              </a: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14161A4C-FFF3-A84C-A79F-70E4D6BF37A5}"/>
                </a:ext>
              </a:extLst>
            </p:cNvPr>
            <p:cNvSpPr txBox="1"/>
            <p:nvPr/>
          </p:nvSpPr>
          <p:spPr>
            <a:xfrm>
              <a:off x="10513512" y="3385702"/>
              <a:ext cx="13564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accent6"/>
                  </a:solidFill>
                </a:rPr>
                <a:t>0x1234568C</a:t>
              </a: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15518E4B-51BC-8A49-87E6-190D3B0869DC}"/>
                </a:ext>
              </a:extLst>
            </p:cNvPr>
            <p:cNvSpPr txBox="1"/>
            <p:nvPr/>
          </p:nvSpPr>
          <p:spPr>
            <a:xfrm>
              <a:off x="10541972" y="3031520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accent6"/>
                  </a:solidFill>
                </a:rPr>
                <a:t>0x12345690</a:t>
              </a:r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2400E47B-533D-5541-93D0-B482FA106075}"/>
                </a:ext>
              </a:extLst>
            </p:cNvPr>
            <p:cNvSpPr txBox="1"/>
            <p:nvPr/>
          </p:nvSpPr>
          <p:spPr>
            <a:xfrm>
              <a:off x="10530344" y="2653597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accent6"/>
                  </a:solidFill>
                </a:rPr>
                <a:t>0x12345694</a:t>
              </a: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C4BD94CC-8AD9-DB4C-82E8-C01EF2E5B2E7}"/>
                </a:ext>
              </a:extLst>
            </p:cNvPr>
            <p:cNvSpPr txBox="1"/>
            <p:nvPr/>
          </p:nvSpPr>
          <p:spPr>
            <a:xfrm>
              <a:off x="10762377" y="1778084"/>
              <a:ext cx="105387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accent5"/>
                  </a:solidFill>
                </a:rPr>
                <a:t>Word</a:t>
              </a:r>
            </a:p>
            <a:p>
              <a:r>
                <a:rPr lang="en-US" sz="1600" b="1" dirty="0">
                  <a:solidFill>
                    <a:schemeClr val="accent5"/>
                  </a:solidFill>
                </a:rPr>
                <a:t>Memory</a:t>
              </a:r>
            </a:p>
            <a:p>
              <a:r>
                <a:rPr lang="en-US" sz="1600" b="1" dirty="0">
                  <a:solidFill>
                    <a:schemeClr val="accent5"/>
                  </a:solidFill>
                </a:rPr>
                <a:t> Address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79468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 animBg="1"/>
      <p:bldP spid="8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F155D-22B5-684C-949C-E4BEB9652B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257" y="223685"/>
            <a:ext cx="10515600" cy="435088"/>
          </a:xfrm>
        </p:spPr>
        <p:txBody>
          <a:bodyPr/>
          <a:lstStyle/>
          <a:p>
            <a:r>
              <a:rPr lang="en-US" dirty="0"/>
              <a:t>Branching, What not to do: Spaghetti Code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6E769A-DCFC-0C4F-983F-375DFEA0684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F2E89B8F-6318-4107-863A-404C460A6012}"/>
              </a:ext>
            </a:extLst>
          </p:cNvPr>
          <p:cNvSpPr/>
          <p:nvPr/>
        </p:nvSpPr>
        <p:spPr bwMode="auto">
          <a:xfrm>
            <a:off x="453301" y="1322903"/>
            <a:ext cx="3121136" cy="421219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mov	r1, 1</a:t>
            </a:r>
          </a:p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mov 	r2, 2</a:t>
            </a:r>
          </a:p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b	.</a:t>
            </a: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Lthree</a:t>
            </a:r>
            <a:endParaRPr lang="en-US" sz="2000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mov	r5, 5</a:t>
            </a:r>
          </a:p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	.</a:t>
            </a:r>
            <a:r>
              <a:rPr lang="en-US" sz="2000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Lsix</a:t>
            </a:r>
            <a:endParaRPr lang="en-US" sz="2000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Lthree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</a:p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mov	r3, 3</a:t>
            </a:r>
          </a:p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mov	r4, 4</a:t>
            </a:r>
          </a:p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	.</a:t>
            </a: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Lseven</a:t>
            </a:r>
            <a:endParaRPr lang="en-US" sz="2000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Lsix</a:t>
            </a:r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mov	r6, 6</a:t>
            </a:r>
          </a:p>
          <a:p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Lseven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mov	r7, 7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E112B9F-3835-C1E2-BC79-908ED32D81D1}"/>
              </a:ext>
            </a:extLst>
          </p:cNvPr>
          <p:cNvGrpSpPr/>
          <p:nvPr/>
        </p:nvGrpSpPr>
        <p:grpSpPr>
          <a:xfrm>
            <a:off x="3168168" y="2202623"/>
            <a:ext cx="1235034" cy="1226376"/>
            <a:chOff x="5260769" y="3345872"/>
            <a:chExt cx="1235034" cy="1226376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FA6076F2-1232-50D0-81A3-1EEB304A5390}"/>
                </a:ext>
              </a:extLst>
            </p:cNvPr>
            <p:cNvCxnSpPr/>
            <p:nvPr/>
          </p:nvCxnSpPr>
          <p:spPr>
            <a:xfrm>
              <a:off x="5579057" y="3345872"/>
              <a:ext cx="916746" cy="0"/>
            </a:xfrm>
            <a:prstGeom prst="line">
              <a:avLst/>
            </a:prstGeom>
            <a:ln w="28575">
              <a:solidFill>
                <a:schemeClr val="accent5"/>
              </a:solidFill>
              <a:tailEnd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80B5BA16-6E69-80EB-3B12-C867CE9AE2AD}"/>
                </a:ext>
              </a:extLst>
            </p:cNvPr>
            <p:cNvCxnSpPr>
              <a:cxnSpLocks/>
            </p:cNvCxnSpPr>
            <p:nvPr/>
          </p:nvCxnSpPr>
          <p:spPr>
            <a:xfrm>
              <a:off x="6495803" y="3345872"/>
              <a:ext cx="0" cy="1226376"/>
            </a:xfrm>
            <a:prstGeom prst="line">
              <a:avLst/>
            </a:prstGeom>
            <a:ln w="28575">
              <a:solidFill>
                <a:schemeClr val="accent5"/>
              </a:solidFill>
              <a:tailEnd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DBF1CB3D-6464-5A6F-2236-3C0DA41E5C0D}"/>
                </a:ext>
              </a:extLst>
            </p:cNvPr>
            <p:cNvCxnSpPr/>
            <p:nvPr/>
          </p:nvCxnSpPr>
          <p:spPr>
            <a:xfrm flipH="1">
              <a:off x="5260769" y="4572248"/>
              <a:ext cx="1235034" cy="0"/>
            </a:xfrm>
            <a:prstGeom prst="straightConnector1">
              <a:avLst/>
            </a:prstGeom>
            <a:ln w="28575">
              <a:solidFill>
                <a:schemeClr val="accent5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96E3EF7-73D9-643D-AE42-377340B49D07}"/>
              </a:ext>
            </a:extLst>
          </p:cNvPr>
          <p:cNvGrpSpPr/>
          <p:nvPr/>
        </p:nvGrpSpPr>
        <p:grpSpPr>
          <a:xfrm>
            <a:off x="3118687" y="2815810"/>
            <a:ext cx="1009403" cy="1820381"/>
            <a:chOff x="5486400" y="3345872"/>
            <a:chExt cx="1009403" cy="1226376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1DAB366D-CCE1-4D1C-6AD2-55CE3EC499B8}"/>
                </a:ext>
              </a:extLst>
            </p:cNvPr>
            <p:cNvCxnSpPr/>
            <p:nvPr/>
          </p:nvCxnSpPr>
          <p:spPr>
            <a:xfrm>
              <a:off x="5579057" y="3345872"/>
              <a:ext cx="916746" cy="0"/>
            </a:xfrm>
            <a:prstGeom prst="line">
              <a:avLst/>
            </a:prstGeom>
            <a:ln w="28575">
              <a:solidFill>
                <a:srgbClr val="2C895B"/>
              </a:solidFill>
              <a:tailEnd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3D1EFCB5-91CD-6E93-6E89-29C78B367ED4}"/>
                </a:ext>
              </a:extLst>
            </p:cNvPr>
            <p:cNvCxnSpPr>
              <a:cxnSpLocks/>
            </p:cNvCxnSpPr>
            <p:nvPr/>
          </p:nvCxnSpPr>
          <p:spPr>
            <a:xfrm>
              <a:off x="6495803" y="3345872"/>
              <a:ext cx="0" cy="1226376"/>
            </a:xfrm>
            <a:prstGeom prst="line">
              <a:avLst/>
            </a:prstGeom>
            <a:ln w="28575">
              <a:solidFill>
                <a:srgbClr val="2C895B"/>
              </a:solidFill>
              <a:tailEnd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98B584E6-C9A5-D48F-BEDB-90DE8C00D8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86400" y="4561659"/>
              <a:ext cx="1009403" cy="0"/>
            </a:xfrm>
            <a:prstGeom prst="straightConnector1">
              <a:avLst/>
            </a:prstGeom>
            <a:ln w="28575">
              <a:solidFill>
                <a:srgbClr val="2C895B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85C584D-A47C-95F4-E440-32BA8500AD05}"/>
              </a:ext>
            </a:extLst>
          </p:cNvPr>
          <p:cNvGrpSpPr/>
          <p:nvPr/>
        </p:nvGrpSpPr>
        <p:grpSpPr>
          <a:xfrm>
            <a:off x="3168168" y="4042186"/>
            <a:ext cx="1235034" cy="1226376"/>
            <a:chOff x="5260769" y="3345872"/>
            <a:chExt cx="1235034" cy="1226376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3293FF-1C70-0199-3974-D77F80CAA493}"/>
                </a:ext>
              </a:extLst>
            </p:cNvPr>
            <p:cNvCxnSpPr/>
            <p:nvPr/>
          </p:nvCxnSpPr>
          <p:spPr>
            <a:xfrm>
              <a:off x="5579057" y="3345872"/>
              <a:ext cx="916746" cy="0"/>
            </a:xfrm>
            <a:prstGeom prst="line">
              <a:avLst/>
            </a:prstGeom>
            <a:ln w="28575">
              <a:solidFill>
                <a:srgbClr val="7030A0"/>
              </a:solidFill>
              <a:tailEnd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E047A9AF-E4A5-0451-990C-21483AC66A90}"/>
                </a:ext>
              </a:extLst>
            </p:cNvPr>
            <p:cNvCxnSpPr>
              <a:cxnSpLocks/>
            </p:cNvCxnSpPr>
            <p:nvPr/>
          </p:nvCxnSpPr>
          <p:spPr>
            <a:xfrm>
              <a:off x="6495803" y="3345872"/>
              <a:ext cx="0" cy="1226376"/>
            </a:xfrm>
            <a:prstGeom prst="line">
              <a:avLst/>
            </a:prstGeom>
            <a:ln w="28575">
              <a:solidFill>
                <a:srgbClr val="7030A0"/>
              </a:solidFill>
              <a:tailEnd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B73F719F-7D1C-ACB6-2D64-720C7F50DA03}"/>
                </a:ext>
              </a:extLst>
            </p:cNvPr>
            <p:cNvCxnSpPr/>
            <p:nvPr/>
          </p:nvCxnSpPr>
          <p:spPr>
            <a:xfrm flipH="1">
              <a:off x="5260769" y="4572248"/>
              <a:ext cx="1235034" cy="0"/>
            </a:xfrm>
            <a:prstGeom prst="straightConnector1">
              <a:avLst/>
            </a:prstGeom>
            <a:ln w="28575">
              <a:solidFill>
                <a:srgbClr val="7030A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950BC7AE-8288-FF8C-D232-05F31DA20145}"/>
              </a:ext>
            </a:extLst>
          </p:cNvPr>
          <p:cNvGrpSpPr/>
          <p:nvPr/>
        </p:nvGrpSpPr>
        <p:grpSpPr>
          <a:xfrm>
            <a:off x="8007221" y="2086641"/>
            <a:ext cx="3736933" cy="2426669"/>
            <a:chOff x="7236396" y="2085963"/>
            <a:chExt cx="3736933" cy="2426669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86AD2D0A-374F-54C1-66D6-59240D57F5AE}"/>
                </a:ext>
              </a:extLst>
            </p:cNvPr>
            <p:cNvSpPr/>
            <p:nvPr/>
          </p:nvSpPr>
          <p:spPr bwMode="auto">
            <a:xfrm>
              <a:off x="7881258" y="2834089"/>
              <a:ext cx="3092071" cy="1678543"/>
            </a:xfrm>
            <a:prstGeom prst="roundRect">
              <a:avLst>
                <a:gd name="adj" fmla="val 5733"/>
              </a:avLst>
            </a:prstGeom>
            <a:solidFill>
              <a:schemeClr val="bg1">
                <a:lumMod val="95000"/>
              </a:schemeClr>
            </a:solidFill>
            <a:ln w="25400" cap="flat" cmpd="sng" algn="ctr">
              <a:solidFill>
                <a:srgbClr val="2C895B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	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mov	r1, 1</a:t>
              </a:r>
            </a:p>
            <a:p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	mov	r2, 2</a:t>
              </a:r>
            </a:p>
            <a:p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	mov	r3, 3</a:t>
              </a:r>
            </a:p>
            <a:p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	mov	r4, 4</a:t>
              </a:r>
            </a:p>
            <a:p>
              <a:r>
                <a:rPr lang="en-US" sz="20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	</a:t>
              </a:r>
              <a:r>
                <a:rPr lang="en-US" sz="20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mov 	r7, 7</a:t>
              </a:r>
            </a:p>
          </p:txBody>
        </p:sp>
        <p:sp>
          <p:nvSpPr>
            <p:cNvPr id="11" name="Right Arrow 10">
              <a:extLst>
                <a:ext uri="{FF2B5EF4-FFF2-40B4-BE49-F238E27FC236}">
                  <a16:creationId xmlns:a16="http://schemas.microsoft.com/office/drawing/2014/main" id="{BE7582E5-12EA-4E0A-0599-1659336FCD9D}"/>
                </a:ext>
              </a:extLst>
            </p:cNvPr>
            <p:cNvSpPr/>
            <p:nvPr/>
          </p:nvSpPr>
          <p:spPr>
            <a:xfrm>
              <a:off x="7236396" y="3503394"/>
              <a:ext cx="491825" cy="33993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C68D4BB-CD89-D9B3-2602-CB5AA8DD1728}"/>
                </a:ext>
              </a:extLst>
            </p:cNvPr>
            <p:cNvSpPr txBox="1"/>
            <p:nvPr/>
          </p:nvSpPr>
          <p:spPr>
            <a:xfrm>
              <a:off x="8379505" y="2085963"/>
              <a:ext cx="2264266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2C895B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Much faster and easier to read!</a:t>
              </a: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50C07094-5A05-017E-B8C9-0C261E144D78}"/>
              </a:ext>
            </a:extLst>
          </p:cNvPr>
          <p:cNvSpPr txBox="1"/>
          <p:nvPr/>
        </p:nvSpPr>
        <p:spPr>
          <a:xfrm>
            <a:off x="4715696" y="2580283"/>
            <a:ext cx="3132068" cy="34778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2C895B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Observation</a:t>
            </a:r>
          </a:p>
          <a:p>
            <a:pPr algn="ctr"/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Using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b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many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branch 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commands (conditional or unconditional)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is an indication 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you should look to reorganize your code</a:t>
            </a:r>
          </a:p>
          <a:p>
            <a:pPr algn="ctr"/>
            <a:endParaRPr lang="en-US" sz="20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ctr"/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 the left are many unreachable sections of code </a:t>
            </a:r>
          </a:p>
        </p:txBody>
      </p:sp>
    </p:spTree>
    <p:extLst>
      <p:ext uri="{BB962C8B-B14F-4D97-AF65-F5344CB8AC3E}">
        <p14:creationId xmlns:p14="http://schemas.microsoft.com/office/powerpoint/2010/main" val="1290156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9" grpId="0" animBg="1"/>
      <p:bldP spid="34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F660E3D-EA3F-444E-9DF8-E108006F5B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788" y="130703"/>
            <a:ext cx="11301412" cy="427647"/>
          </a:xfrm>
        </p:spPr>
        <p:txBody>
          <a:bodyPr/>
          <a:lstStyle/>
          <a:p>
            <a:r>
              <a:rPr lang="en-US" dirty="0"/>
              <a:t>Defining </a:t>
            </a:r>
            <a:r>
              <a:rPr lang="en-US" u="sng" dirty="0">
                <a:solidFill>
                  <a:srgbClr val="FF0000"/>
                </a:solidFill>
              </a:rPr>
              <a:t>Static</a:t>
            </a:r>
            <a:r>
              <a:rPr lang="en-US" dirty="0">
                <a:solidFill>
                  <a:srgbClr val="FF0000"/>
                </a:solidFill>
              </a:rPr>
              <a:t> Variables</a:t>
            </a:r>
            <a:r>
              <a:rPr lang="en-US" dirty="0"/>
              <a:t>: Allocation and Initialization</a:t>
            </a:r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61F42195-ACBD-D642-9294-5A33F37CF956}"/>
              </a:ext>
            </a:extLst>
          </p:cNvPr>
          <p:cNvGraphicFramePr>
            <a:graphicFrameLocks noGrp="1"/>
          </p:cNvGraphicFramePr>
          <p:nvPr>
            <p:ph sz="quarter" idx="15"/>
            <p:extLst>
              <p:ext uri="{D42A27DB-BD31-4B8C-83A1-F6EECF244321}">
                <p14:modId xmlns:p14="http://schemas.microsoft.com/office/powerpoint/2010/main" val="1217025729"/>
              </p:ext>
            </p:extLst>
          </p:nvPr>
        </p:nvGraphicFramePr>
        <p:xfrm>
          <a:off x="79571" y="558350"/>
          <a:ext cx="12001836" cy="3759200"/>
        </p:xfrm>
        <a:graphic>
          <a:graphicData uri="http://schemas.openxmlformats.org/drawingml/2006/table">
            <a:tbl>
              <a:tblPr firstRow="1">
                <a:tableStyleId>{FABFCF23-3B69-468F-B69F-88F6DE6A72F2}</a:tableStyleId>
              </a:tblPr>
              <a:tblGrid>
                <a:gridCol w="2396592">
                  <a:extLst>
                    <a:ext uri="{9D8B030D-6E8A-4147-A177-3AD203B41FA5}">
                      <a16:colId xmlns:a16="http://schemas.microsoft.com/office/drawing/2014/main" val="2146949649"/>
                    </a:ext>
                  </a:extLst>
                </a:gridCol>
                <a:gridCol w="1189529">
                  <a:extLst>
                    <a:ext uri="{9D8B030D-6E8A-4147-A177-3AD203B41FA5}">
                      <a16:colId xmlns:a16="http://schemas.microsoft.com/office/drawing/2014/main" val="1452114229"/>
                    </a:ext>
                  </a:extLst>
                </a:gridCol>
                <a:gridCol w="1103907">
                  <a:extLst>
                    <a:ext uri="{9D8B030D-6E8A-4147-A177-3AD203B41FA5}">
                      <a16:colId xmlns:a16="http://schemas.microsoft.com/office/drawing/2014/main" val="2342572730"/>
                    </a:ext>
                  </a:extLst>
                </a:gridCol>
                <a:gridCol w="3144412">
                  <a:extLst>
                    <a:ext uri="{9D8B030D-6E8A-4147-A177-3AD203B41FA5}">
                      <a16:colId xmlns:a16="http://schemas.microsoft.com/office/drawing/2014/main" val="296041983"/>
                    </a:ext>
                  </a:extLst>
                </a:gridCol>
                <a:gridCol w="4167396">
                  <a:extLst>
                    <a:ext uri="{9D8B030D-6E8A-4147-A177-3AD203B41FA5}">
                      <a16:colId xmlns:a16="http://schemas.microsoft.com/office/drawing/2014/main" val="32440527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Variable SIZE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Directive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.align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 static variable Definition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Assembler static variable Definition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987993257"/>
                  </a:ext>
                </a:extLst>
              </a:tr>
              <a:tr h="190045">
                <a:tc>
                  <a:txBody>
                    <a:bodyPr/>
                    <a:lstStyle/>
                    <a:p>
                      <a:r>
                        <a:rPr lang="en-US" sz="18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8-bit char</a:t>
                      </a:r>
                    </a:p>
                    <a:p>
                      <a:r>
                        <a:rPr lang="en-US" sz="18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(1 byte)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7030A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.byte</a:t>
                      </a:r>
                      <a:endParaRPr lang="en-US" sz="1800" b="0" dirty="0">
                        <a:solidFill>
                          <a:srgbClr val="F3744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char </a:t>
                      </a:r>
                      <a:r>
                        <a:rPr lang="en-US" sz="18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chx</a:t>
                      </a: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 'A'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char string[] </a:t>
                      </a: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= {’A’,’B’,’C’, 0};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err="1">
                          <a:solidFill>
                            <a:schemeClr val="accent3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chx</a:t>
                      </a:r>
                      <a:r>
                        <a:rPr lang="en-US" sz="1800" b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:     </a:t>
                      </a:r>
                      <a:r>
                        <a:rPr lang="en-US" sz="1800" b="0" dirty="0">
                          <a:solidFill>
                            <a:srgbClr val="7030A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.byte </a:t>
                      </a:r>
                      <a:r>
                        <a:rPr lang="en-US" sz="1800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’A’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accent3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string</a:t>
                      </a:r>
                      <a:r>
                        <a:rPr lang="en-US" sz="1800" b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:  </a:t>
                      </a:r>
                      <a:r>
                        <a:rPr lang="en-US" sz="1800" b="0" dirty="0">
                          <a:solidFill>
                            <a:srgbClr val="7030A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.byte </a:t>
                      </a:r>
                      <a:r>
                        <a:rPr lang="en-US" sz="1800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’A’,’B’,0x42,0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06785819"/>
                  </a:ext>
                </a:extLst>
              </a:tr>
              <a:tr h="1619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accent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16-bit int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accent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(2 bytes)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solidFill>
                            <a:srgbClr val="7030A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.</a:t>
                      </a:r>
                      <a:r>
                        <a:rPr lang="en-US" b="0" i="0" dirty="0" err="1">
                          <a:solidFill>
                            <a:srgbClr val="7030A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hword</a:t>
                      </a:r>
                      <a:endParaRPr lang="en-US" b="0" i="0" dirty="0">
                        <a:solidFill>
                          <a:srgbClr val="7030A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  <a:p>
                      <a:r>
                        <a:rPr lang="en-US" b="0" i="0" dirty="0">
                          <a:solidFill>
                            <a:srgbClr val="7030A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.short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rgbClr val="F3744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short length = 0x55aa;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accent3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length</a:t>
                      </a:r>
                      <a:r>
                        <a:rPr lang="en-US" b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:  </a:t>
                      </a:r>
                      <a:r>
                        <a:rPr lang="en-US" b="0" dirty="0">
                          <a:solidFill>
                            <a:srgbClr val="7030A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.</a:t>
                      </a:r>
                      <a:r>
                        <a:rPr lang="en-US" b="0" dirty="0" err="1">
                          <a:solidFill>
                            <a:srgbClr val="7030A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hword</a:t>
                      </a:r>
                      <a:r>
                        <a:rPr lang="en-US" b="0" dirty="0">
                          <a:solidFill>
                            <a:srgbClr val="7030A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b="0" dirty="0">
                          <a:solidFill>
                            <a:srgbClr val="F3744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0x55aa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853977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0" dirty="0">
                        <a:solidFill>
                          <a:schemeClr val="accent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accent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32-bit int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accent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(4 bytes)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i="0" dirty="0">
                          <a:solidFill>
                            <a:srgbClr val="7030A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.word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i="0" dirty="0">
                          <a:solidFill>
                            <a:srgbClr val="7030A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.long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F3744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 </a:t>
                      </a:r>
                      <a:r>
                        <a:rPr lang="en-US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dist</a:t>
                      </a:r>
                      <a:r>
                        <a:rPr lang="en-US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 5;</a:t>
                      </a:r>
                    </a:p>
                    <a:p>
                      <a:r>
                        <a:rPr lang="en-US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 *</a:t>
                      </a:r>
                      <a:r>
                        <a:rPr lang="en-US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distptr</a:t>
                      </a:r>
                      <a:r>
                        <a:rPr lang="en-US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 &amp;</a:t>
                      </a:r>
                      <a:r>
                        <a:rPr lang="en-US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dist</a:t>
                      </a:r>
                      <a:r>
                        <a:rPr lang="en-US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;</a:t>
                      </a:r>
                    </a:p>
                    <a:p>
                      <a:endParaRPr lang="en-US" sz="18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  <a:p>
                      <a:r>
                        <a:rPr lang="en-US" sz="1800" b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 array[] </a:t>
                      </a: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= </a:t>
                      </a:r>
                    </a:p>
                    <a:p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{12,~0x1,0xCD,-1};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 err="1">
                          <a:solidFill>
                            <a:schemeClr val="accent3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dist</a:t>
                      </a:r>
                      <a:r>
                        <a:rPr lang="en-US" b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:    </a:t>
                      </a:r>
                      <a:r>
                        <a:rPr lang="en-US" b="0" dirty="0">
                          <a:solidFill>
                            <a:srgbClr val="7030A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.word </a:t>
                      </a:r>
                      <a:r>
                        <a:rPr lang="en-US" b="0" dirty="0">
                          <a:solidFill>
                            <a:srgbClr val="F3744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  <a:p>
                      <a:r>
                        <a:rPr lang="en-US" b="0" dirty="0" err="1">
                          <a:solidFill>
                            <a:schemeClr val="accent3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distptr</a:t>
                      </a:r>
                      <a:r>
                        <a:rPr lang="en-US" b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: </a:t>
                      </a:r>
                      <a:r>
                        <a:rPr lang="en-US" b="0" dirty="0">
                          <a:solidFill>
                            <a:srgbClr val="7030A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.word </a:t>
                      </a:r>
                      <a:r>
                        <a:rPr lang="en-US" b="0" dirty="0" err="1">
                          <a:solidFill>
                            <a:srgbClr val="F3744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dist</a:t>
                      </a:r>
                      <a:endParaRPr lang="en-US" b="0" dirty="0">
                        <a:solidFill>
                          <a:srgbClr val="F3744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0" dirty="0">
                        <a:solidFill>
                          <a:schemeClr val="accent3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accent3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array</a:t>
                      </a:r>
                      <a:r>
                        <a:rPr lang="en-US" sz="1800" b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:	  </a:t>
                      </a:r>
                      <a:r>
                        <a:rPr lang="en-US" sz="1800" b="0" dirty="0">
                          <a:solidFill>
                            <a:srgbClr val="7030A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.word </a:t>
                      </a:r>
                      <a:r>
                        <a:rPr lang="en-US" sz="1800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12,~0x1,0xCD,-3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620161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accent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strings '\0' term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rgbClr val="7030A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.string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char class[] </a:t>
                      </a:r>
                      <a:r>
                        <a:rPr lang="en-US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= "cse30";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accent3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class</a:t>
                      </a:r>
                      <a:r>
                        <a:rPr lang="en-US" b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:   </a:t>
                      </a:r>
                      <a:r>
                        <a:rPr lang="en-US" b="0" dirty="0">
                          <a:solidFill>
                            <a:srgbClr val="7030A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.string </a:t>
                      </a:r>
                      <a:r>
                        <a:rPr lang="en-US" b="0" dirty="0">
                          <a:solidFill>
                            <a:srgbClr val="F3744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"cse30"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597905467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12A80B2-82E9-7D4E-9721-07FE0066DAFE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712E7D4-AD18-6E23-4F89-9AFDDFA29755}"/>
              </a:ext>
            </a:extLst>
          </p:cNvPr>
          <p:cNvSpPr/>
          <p:nvPr/>
        </p:nvSpPr>
        <p:spPr bwMode="auto">
          <a:xfrm>
            <a:off x="31167" y="4858729"/>
            <a:ext cx="6626808" cy="1235154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num;             // 4 bytes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&amp;num;     // 4 bytes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 *lit = "456";  // 4bytes, "456" string literal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 msg[] = "123"; // 4 bytes – array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E0927F3-CD25-E8C5-EF52-F77DC70009F8}"/>
              </a:ext>
            </a:extLst>
          </p:cNvPr>
          <p:cNvGrpSpPr/>
          <p:nvPr/>
        </p:nvGrpSpPr>
        <p:grpSpPr>
          <a:xfrm>
            <a:off x="6657975" y="4352000"/>
            <a:ext cx="4122614" cy="2375297"/>
            <a:chOff x="5412004" y="4415341"/>
            <a:chExt cx="4122614" cy="2375297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F5DFD6F5-5B05-54F8-5C1A-588DB3532D73}"/>
                </a:ext>
              </a:extLst>
            </p:cNvPr>
            <p:cNvSpPr/>
            <p:nvPr/>
          </p:nvSpPr>
          <p:spPr bwMode="auto">
            <a:xfrm>
              <a:off x="5942946" y="4415341"/>
              <a:ext cx="3591672" cy="2375297"/>
            </a:xfrm>
            <a:prstGeom prst="roundRect">
              <a:avLst>
                <a:gd name="adj" fmla="val 5733"/>
              </a:avLst>
            </a:prstGeom>
            <a:solidFill>
              <a:schemeClr val="bg1">
                <a:lumMod val="95000"/>
              </a:schemeClr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dirty="0" err="1">
                  <a:solidFill>
                    <a:srgbClr val="C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bss</a:t>
              </a:r>
              <a:endParaRPr lang="en-US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num</a:t>
              </a:r>
              <a:r>
                <a:rPr lang="en-US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       .word 0</a:t>
              </a:r>
            </a:p>
            <a:p>
              <a:r>
                <a:rPr lang="en-US" dirty="0">
                  <a:solidFill>
                    <a:srgbClr val="C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.data</a:t>
              </a:r>
            </a:p>
            <a:p>
              <a:r>
                <a:rPr lang="en-US" dirty="0" err="1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ptr</a:t>
              </a:r>
              <a:r>
                <a:rPr lang="en-US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       .word </a:t>
              </a:r>
              <a:r>
                <a:rPr lang="en-US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num</a:t>
              </a:r>
              <a:r>
                <a:rPr lang="en-US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	</a:t>
              </a:r>
            </a:p>
            <a:p>
              <a:r>
                <a:rPr lang="en-US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lit:       .word </a:t>
              </a:r>
              <a:r>
                <a:rPr lang="en-US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dirty="0" err="1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Lmsg</a:t>
              </a:r>
              <a:endParaRPr lang="en-US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msg:       .string "123"</a:t>
              </a:r>
              <a:endParaRPr lang="en-US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dirty="0">
                  <a:solidFill>
                    <a:srgbClr val="C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.section .</a:t>
              </a:r>
              <a:r>
                <a:rPr lang="en-US" dirty="0" err="1">
                  <a:solidFill>
                    <a:srgbClr val="C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rodata</a:t>
              </a:r>
              <a:endParaRPr lang="en-US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dirty="0" err="1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Lmsg</a:t>
              </a:r>
              <a:r>
                <a:rPr lang="en-US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     </a:t>
              </a:r>
              <a:r>
                <a:rPr lang="en-US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.string "456"</a:t>
              </a:r>
            </a:p>
          </p:txBody>
        </p:sp>
        <p:sp>
          <p:nvSpPr>
            <p:cNvPr id="2" name="Right Arrow 1">
              <a:extLst>
                <a:ext uri="{FF2B5EF4-FFF2-40B4-BE49-F238E27FC236}">
                  <a16:creationId xmlns:a16="http://schemas.microsoft.com/office/drawing/2014/main" id="{14C00D19-7BA9-7678-7EDB-30D0B2806740}"/>
                </a:ext>
              </a:extLst>
            </p:cNvPr>
            <p:cNvSpPr/>
            <p:nvPr/>
          </p:nvSpPr>
          <p:spPr>
            <a:xfrm>
              <a:off x="5412004" y="5401428"/>
              <a:ext cx="530942" cy="40312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08F0DA1-9D19-F062-11A7-E2266DF37087}"/>
              </a:ext>
            </a:extLst>
          </p:cNvPr>
          <p:cNvGrpSpPr/>
          <p:nvPr/>
        </p:nvGrpSpPr>
        <p:grpSpPr>
          <a:xfrm>
            <a:off x="9839325" y="5153140"/>
            <a:ext cx="2238494" cy="646331"/>
            <a:chOff x="9839325" y="5153140"/>
            <a:chExt cx="2238494" cy="64633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35F84FF-9666-7EAF-A407-3FA77EF42B77}"/>
                </a:ext>
              </a:extLst>
            </p:cNvPr>
            <p:cNvSpPr txBox="1"/>
            <p:nvPr/>
          </p:nvSpPr>
          <p:spPr>
            <a:xfrm>
              <a:off x="10783533" y="5153140"/>
              <a:ext cx="1294286" cy="646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initializes a pointer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6FDB074E-754A-A08E-A637-35E3AABC0F4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839325" y="5267325"/>
              <a:ext cx="941264" cy="68042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CE2C06A8-CF88-AA41-787A-5C42999733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039350" y="5476305"/>
              <a:ext cx="735621" cy="191070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66233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7A367-06C8-7446-B585-CA25A26BF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422" y="0"/>
            <a:ext cx="10515600" cy="523188"/>
          </a:xfrm>
        </p:spPr>
        <p:txBody>
          <a:bodyPr/>
          <a:lstStyle/>
          <a:p>
            <a:r>
              <a:rPr lang="en-US" dirty="0"/>
              <a:t>Defining </a:t>
            </a:r>
            <a:r>
              <a:rPr lang="en-US" u="sng" dirty="0">
                <a:solidFill>
                  <a:srgbClr val="FF0000"/>
                </a:solidFill>
              </a:rPr>
              <a:t>Static</a:t>
            </a:r>
            <a:r>
              <a:rPr lang="en-US" dirty="0">
                <a:solidFill>
                  <a:srgbClr val="FF0000"/>
                </a:solidFill>
              </a:rPr>
              <a:t> Array Variables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104A45-A412-C94C-A87A-1B8A946588E3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2053762" y="4295828"/>
            <a:ext cx="7805061" cy="2411035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2000" b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.space </a:t>
            </a:r>
            <a:r>
              <a:rPr lang="en-US" sz="2000" b="1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</a:t>
            </a: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000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fill</a:t>
            </a: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sz="2000" dirty="0"/>
              <a:t>Allocates </a:t>
            </a:r>
            <a:r>
              <a:rPr lang="en-US" sz="2000" b="1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</a:t>
            </a:r>
            <a:r>
              <a:rPr lang="en-US" sz="2000" dirty="0"/>
              <a:t> bytes, each of which contain the value </a:t>
            </a:r>
            <a:r>
              <a:rPr lang="en-US" sz="2000" b="1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fill</a:t>
            </a:r>
          </a:p>
          <a:p>
            <a:r>
              <a:rPr lang="en-US" sz="2000" dirty="0"/>
              <a:t>Both </a:t>
            </a:r>
            <a:r>
              <a:rPr lang="en-US" sz="2000" b="1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</a:t>
            </a:r>
            <a:r>
              <a:rPr lang="en-US" sz="2000" dirty="0"/>
              <a:t> and </a:t>
            </a:r>
            <a:r>
              <a:rPr lang="en-US" sz="2000" b="1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fill</a:t>
            </a:r>
            <a:r>
              <a:rPr lang="en-US" sz="2000" dirty="0"/>
              <a:t> are absolute expressions</a:t>
            </a:r>
          </a:p>
          <a:p>
            <a:r>
              <a:rPr lang="en-US" sz="2000" dirty="0"/>
              <a:t>If the comma and </a:t>
            </a:r>
            <a:r>
              <a:rPr lang="en-US" sz="2000" b="1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fill</a:t>
            </a:r>
            <a:r>
              <a:rPr lang="en-US" sz="2000" dirty="0"/>
              <a:t> are </a:t>
            </a:r>
            <a:r>
              <a:rPr lang="en-US" sz="2000" b="1" dirty="0"/>
              <a:t>omitted</a:t>
            </a:r>
            <a:r>
              <a:rPr lang="en-US" sz="2000" dirty="0"/>
              <a:t>, </a:t>
            </a:r>
            <a:r>
              <a:rPr lang="en-US" sz="2000" b="1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fill</a:t>
            </a:r>
            <a:r>
              <a:rPr lang="en-US" sz="2000" dirty="0"/>
              <a:t> is </a:t>
            </a:r>
            <a:r>
              <a:rPr lang="en-US" sz="2000" dirty="0">
                <a:solidFill>
                  <a:srgbClr val="2C895B"/>
                </a:solidFill>
              </a:rPr>
              <a:t>assumed to be </a:t>
            </a:r>
            <a:r>
              <a:rPr lang="en-US" sz="2000" b="1" dirty="0">
                <a:solidFill>
                  <a:srgbClr val="F37440"/>
                </a:solidFill>
              </a:rPr>
              <a:t>zero</a:t>
            </a:r>
            <a:r>
              <a:rPr lang="en-US" sz="2000" dirty="0">
                <a:solidFill>
                  <a:srgbClr val="2C895B"/>
                </a:solidFill>
              </a:rPr>
              <a:t> </a:t>
            </a:r>
          </a:p>
          <a:p>
            <a:r>
              <a:rPr lang="en-US" sz="20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2000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bss</a:t>
            </a:r>
            <a:r>
              <a:rPr lang="en-US" sz="20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section: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cs typeface="Courier New" panose="02070309020205020404" pitchFamily="49" charset="0"/>
              </a:rPr>
              <a:t>Must be used </a:t>
            </a:r>
            <a:r>
              <a:rPr lang="en-US" sz="2000" b="1" dirty="0">
                <a:solidFill>
                  <a:schemeClr val="accent3"/>
                </a:solidFill>
              </a:rPr>
              <a:t>without a specified fill</a:t>
            </a:r>
            <a:endParaRPr lang="en-US" sz="2000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9F754EC-FC45-3B45-A4DC-25BF48870883}"/>
              </a:ext>
            </a:extLst>
          </p:cNvPr>
          <p:cNvSpPr/>
          <p:nvPr/>
        </p:nvSpPr>
        <p:spPr bwMode="auto">
          <a:xfrm>
            <a:off x="1317830" y="1140483"/>
            <a:ext cx="9556338" cy="2945368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 C:	     int 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int_buf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[100];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     int array[] = {1, 2, 3, 4, 5};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     char buffer[100];</a:t>
            </a:r>
          </a:p>
          <a:p>
            <a:r>
              <a:rPr lang="en-US" sz="20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bss</a:t>
            </a:r>
            <a:endParaRPr lang="en-US" sz="2000" dirty="0">
              <a:solidFill>
                <a:srgbClr val="C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int_buf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 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.space 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400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convert 100 to 400 bytes</a:t>
            </a:r>
            <a:endParaRPr lang="en-US" sz="2000" dirty="0">
              <a:solidFill>
                <a:schemeClr val="accent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char_buf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.space 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100</a:t>
            </a:r>
          </a:p>
          <a:p>
            <a:r>
              <a:rPr lang="en-US" sz="20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.data</a:t>
            </a:r>
          </a:p>
          <a:p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array:    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.word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1, 2, 3, 4, 5</a:t>
            </a:r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</a:p>
          <a:p>
            <a:r>
              <a:rPr lang="en-US" sz="20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one_buf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  .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space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100, 1	// 100 bytes each byte filled with 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4C9DEF-6549-DC4A-B2AC-8D61BD409F5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C2951E6-542B-64D4-00BC-EA7BC7F1A86A}"/>
              </a:ext>
            </a:extLst>
          </p:cNvPr>
          <p:cNvSpPr/>
          <p:nvPr/>
        </p:nvSpPr>
        <p:spPr bwMode="auto">
          <a:xfrm>
            <a:off x="2276257" y="606684"/>
            <a:ext cx="7360072" cy="411718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Label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 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size_directive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expression, … expression</a:t>
            </a:r>
          </a:p>
        </p:txBody>
      </p:sp>
    </p:spTree>
    <p:extLst>
      <p:ext uri="{BB962C8B-B14F-4D97-AF65-F5344CB8AC3E}">
        <p14:creationId xmlns:p14="http://schemas.microsoft.com/office/powerpoint/2010/main" val="1396681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Content Placeholder 27">
            <a:extLst>
              <a:ext uri="{FF2B5EF4-FFF2-40B4-BE49-F238E27FC236}">
                <a16:creationId xmlns:a16="http://schemas.microsoft.com/office/drawing/2014/main" id="{B2798C66-7FE9-A146-9496-61A77BE2F705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7486237" y="339411"/>
            <a:ext cx="4660285" cy="717963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1800" dirty="0">
                <a:cs typeface="Courier New" panose="02070309020205020404" pitchFamily="49" charset="0"/>
              </a:rPr>
              <a:t>Accessing </a:t>
            </a:r>
            <a:r>
              <a:rPr lang="en-US" sz="1800" b="1" dirty="0">
                <a:solidFill>
                  <a:srgbClr val="FF0000"/>
                </a:solidFill>
                <a:cs typeface="Courier New" panose="02070309020205020404" pitchFamily="49" charset="0"/>
              </a:rPr>
              <a:t>address</a:t>
            </a:r>
            <a:r>
              <a:rPr lang="en-US" sz="1800" dirty="0">
                <a:cs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C00000"/>
                </a:solidFill>
                <a:cs typeface="Courier New" panose="02070309020205020404" pitchFamily="49" charset="0"/>
              </a:rPr>
              <a:t>aligned</a:t>
            </a:r>
            <a:r>
              <a:rPr lang="en-US" sz="1800" dirty="0">
                <a:solidFill>
                  <a:srgbClr val="0070C0"/>
                </a:solidFill>
                <a:cs typeface="Courier New" panose="02070309020205020404" pitchFamily="49" charset="0"/>
              </a:rPr>
              <a:t> </a:t>
            </a:r>
            <a:r>
              <a:rPr lang="en-US" sz="1800" dirty="0">
                <a:cs typeface="Courier New" panose="02070309020205020404" pitchFamily="49" charset="0"/>
              </a:rPr>
              <a:t>memory </a:t>
            </a:r>
            <a:r>
              <a:rPr lang="en-US" sz="1800" dirty="0">
                <a:solidFill>
                  <a:srgbClr val="2C895B"/>
                </a:solidFill>
                <a:cs typeface="Courier New" panose="02070309020205020404" pitchFamily="49" charset="0"/>
              </a:rPr>
              <a:t>based on data type</a:t>
            </a:r>
            <a:r>
              <a:rPr lang="en-US" sz="1800" dirty="0">
                <a:cs typeface="Courier New" panose="02070309020205020404" pitchFamily="49" charset="0"/>
              </a:rPr>
              <a:t> has </a:t>
            </a:r>
            <a:r>
              <a:rPr lang="en-US" sz="1800" dirty="0">
                <a:solidFill>
                  <a:srgbClr val="0070C0"/>
                </a:solidFill>
                <a:cs typeface="Courier New" panose="02070309020205020404" pitchFamily="49" charset="0"/>
              </a:rPr>
              <a:t>the best performance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2F083C-5883-1542-B1C1-8058811490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7989"/>
            <a:ext cx="7608775" cy="394111"/>
          </a:xfrm>
        </p:spPr>
        <p:txBody>
          <a:bodyPr/>
          <a:lstStyle/>
          <a:p>
            <a:r>
              <a:rPr lang="en-US" u="sng" dirty="0">
                <a:solidFill>
                  <a:srgbClr val="FF0000"/>
                </a:solidFill>
              </a:rPr>
              <a:t>Static</a:t>
            </a:r>
            <a:r>
              <a:rPr lang="en-US" dirty="0"/>
              <a:t> Variable Alignment: Using  .align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E5DF88C-5476-DC44-A301-44CA0308512A}"/>
              </a:ext>
            </a:extLst>
          </p:cNvPr>
          <p:cNvSpPr/>
          <p:nvPr/>
        </p:nvSpPr>
        <p:spPr>
          <a:xfrm>
            <a:off x="6021737" y="1187861"/>
            <a:ext cx="262805" cy="333781"/>
          </a:xfrm>
          <a:prstGeom prst="rect">
            <a:avLst/>
          </a:prstGeom>
          <a:solidFill>
            <a:srgbClr val="00B050"/>
          </a:solidFill>
          <a:ln w="317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1</a:t>
            </a: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EE901B5A-F2E2-1745-8348-1C2CE7E81A82}"/>
              </a:ext>
            </a:extLst>
          </p:cNvPr>
          <p:cNvSpPr/>
          <p:nvPr/>
        </p:nvSpPr>
        <p:spPr>
          <a:xfrm>
            <a:off x="4641139" y="1122204"/>
            <a:ext cx="797338" cy="436251"/>
          </a:xfrm>
          <a:prstGeom prst="rect">
            <a:avLst/>
          </a:prstGeom>
          <a:solidFill>
            <a:srgbClr val="F3753F"/>
          </a:solidFill>
          <a:ln w="31750">
            <a:solidFill>
              <a:srgbClr val="F374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2 bytes</a:t>
            </a: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2894D733-5D16-C24E-970F-3F7DB9E27103}"/>
              </a:ext>
            </a:extLst>
          </p:cNvPr>
          <p:cNvSpPr/>
          <p:nvPr/>
        </p:nvSpPr>
        <p:spPr>
          <a:xfrm>
            <a:off x="2200462" y="970372"/>
            <a:ext cx="1840828" cy="588083"/>
          </a:xfrm>
          <a:prstGeom prst="rect">
            <a:avLst/>
          </a:prstGeom>
          <a:solidFill>
            <a:srgbClr val="0070C0"/>
          </a:solidFill>
          <a:ln w="317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4 bytes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F576A299-A1DD-A444-91C9-148DC93FF7D1}"/>
              </a:ext>
            </a:extLst>
          </p:cNvPr>
          <p:cNvSpPr txBox="1"/>
          <p:nvPr/>
        </p:nvSpPr>
        <p:spPr>
          <a:xfrm>
            <a:off x="2658164" y="607209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integer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8749FCC8-0B0F-CF44-9BDB-3B1C78FA1A78}"/>
              </a:ext>
            </a:extLst>
          </p:cNvPr>
          <p:cNvSpPr txBox="1"/>
          <p:nvPr/>
        </p:nvSpPr>
        <p:spPr>
          <a:xfrm>
            <a:off x="4638622" y="752872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short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1682A367-1AC7-ED44-8828-4C4909612AB5}"/>
              </a:ext>
            </a:extLst>
          </p:cNvPr>
          <p:cNvSpPr txBox="1"/>
          <p:nvPr/>
        </p:nvSpPr>
        <p:spPr>
          <a:xfrm>
            <a:off x="5796235" y="818529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char</a:t>
            </a: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26161DC5-8628-7345-B250-87FAC28EB3F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aphicFrame>
        <p:nvGraphicFramePr>
          <p:cNvPr id="340" name="Table 8">
            <a:extLst>
              <a:ext uri="{FF2B5EF4-FFF2-40B4-BE49-F238E27FC236}">
                <a16:creationId xmlns:a16="http://schemas.microsoft.com/office/drawing/2014/main" id="{4EA9A35B-60B4-304B-8EE4-2FD9007BA36F}"/>
              </a:ext>
            </a:extLst>
          </p:cNvPr>
          <p:cNvGraphicFramePr>
            <a:graphicFrameLocks/>
          </p:cNvGraphicFramePr>
          <p:nvPr/>
        </p:nvGraphicFramePr>
        <p:xfrm>
          <a:off x="591453" y="1768360"/>
          <a:ext cx="8129362" cy="2011680"/>
        </p:xfrm>
        <a:graphic>
          <a:graphicData uri="http://schemas.openxmlformats.org/drawingml/2006/table">
            <a:tbl>
              <a:tblPr firstRow="1">
                <a:tableStyleId>{FABFCF23-3B69-468F-B69F-88F6DE6A72F2}</a:tableStyleId>
              </a:tblPr>
              <a:tblGrid>
                <a:gridCol w="2911728">
                  <a:extLst>
                    <a:ext uri="{9D8B030D-6E8A-4147-A177-3AD203B41FA5}">
                      <a16:colId xmlns:a16="http://schemas.microsoft.com/office/drawing/2014/main" val="2146949649"/>
                    </a:ext>
                  </a:extLst>
                </a:gridCol>
                <a:gridCol w="1183864">
                  <a:extLst>
                    <a:ext uri="{9D8B030D-6E8A-4147-A177-3AD203B41FA5}">
                      <a16:colId xmlns:a16="http://schemas.microsoft.com/office/drawing/2014/main" val="1452114229"/>
                    </a:ext>
                  </a:extLst>
                </a:gridCol>
                <a:gridCol w="2245958">
                  <a:extLst>
                    <a:ext uri="{9D8B030D-6E8A-4147-A177-3AD203B41FA5}">
                      <a16:colId xmlns:a16="http://schemas.microsoft.com/office/drawing/2014/main" val="1067220819"/>
                    </a:ext>
                  </a:extLst>
                </a:gridCol>
                <a:gridCol w="1787812">
                  <a:extLst>
                    <a:ext uri="{9D8B030D-6E8A-4147-A177-3AD203B41FA5}">
                      <a16:colId xmlns:a16="http://schemas.microsoft.com/office/drawing/2014/main" val="2342572730"/>
                    </a:ext>
                  </a:extLst>
                </a:gridCol>
              </a:tblGrid>
              <a:tr h="3272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SIZE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Directive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Address ends in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Align Directive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987993257"/>
                  </a:ext>
                </a:extLst>
              </a:tr>
              <a:tr h="322757">
                <a:tc>
                  <a:txBody>
                    <a:bodyPr/>
                    <a:lstStyle/>
                    <a:p>
                      <a:r>
                        <a:rPr lang="en-US" sz="18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8-bit char -1 byte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7030A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.byte</a:t>
                      </a:r>
                      <a:endParaRPr lang="en-US" sz="1800" b="0" dirty="0">
                        <a:solidFill>
                          <a:srgbClr val="F3744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0b..0 or 0b..1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06785819"/>
                  </a:ext>
                </a:extLst>
              </a:tr>
              <a:tr h="56482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accent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16-bit int -2 bytes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solidFill>
                            <a:srgbClr val="7030A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.</a:t>
                      </a:r>
                      <a:r>
                        <a:rPr lang="en-US" b="0" i="0" dirty="0" err="1">
                          <a:solidFill>
                            <a:srgbClr val="7030A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hword</a:t>
                      </a:r>
                      <a:endParaRPr lang="en-US" b="0" i="0" dirty="0">
                        <a:solidFill>
                          <a:srgbClr val="7030A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  <a:p>
                      <a:r>
                        <a:rPr lang="en-US" b="0" i="0" dirty="0">
                          <a:solidFill>
                            <a:srgbClr val="7030A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.short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0b..</a:t>
                      </a:r>
                      <a:r>
                        <a:rPr lang="en-US" sz="1800" b="0" dirty="0">
                          <a:solidFill>
                            <a:srgbClr val="F3744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  <a:p>
                      <a:pPr algn="ctr"/>
                      <a:endParaRPr lang="en-US" b="0" i="0" dirty="0">
                        <a:solidFill>
                          <a:srgbClr val="F3744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rgbClr val="7030A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.align </a:t>
                      </a:r>
                      <a:r>
                        <a:rPr lang="en-US" b="0" i="0" dirty="0">
                          <a:solidFill>
                            <a:srgbClr val="F3744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85397788"/>
                  </a:ext>
                </a:extLst>
              </a:tr>
              <a:tr h="56482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accent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32-bit int -4 bytes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i="0" dirty="0">
                          <a:solidFill>
                            <a:srgbClr val="7030A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.word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i="0" dirty="0">
                          <a:solidFill>
                            <a:srgbClr val="7030A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.long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0b..</a:t>
                      </a:r>
                      <a:r>
                        <a:rPr lang="en-US" sz="1800" b="0" dirty="0">
                          <a:solidFill>
                            <a:srgbClr val="F3744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</a:t>
                      </a:r>
                    </a:p>
                    <a:p>
                      <a:pPr algn="ctr"/>
                      <a:endParaRPr lang="en-US" sz="1800" b="0" dirty="0">
                        <a:solidFill>
                          <a:srgbClr val="F3744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rgbClr val="7030A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.align </a:t>
                      </a:r>
                      <a:r>
                        <a:rPr lang="en-US" sz="1800" b="0" dirty="0">
                          <a:solidFill>
                            <a:srgbClr val="F3744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620161601"/>
                  </a:ext>
                </a:extLst>
              </a:tr>
            </a:tbl>
          </a:graphicData>
        </a:graphic>
      </p:graphicFrame>
      <p:grpSp>
        <p:nvGrpSpPr>
          <p:cNvPr id="127" name="Group 126">
            <a:extLst>
              <a:ext uri="{FF2B5EF4-FFF2-40B4-BE49-F238E27FC236}">
                <a16:creationId xmlns:a16="http://schemas.microsoft.com/office/drawing/2014/main" id="{EA798AB6-7C41-73C6-A59E-E01A607FF211}"/>
              </a:ext>
            </a:extLst>
          </p:cNvPr>
          <p:cNvGrpSpPr/>
          <p:nvPr/>
        </p:nvGrpSpPr>
        <p:grpSpPr>
          <a:xfrm>
            <a:off x="9418930" y="1088190"/>
            <a:ext cx="747769" cy="5540375"/>
            <a:chOff x="9282738" y="868209"/>
            <a:chExt cx="747769" cy="5540375"/>
          </a:xfrm>
        </p:grpSpPr>
        <p:grpSp>
          <p:nvGrpSpPr>
            <p:cNvPr id="130" name="Group 31">
              <a:extLst>
                <a:ext uri="{FF2B5EF4-FFF2-40B4-BE49-F238E27FC236}">
                  <a16:creationId xmlns:a16="http://schemas.microsoft.com/office/drawing/2014/main" id="{4C8AEC5E-7E32-F93F-B235-002C7B05CF05}"/>
                </a:ext>
              </a:extLst>
            </p:cNvPr>
            <p:cNvGrpSpPr>
              <a:grpSpLocks/>
            </p:cNvGrpSpPr>
            <p:nvPr>
              <p:custDataLst>
                <p:tags r:id="rId65"/>
              </p:custDataLst>
            </p:nvPr>
          </p:nvGrpSpPr>
          <p:grpSpPr bwMode="auto">
            <a:xfrm>
              <a:off x="9393666" y="1523715"/>
              <a:ext cx="609600" cy="4840288"/>
              <a:chOff x="3792" y="768"/>
              <a:chExt cx="240" cy="3049"/>
            </a:xfrm>
          </p:grpSpPr>
          <p:sp>
            <p:nvSpPr>
              <p:cNvPr id="144" name="Rectangle 32">
                <a:extLst>
                  <a:ext uri="{FF2B5EF4-FFF2-40B4-BE49-F238E27FC236}">
                    <a16:creationId xmlns:a16="http://schemas.microsoft.com/office/drawing/2014/main" id="{A2814E09-7A90-BEBA-7D05-1F6E9C3D57E0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71"/>
                </p:custDataLst>
              </p:nvPr>
            </p:nvSpPr>
            <p:spPr bwMode="auto">
              <a:xfrm>
                <a:off x="3792" y="768"/>
                <a:ext cx="240" cy="768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 b="0" dirty="0">
                  <a:latin typeface="Roboto Regular" charset="0"/>
                  <a:cs typeface="Roboto Regular" charset="0"/>
                </a:endParaRPr>
              </a:p>
            </p:txBody>
          </p:sp>
          <p:sp>
            <p:nvSpPr>
              <p:cNvPr id="145" name="Rectangle 33">
                <a:extLst>
                  <a:ext uri="{FF2B5EF4-FFF2-40B4-BE49-F238E27FC236}">
                    <a16:creationId xmlns:a16="http://schemas.microsoft.com/office/drawing/2014/main" id="{66E538D0-4FC4-691F-98FF-BAD6A6111771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72"/>
                </p:custDataLst>
              </p:nvPr>
            </p:nvSpPr>
            <p:spPr bwMode="auto">
              <a:xfrm>
                <a:off x="3792" y="1536"/>
                <a:ext cx="240" cy="768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 b="0" dirty="0">
                  <a:latin typeface="Roboto Regular" charset="0"/>
                  <a:cs typeface="Roboto Regular" charset="0"/>
                </a:endParaRPr>
              </a:p>
            </p:txBody>
          </p:sp>
          <p:sp>
            <p:nvSpPr>
              <p:cNvPr id="146" name="Rectangle 34">
                <a:extLst>
                  <a:ext uri="{FF2B5EF4-FFF2-40B4-BE49-F238E27FC236}">
                    <a16:creationId xmlns:a16="http://schemas.microsoft.com/office/drawing/2014/main" id="{8D0A5CC7-865A-16D6-5D92-E754FDE86508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73"/>
                </p:custDataLst>
              </p:nvPr>
            </p:nvSpPr>
            <p:spPr bwMode="auto">
              <a:xfrm>
                <a:off x="3792" y="2304"/>
                <a:ext cx="240" cy="768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 b="0" dirty="0">
                  <a:latin typeface="Roboto Regular" charset="0"/>
                  <a:cs typeface="Roboto Regular" charset="0"/>
                </a:endParaRPr>
              </a:p>
            </p:txBody>
          </p:sp>
          <p:sp>
            <p:nvSpPr>
              <p:cNvPr id="147" name="Rectangle 35">
                <a:extLst>
                  <a:ext uri="{FF2B5EF4-FFF2-40B4-BE49-F238E27FC236}">
                    <a16:creationId xmlns:a16="http://schemas.microsoft.com/office/drawing/2014/main" id="{490BAD06-6E32-F1E2-F8E9-E1573AC4D817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74"/>
                </p:custDataLst>
              </p:nvPr>
            </p:nvSpPr>
            <p:spPr bwMode="auto">
              <a:xfrm>
                <a:off x="3792" y="3072"/>
                <a:ext cx="240" cy="745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 b="0" dirty="0">
                  <a:latin typeface="Roboto Regular" charset="0"/>
                  <a:cs typeface="Roboto Regular" charset="0"/>
                </a:endParaRPr>
              </a:p>
            </p:txBody>
          </p:sp>
        </p:grpSp>
        <p:sp>
          <p:nvSpPr>
            <p:cNvPr id="131" name="Text Box 36">
              <a:extLst>
                <a:ext uri="{FF2B5EF4-FFF2-40B4-BE49-F238E27FC236}">
                  <a16:creationId xmlns:a16="http://schemas.microsoft.com/office/drawing/2014/main" id="{60ABA258-5AA2-033F-04B8-8B30EC17235B}"/>
                </a:ext>
              </a:extLst>
            </p:cNvPr>
            <p:cNvSpPr txBox="1">
              <a:spLocks noChangeArrowheads="1"/>
            </p:cNvSpPr>
            <p:nvPr>
              <p:custDataLst>
                <p:tags r:id="rId66"/>
              </p:custDataLst>
            </p:nvPr>
          </p:nvSpPr>
          <p:spPr bwMode="auto">
            <a:xfrm>
              <a:off x="9282738" y="868209"/>
              <a:ext cx="747769" cy="707886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2000" b="0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  <a:p>
              <a:pPr algn="ctr">
                <a:lnSpc>
                  <a:spcPct val="100000"/>
                </a:lnSpc>
              </a:pPr>
              <a:r>
                <a:rPr lang="en-US" sz="2000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bytes</a:t>
              </a:r>
              <a:endParaRPr lang="en-US" sz="2000" b="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40" name="Rectangle 63">
              <a:extLst>
                <a:ext uri="{FF2B5EF4-FFF2-40B4-BE49-F238E27FC236}">
                  <a16:creationId xmlns:a16="http://schemas.microsoft.com/office/drawing/2014/main" id="{162834CC-E94E-7818-51FB-ADBDDAE225BB}"/>
                </a:ext>
              </a:extLst>
            </p:cNvPr>
            <p:cNvSpPr>
              <a:spLocks noChangeArrowheads="1"/>
            </p:cNvSpPr>
            <p:nvPr>
              <p:custDataLst>
                <p:tags r:id="rId67"/>
              </p:custDataLst>
            </p:nvPr>
          </p:nvSpPr>
          <p:spPr bwMode="auto">
            <a:xfrm>
              <a:off x="9393666" y="2066644"/>
              <a:ext cx="609600" cy="73866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1400" b="1" dirty="0" err="1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Addr</a:t>
              </a:r>
              <a:r>
                <a:rPr lang="en-US" sz="1400" b="1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</a:p>
            <a:p>
              <a:pPr algn="ctr">
                <a:lnSpc>
                  <a:spcPct val="100000"/>
                </a:lnSpc>
              </a:pPr>
              <a:r>
                <a:rPr lang="en-US" sz="1400" b="1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=</a:t>
              </a:r>
            </a:p>
            <a:p>
              <a:pPr algn="ctr">
                <a:lnSpc>
                  <a:spcPct val="100000"/>
                </a:lnSpc>
              </a:pPr>
              <a:r>
                <a:rPr lang="en-US" sz="1400" b="0" dirty="0">
                  <a:latin typeface="Calibri" panose="020F0502020204030204" pitchFamily="34" charset="0"/>
                  <a:cs typeface="Calibri" panose="020F0502020204030204" pitchFamily="34" charset="0"/>
                </a:rPr>
                <a:t>??</a:t>
              </a:r>
            </a:p>
          </p:txBody>
        </p:sp>
        <p:sp>
          <p:nvSpPr>
            <p:cNvPr id="141" name="Rectangle 64">
              <a:extLst>
                <a:ext uri="{FF2B5EF4-FFF2-40B4-BE49-F238E27FC236}">
                  <a16:creationId xmlns:a16="http://schemas.microsoft.com/office/drawing/2014/main" id="{C6E764DD-E663-19A6-1DA0-D2C94C731168}"/>
                </a:ext>
              </a:extLst>
            </p:cNvPr>
            <p:cNvSpPr>
              <a:spLocks noChangeArrowheads="1"/>
            </p:cNvSpPr>
            <p:nvPr>
              <p:custDataLst>
                <p:tags r:id="rId68"/>
              </p:custDataLst>
            </p:nvPr>
          </p:nvSpPr>
          <p:spPr bwMode="auto">
            <a:xfrm>
              <a:off x="9407956" y="3275831"/>
              <a:ext cx="609600" cy="73866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1400" b="1" dirty="0" err="1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Addr</a:t>
              </a:r>
              <a:r>
                <a:rPr lang="en-US" sz="1400" b="1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</a:p>
            <a:p>
              <a:pPr algn="ctr">
                <a:lnSpc>
                  <a:spcPct val="100000"/>
                </a:lnSpc>
              </a:pPr>
              <a:r>
                <a:rPr lang="en-US" sz="1400" b="1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=</a:t>
              </a:r>
            </a:p>
            <a:p>
              <a:pPr algn="ctr">
                <a:lnSpc>
                  <a:spcPct val="100000"/>
                </a:lnSpc>
              </a:pPr>
              <a:r>
                <a:rPr lang="en-US" sz="1400" b="0" dirty="0">
                  <a:latin typeface="Calibri" panose="020F0502020204030204" pitchFamily="34" charset="0"/>
                  <a:cs typeface="Calibri" panose="020F0502020204030204" pitchFamily="34" charset="0"/>
                </a:rPr>
                <a:t>??</a:t>
              </a:r>
            </a:p>
          </p:txBody>
        </p:sp>
        <p:sp>
          <p:nvSpPr>
            <p:cNvPr id="142" name="Rectangle 65">
              <a:extLst>
                <a:ext uri="{FF2B5EF4-FFF2-40B4-BE49-F238E27FC236}">
                  <a16:creationId xmlns:a16="http://schemas.microsoft.com/office/drawing/2014/main" id="{C63243E1-0A87-B533-E5D9-920082085228}"/>
                </a:ext>
              </a:extLst>
            </p:cNvPr>
            <p:cNvSpPr>
              <a:spLocks noChangeArrowheads="1"/>
            </p:cNvSpPr>
            <p:nvPr>
              <p:custDataLst>
                <p:tags r:id="rId69"/>
              </p:custDataLst>
            </p:nvPr>
          </p:nvSpPr>
          <p:spPr bwMode="auto">
            <a:xfrm>
              <a:off x="9393666" y="4442650"/>
              <a:ext cx="609600" cy="73866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1400" b="1" dirty="0" err="1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Addr</a:t>
              </a:r>
              <a:r>
                <a:rPr lang="en-US" sz="1400" b="1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</a:p>
            <a:p>
              <a:pPr algn="ctr">
                <a:lnSpc>
                  <a:spcPct val="100000"/>
                </a:lnSpc>
              </a:pPr>
              <a:r>
                <a:rPr lang="en-US" sz="1400" b="1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=</a:t>
              </a:r>
            </a:p>
            <a:p>
              <a:pPr algn="ctr">
                <a:lnSpc>
                  <a:spcPct val="100000"/>
                </a:lnSpc>
              </a:pPr>
              <a:r>
                <a:rPr lang="en-US" sz="1400" b="0" dirty="0">
                  <a:latin typeface="Calibri" panose="020F0502020204030204" pitchFamily="34" charset="0"/>
                  <a:cs typeface="Calibri" panose="020F0502020204030204" pitchFamily="34" charset="0"/>
                </a:rPr>
                <a:t>??</a:t>
              </a:r>
            </a:p>
          </p:txBody>
        </p:sp>
        <p:sp>
          <p:nvSpPr>
            <p:cNvPr id="143" name="Rectangle 66">
              <a:extLst>
                <a:ext uri="{FF2B5EF4-FFF2-40B4-BE49-F238E27FC236}">
                  <a16:creationId xmlns:a16="http://schemas.microsoft.com/office/drawing/2014/main" id="{B1F71863-3BB9-AEF8-2933-5C16125BB49E}"/>
                </a:ext>
              </a:extLst>
            </p:cNvPr>
            <p:cNvSpPr>
              <a:spLocks noChangeArrowheads="1"/>
            </p:cNvSpPr>
            <p:nvPr>
              <p:custDataLst>
                <p:tags r:id="rId70"/>
              </p:custDataLst>
            </p:nvPr>
          </p:nvSpPr>
          <p:spPr bwMode="auto">
            <a:xfrm>
              <a:off x="9407956" y="5669920"/>
              <a:ext cx="609600" cy="73866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1400" b="1" dirty="0" err="1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Addr</a:t>
              </a:r>
              <a:r>
                <a:rPr lang="en-US" sz="1400" b="1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</a:p>
            <a:p>
              <a:pPr algn="ctr">
                <a:lnSpc>
                  <a:spcPct val="100000"/>
                </a:lnSpc>
              </a:pPr>
              <a:r>
                <a:rPr lang="en-US" sz="1400" b="1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=</a:t>
              </a:r>
            </a:p>
            <a:p>
              <a:pPr algn="ctr">
                <a:lnSpc>
                  <a:spcPct val="100000"/>
                </a:lnSpc>
              </a:pPr>
              <a:r>
                <a:rPr lang="en-US" sz="1400" b="0" dirty="0">
                  <a:latin typeface="Calibri" panose="020F0502020204030204" pitchFamily="34" charset="0"/>
                  <a:cs typeface="Calibri" panose="020F0502020204030204" pitchFamily="34" charset="0"/>
                </a:rPr>
                <a:t>??</a:t>
              </a:r>
            </a:p>
          </p:txBody>
        </p:sp>
      </p:grpSp>
      <p:grpSp>
        <p:nvGrpSpPr>
          <p:cNvPr id="148" name="Group 80">
            <a:extLst>
              <a:ext uri="{FF2B5EF4-FFF2-40B4-BE49-F238E27FC236}">
                <a16:creationId xmlns:a16="http://schemas.microsoft.com/office/drawing/2014/main" id="{A4BDA61E-4180-B481-A232-AFA1325EBBF5}"/>
              </a:ext>
            </a:extLst>
          </p:cNvPr>
          <p:cNvGrpSpPr>
            <a:grpSpLocks/>
          </p:cNvGrpSpPr>
          <p:nvPr>
            <p:custDataLst>
              <p:tags r:id="rId1"/>
            </p:custDataLst>
          </p:nvPr>
        </p:nvGrpSpPr>
        <p:grpSpPr bwMode="auto">
          <a:xfrm>
            <a:off x="9568608" y="2733521"/>
            <a:ext cx="514350" cy="3832226"/>
            <a:chOff x="3120" y="1392"/>
            <a:chExt cx="324" cy="2414"/>
          </a:xfrm>
        </p:grpSpPr>
        <p:sp>
          <p:nvSpPr>
            <p:cNvPr id="149" name="Rectangle 74">
              <a:extLst>
                <a:ext uri="{FF2B5EF4-FFF2-40B4-BE49-F238E27FC236}">
                  <a16:creationId xmlns:a16="http://schemas.microsoft.com/office/drawing/2014/main" id="{56A6EA0B-1DE9-1631-02EB-58BE4BC1FA06}"/>
                </a:ext>
              </a:extLst>
            </p:cNvPr>
            <p:cNvSpPr>
              <a:spLocks noChangeArrowheads="1"/>
            </p:cNvSpPr>
            <p:nvPr>
              <p:custDataLst>
                <p:tags r:id="rId61"/>
              </p:custDataLst>
            </p:nvPr>
          </p:nvSpPr>
          <p:spPr bwMode="auto">
            <a:xfrm>
              <a:off x="3120" y="1392"/>
              <a:ext cx="288" cy="144"/>
            </a:xfrm>
            <a:prstGeom prst="rect">
              <a:avLst/>
            </a:prstGeom>
            <a:solidFill>
              <a:schemeClr val="bg1"/>
            </a:solidFill>
            <a:ln w="19050">
              <a:noFill/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1400" b="1" dirty="0">
                  <a:solidFill>
                    <a:schemeClr val="accent1"/>
                  </a:solidFill>
                  <a:latin typeface="Roboto Regular" charset="0"/>
                  <a:cs typeface="Roboto Regular" charset="0"/>
                </a:rPr>
                <a:t>0x0C</a:t>
              </a:r>
            </a:p>
          </p:txBody>
        </p:sp>
        <p:sp>
          <p:nvSpPr>
            <p:cNvPr id="150" name="Rectangle 75">
              <a:extLst>
                <a:ext uri="{FF2B5EF4-FFF2-40B4-BE49-F238E27FC236}">
                  <a16:creationId xmlns:a16="http://schemas.microsoft.com/office/drawing/2014/main" id="{F68E241E-BAB7-DA2C-CBF0-C17C205FDAA6}"/>
                </a:ext>
              </a:extLst>
            </p:cNvPr>
            <p:cNvSpPr>
              <a:spLocks noChangeArrowheads="1"/>
            </p:cNvSpPr>
            <p:nvPr>
              <p:custDataLst>
                <p:tags r:id="rId62"/>
              </p:custDataLst>
            </p:nvPr>
          </p:nvSpPr>
          <p:spPr bwMode="auto">
            <a:xfrm>
              <a:off x="3156" y="2129"/>
              <a:ext cx="288" cy="144"/>
            </a:xfrm>
            <a:prstGeom prst="rect">
              <a:avLst/>
            </a:prstGeom>
            <a:solidFill>
              <a:schemeClr val="bg1"/>
            </a:solidFill>
            <a:ln w="19050">
              <a:noFill/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1400" b="1" dirty="0">
                  <a:solidFill>
                    <a:schemeClr val="accent1"/>
                  </a:solidFill>
                  <a:latin typeface="Roboto Regular" charset="0"/>
                  <a:cs typeface="Roboto Regular" charset="0"/>
                </a:rPr>
                <a:t>0x08</a:t>
              </a:r>
            </a:p>
          </p:txBody>
        </p:sp>
        <p:sp>
          <p:nvSpPr>
            <p:cNvPr id="151" name="Rectangle 76">
              <a:extLst>
                <a:ext uri="{FF2B5EF4-FFF2-40B4-BE49-F238E27FC236}">
                  <a16:creationId xmlns:a16="http://schemas.microsoft.com/office/drawing/2014/main" id="{6744EC8B-2917-58CD-BE20-F14CBD4F15D2}"/>
                </a:ext>
              </a:extLst>
            </p:cNvPr>
            <p:cNvSpPr>
              <a:spLocks noChangeArrowheads="1"/>
            </p:cNvSpPr>
            <p:nvPr>
              <p:custDataLst>
                <p:tags r:id="rId63"/>
              </p:custDataLst>
            </p:nvPr>
          </p:nvSpPr>
          <p:spPr bwMode="auto">
            <a:xfrm>
              <a:off x="3120" y="2928"/>
              <a:ext cx="288" cy="144"/>
            </a:xfrm>
            <a:prstGeom prst="rect">
              <a:avLst/>
            </a:prstGeom>
            <a:solidFill>
              <a:schemeClr val="bg1"/>
            </a:solidFill>
            <a:ln w="19050">
              <a:noFill/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1400" b="1" dirty="0">
                  <a:solidFill>
                    <a:schemeClr val="accent1"/>
                  </a:solidFill>
                  <a:latin typeface="Roboto Regular" charset="0"/>
                  <a:cs typeface="Roboto Regular" charset="0"/>
                </a:rPr>
                <a:t>0x04</a:t>
              </a:r>
            </a:p>
          </p:txBody>
        </p:sp>
        <p:sp>
          <p:nvSpPr>
            <p:cNvPr id="152" name="Rectangle 77">
              <a:extLst>
                <a:ext uri="{FF2B5EF4-FFF2-40B4-BE49-F238E27FC236}">
                  <a16:creationId xmlns:a16="http://schemas.microsoft.com/office/drawing/2014/main" id="{E6BAFE07-437B-CCE2-316C-8F291A480E96}"/>
                </a:ext>
              </a:extLst>
            </p:cNvPr>
            <p:cNvSpPr>
              <a:spLocks noChangeArrowheads="1"/>
            </p:cNvSpPr>
            <p:nvPr>
              <p:custDataLst>
                <p:tags r:id="rId64"/>
              </p:custDataLst>
            </p:nvPr>
          </p:nvSpPr>
          <p:spPr bwMode="auto">
            <a:xfrm>
              <a:off x="3120" y="3662"/>
              <a:ext cx="288" cy="144"/>
            </a:xfrm>
            <a:prstGeom prst="rect">
              <a:avLst/>
            </a:prstGeom>
            <a:solidFill>
              <a:schemeClr val="bg1"/>
            </a:solidFill>
            <a:ln w="19050">
              <a:noFill/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1400" b="1" dirty="0">
                  <a:solidFill>
                    <a:schemeClr val="accent1"/>
                  </a:solidFill>
                  <a:latin typeface="Roboto Regular" charset="0"/>
                  <a:cs typeface="Roboto Regular" charset="0"/>
                </a:rPr>
                <a:t>0x00</a:t>
              </a:r>
            </a:p>
          </p:txBody>
        </p:sp>
      </p:grp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6746533C-0C70-9527-3A53-7B20D422C2F8}"/>
              </a:ext>
            </a:extLst>
          </p:cNvPr>
          <p:cNvGrpSpPr/>
          <p:nvPr/>
        </p:nvGrpSpPr>
        <p:grpSpPr>
          <a:xfrm>
            <a:off x="10721481" y="1019052"/>
            <a:ext cx="1397312" cy="5640063"/>
            <a:chOff x="10543424" y="600634"/>
            <a:chExt cx="1397312" cy="5640063"/>
          </a:xfrm>
        </p:grpSpPr>
        <p:sp>
          <p:nvSpPr>
            <p:cNvPr id="154" name="Rectangle 2">
              <a:extLst>
                <a:ext uri="{FF2B5EF4-FFF2-40B4-BE49-F238E27FC236}">
                  <a16:creationId xmlns:a16="http://schemas.microsoft.com/office/drawing/2014/main" id="{E03A79A5-DCA8-3D7F-410B-925CE6640438}"/>
                </a:ext>
              </a:extLst>
            </p:cNvPr>
            <p:cNvSpPr>
              <a:spLocks noChangeArrowheads="1"/>
            </p:cNvSpPr>
            <p:nvPr>
              <p:custDataLst>
                <p:tags r:id="rId27"/>
              </p:custDataLst>
            </p:nvPr>
          </p:nvSpPr>
          <p:spPr bwMode="auto">
            <a:xfrm>
              <a:off x="10568416" y="1322544"/>
              <a:ext cx="609600" cy="3048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155" name="Rectangle 3">
              <a:extLst>
                <a:ext uri="{FF2B5EF4-FFF2-40B4-BE49-F238E27FC236}">
                  <a16:creationId xmlns:a16="http://schemas.microsoft.com/office/drawing/2014/main" id="{6051F292-55AA-A772-C1A9-3F3188F5DDD8}"/>
                </a:ext>
              </a:extLst>
            </p:cNvPr>
            <p:cNvSpPr>
              <a:spLocks noChangeArrowheads="1"/>
            </p:cNvSpPr>
            <p:nvPr>
              <p:custDataLst>
                <p:tags r:id="rId28"/>
              </p:custDataLst>
            </p:nvPr>
          </p:nvSpPr>
          <p:spPr bwMode="auto">
            <a:xfrm>
              <a:off x="10568416" y="1611160"/>
              <a:ext cx="609600" cy="3048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156" name="Rectangle 4">
              <a:extLst>
                <a:ext uri="{FF2B5EF4-FFF2-40B4-BE49-F238E27FC236}">
                  <a16:creationId xmlns:a16="http://schemas.microsoft.com/office/drawing/2014/main" id="{B0F55640-6EF3-96F3-7AEC-50D29682E480}"/>
                </a:ext>
              </a:extLst>
            </p:cNvPr>
            <p:cNvSpPr>
              <a:spLocks noChangeArrowheads="1"/>
            </p:cNvSpPr>
            <p:nvPr>
              <p:custDataLst>
                <p:tags r:id="rId29"/>
              </p:custDataLst>
            </p:nvPr>
          </p:nvSpPr>
          <p:spPr bwMode="auto">
            <a:xfrm>
              <a:off x="10568416" y="1915960"/>
              <a:ext cx="609600" cy="3048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157" name="Rectangle 5">
              <a:extLst>
                <a:ext uri="{FF2B5EF4-FFF2-40B4-BE49-F238E27FC236}">
                  <a16:creationId xmlns:a16="http://schemas.microsoft.com/office/drawing/2014/main" id="{626137A5-B0C1-5F1E-8691-6BDDFC1A838B}"/>
                </a:ext>
              </a:extLst>
            </p:cNvPr>
            <p:cNvSpPr>
              <a:spLocks noChangeArrowheads="1"/>
            </p:cNvSpPr>
            <p:nvPr>
              <p:custDataLst>
                <p:tags r:id="rId30"/>
              </p:custDataLst>
            </p:nvPr>
          </p:nvSpPr>
          <p:spPr bwMode="auto">
            <a:xfrm>
              <a:off x="10568416" y="2220760"/>
              <a:ext cx="609600" cy="3048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158" name="Rectangle 6">
              <a:extLst>
                <a:ext uri="{FF2B5EF4-FFF2-40B4-BE49-F238E27FC236}">
                  <a16:creationId xmlns:a16="http://schemas.microsoft.com/office/drawing/2014/main" id="{F5CF2C4F-8128-92A5-1521-7094F4CF8410}"/>
                </a:ext>
              </a:extLst>
            </p:cNvPr>
            <p:cNvSpPr>
              <a:spLocks noChangeArrowheads="1"/>
            </p:cNvSpPr>
            <p:nvPr>
              <p:custDataLst>
                <p:tags r:id="rId31"/>
              </p:custDataLst>
            </p:nvPr>
          </p:nvSpPr>
          <p:spPr bwMode="auto">
            <a:xfrm>
              <a:off x="10568416" y="2525560"/>
              <a:ext cx="609600" cy="3048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159" name="Rectangle 7">
              <a:extLst>
                <a:ext uri="{FF2B5EF4-FFF2-40B4-BE49-F238E27FC236}">
                  <a16:creationId xmlns:a16="http://schemas.microsoft.com/office/drawing/2014/main" id="{3D095C64-7A4F-523C-3A04-15BEF5B99755}"/>
                </a:ext>
              </a:extLst>
            </p:cNvPr>
            <p:cNvSpPr>
              <a:spLocks noChangeArrowheads="1"/>
            </p:cNvSpPr>
            <p:nvPr>
              <p:custDataLst>
                <p:tags r:id="rId32"/>
              </p:custDataLst>
            </p:nvPr>
          </p:nvSpPr>
          <p:spPr bwMode="auto">
            <a:xfrm>
              <a:off x="10568416" y="2830360"/>
              <a:ext cx="609600" cy="3048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160" name="Rectangle 8">
              <a:extLst>
                <a:ext uri="{FF2B5EF4-FFF2-40B4-BE49-F238E27FC236}">
                  <a16:creationId xmlns:a16="http://schemas.microsoft.com/office/drawing/2014/main" id="{F3134352-974C-3285-AFAF-5E00289C4490}"/>
                </a:ext>
              </a:extLst>
            </p:cNvPr>
            <p:cNvSpPr>
              <a:spLocks noChangeArrowheads="1"/>
            </p:cNvSpPr>
            <p:nvPr>
              <p:custDataLst>
                <p:tags r:id="rId33"/>
              </p:custDataLst>
            </p:nvPr>
          </p:nvSpPr>
          <p:spPr bwMode="auto">
            <a:xfrm>
              <a:off x="10568416" y="3135160"/>
              <a:ext cx="609600" cy="3048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161" name="Rectangle 9">
              <a:extLst>
                <a:ext uri="{FF2B5EF4-FFF2-40B4-BE49-F238E27FC236}">
                  <a16:creationId xmlns:a16="http://schemas.microsoft.com/office/drawing/2014/main" id="{89B706CE-1631-C018-3380-FAB290867C7D}"/>
                </a:ext>
              </a:extLst>
            </p:cNvPr>
            <p:cNvSpPr>
              <a:spLocks noChangeArrowheads="1"/>
            </p:cNvSpPr>
            <p:nvPr>
              <p:custDataLst>
                <p:tags r:id="rId34"/>
              </p:custDataLst>
            </p:nvPr>
          </p:nvSpPr>
          <p:spPr bwMode="auto">
            <a:xfrm>
              <a:off x="10568416" y="3439960"/>
              <a:ext cx="609600" cy="3048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162" name="Rectangle 10">
              <a:extLst>
                <a:ext uri="{FF2B5EF4-FFF2-40B4-BE49-F238E27FC236}">
                  <a16:creationId xmlns:a16="http://schemas.microsoft.com/office/drawing/2014/main" id="{01E0B942-91F4-40EE-C140-6536F7E86A69}"/>
                </a:ext>
              </a:extLst>
            </p:cNvPr>
            <p:cNvSpPr>
              <a:spLocks noChangeArrowheads="1"/>
            </p:cNvSpPr>
            <p:nvPr>
              <p:custDataLst>
                <p:tags r:id="rId35"/>
              </p:custDataLst>
            </p:nvPr>
          </p:nvSpPr>
          <p:spPr bwMode="auto">
            <a:xfrm>
              <a:off x="10568416" y="3744760"/>
              <a:ext cx="609600" cy="3048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163" name="Rectangle 11">
              <a:extLst>
                <a:ext uri="{FF2B5EF4-FFF2-40B4-BE49-F238E27FC236}">
                  <a16:creationId xmlns:a16="http://schemas.microsoft.com/office/drawing/2014/main" id="{FC57423E-0D45-125E-7F1F-5161E093F4CE}"/>
                </a:ext>
              </a:extLst>
            </p:cNvPr>
            <p:cNvSpPr>
              <a:spLocks noChangeArrowheads="1"/>
            </p:cNvSpPr>
            <p:nvPr>
              <p:custDataLst>
                <p:tags r:id="rId36"/>
              </p:custDataLst>
            </p:nvPr>
          </p:nvSpPr>
          <p:spPr bwMode="auto">
            <a:xfrm>
              <a:off x="10568416" y="4049560"/>
              <a:ext cx="609600" cy="3048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164" name="Rectangle 12">
              <a:extLst>
                <a:ext uri="{FF2B5EF4-FFF2-40B4-BE49-F238E27FC236}">
                  <a16:creationId xmlns:a16="http://schemas.microsoft.com/office/drawing/2014/main" id="{12E24D00-DFD7-2D26-A495-487717257BE2}"/>
                </a:ext>
              </a:extLst>
            </p:cNvPr>
            <p:cNvSpPr>
              <a:spLocks noChangeArrowheads="1"/>
            </p:cNvSpPr>
            <p:nvPr>
              <p:custDataLst>
                <p:tags r:id="rId37"/>
              </p:custDataLst>
            </p:nvPr>
          </p:nvSpPr>
          <p:spPr bwMode="auto">
            <a:xfrm>
              <a:off x="10568416" y="4354360"/>
              <a:ext cx="609600" cy="3048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166" name="Rectangle 13">
              <a:extLst>
                <a:ext uri="{FF2B5EF4-FFF2-40B4-BE49-F238E27FC236}">
                  <a16:creationId xmlns:a16="http://schemas.microsoft.com/office/drawing/2014/main" id="{73DBBDDB-BD99-4535-42FC-383136BF2240}"/>
                </a:ext>
              </a:extLst>
            </p:cNvPr>
            <p:cNvSpPr>
              <a:spLocks noChangeArrowheads="1"/>
            </p:cNvSpPr>
            <p:nvPr>
              <p:custDataLst>
                <p:tags r:id="rId38"/>
              </p:custDataLst>
            </p:nvPr>
          </p:nvSpPr>
          <p:spPr bwMode="auto">
            <a:xfrm>
              <a:off x="10568416" y="4659160"/>
              <a:ext cx="609600" cy="3048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167" name="Text Box 37">
              <a:extLst>
                <a:ext uri="{FF2B5EF4-FFF2-40B4-BE49-F238E27FC236}">
                  <a16:creationId xmlns:a16="http://schemas.microsoft.com/office/drawing/2014/main" id="{2A7799D2-B42E-D8CF-EA96-6BEC3EEAFEA0}"/>
                </a:ext>
              </a:extLst>
            </p:cNvPr>
            <p:cNvSpPr txBox="1">
              <a:spLocks noChangeArrowheads="1"/>
            </p:cNvSpPr>
            <p:nvPr>
              <p:custDataLst>
                <p:tags r:id="rId39"/>
              </p:custDataLst>
            </p:nvPr>
          </p:nvSpPr>
          <p:spPr bwMode="auto">
            <a:xfrm>
              <a:off x="10543424" y="650735"/>
              <a:ext cx="650371" cy="707886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2000" b="0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  <a:p>
              <a:pPr algn="ctr">
                <a:lnSpc>
                  <a:spcPct val="100000"/>
                </a:lnSpc>
              </a:pPr>
              <a:r>
                <a:rPr lang="en-US" sz="2000" b="0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Byte</a:t>
              </a:r>
            </a:p>
          </p:txBody>
        </p:sp>
        <p:sp>
          <p:nvSpPr>
            <p:cNvPr id="168" name="Rectangle 39">
              <a:extLst>
                <a:ext uri="{FF2B5EF4-FFF2-40B4-BE49-F238E27FC236}">
                  <a16:creationId xmlns:a16="http://schemas.microsoft.com/office/drawing/2014/main" id="{65D5AC8A-B04D-3AEC-632B-F3842D44E2DD}"/>
                </a:ext>
              </a:extLst>
            </p:cNvPr>
            <p:cNvSpPr>
              <a:spLocks noChangeArrowheads="1"/>
            </p:cNvSpPr>
            <p:nvPr>
              <p:custDataLst>
                <p:tags r:id="rId40"/>
              </p:custDataLst>
            </p:nvPr>
          </p:nvSpPr>
          <p:spPr bwMode="auto">
            <a:xfrm>
              <a:off x="10568416" y="4963960"/>
              <a:ext cx="609600" cy="3048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169" name="Rectangle 41">
              <a:extLst>
                <a:ext uri="{FF2B5EF4-FFF2-40B4-BE49-F238E27FC236}">
                  <a16:creationId xmlns:a16="http://schemas.microsoft.com/office/drawing/2014/main" id="{111F8312-CB94-DD6C-035F-A198B53D1D58}"/>
                </a:ext>
              </a:extLst>
            </p:cNvPr>
            <p:cNvSpPr>
              <a:spLocks noChangeArrowheads="1"/>
            </p:cNvSpPr>
            <p:nvPr>
              <p:custDataLst>
                <p:tags r:id="rId41"/>
              </p:custDataLst>
            </p:nvPr>
          </p:nvSpPr>
          <p:spPr bwMode="auto">
            <a:xfrm>
              <a:off x="10568416" y="5268760"/>
              <a:ext cx="609600" cy="3048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170" name="Rectangle 43">
              <a:extLst>
                <a:ext uri="{FF2B5EF4-FFF2-40B4-BE49-F238E27FC236}">
                  <a16:creationId xmlns:a16="http://schemas.microsoft.com/office/drawing/2014/main" id="{DFB9D290-0660-9ABD-0435-DC3AFB74F6F9}"/>
                </a:ext>
              </a:extLst>
            </p:cNvPr>
            <p:cNvSpPr>
              <a:spLocks noChangeArrowheads="1"/>
            </p:cNvSpPr>
            <p:nvPr>
              <p:custDataLst>
                <p:tags r:id="rId42"/>
              </p:custDataLst>
            </p:nvPr>
          </p:nvSpPr>
          <p:spPr bwMode="auto">
            <a:xfrm>
              <a:off x="10568416" y="5573560"/>
              <a:ext cx="609600" cy="3048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171" name="Rectangle 45">
              <a:extLst>
                <a:ext uri="{FF2B5EF4-FFF2-40B4-BE49-F238E27FC236}">
                  <a16:creationId xmlns:a16="http://schemas.microsoft.com/office/drawing/2014/main" id="{3E0A5F15-4DCB-86A6-607C-B54363934A4B}"/>
                </a:ext>
              </a:extLst>
            </p:cNvPr>
            <p:cNvSpPr>
              <a:spLocks noChangeArrowheads="1"/>
            </p:cNvSpPr>
            <p:nvPr>
              <p:custDataLst>
                <p:tags r:id="rId43"/>
              </p:custDataLst>
            </p:nvPr>
          </p:nvSpPr>
          <p:spPr bwMode="auto">
            <a:xfrm>
              <a:off x="10568416" y="5870268"/>
              <a:ext cx="609600" cy="3048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400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172" name="Rectangle 14">
              <a:extLst>
                <a:ext uri="{FF2B5EF4-FFF2-40B4-BE49-F238E27FC236}">
                  <a16:creationId xmlns:a16="http://schemas.microsoft.com/office/drawing/2014/main" id="{F5DFBB7A-5E0B-9569-C14C-D119140FBC83}"/>
                </a:ext>
              </a:extLst>
            </p:cNvPr>
            <p:cNvSpPr>
              <a:spLocks noChangeArrowheads="1"/>
            </p:cNvSpPr>
            <p:nvPr>
              <p:custDataLst>
                <p:tags r:id="rId44"/>
              </p:custDataLst>
            </p:nvPr>
          </p:nvSpPr>
          <p:spPr bwMode="auto">
            <a:xfrm>
              <a:off x="11223864" y="5871365"/>
              <a:ext cx="641522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b="1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0x00</a:t>
              </a:r>
            </a:p>
          </p:txBody>
        </p:sp>
        <p:sp>
          <p:nvSpPr>
            <p:cNvPr id="173" name="Rectangle 15">
              <a:extLst>
                <a:ext uri="{FF2B5EF4-FFF2-40B4-BE49-F238E27FC236}">
                  <a16:creationId xmlns:a16="http://schemas.microsoft.com/office/drawing/2014/main" id="{0245E018-D2C4-6CE3-EEBE-465B7BB1161D}"/>
                </a:ext>
              </a:extLst>
            </p:cNvPr>
            <p:cNvSpPr>
              <a:spLocks noChangeArrowheads="1"/>
            </p:cNvSpPr>
            <p:nvPr>
              <p:custDataLst>
                <p:tags r:id="rId45"/>
              </p:custDataLst>
            </p:nvPr>
          </p:nvSpPr>
          <p:spPr bwMode="auto">
            <a:xfrm>
              <a:off x="11223864" y="5521631"/>
              <a:ext cx="641522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b="1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0x01</a:t>
              </a:r>
            </a:p>
          </p:txBody>
        </p:sp>
        <p:sp>
          <p:nvSpPr>
            <p:cNvPr id="174" name="Rectangle 16">
              <a:extLst>
                <a:ext uri="{FF2B5EF4-FFF2-40B4-BE49-F238E27FC236}">
                  <a16:creationId xmlns:a16="http://schemas.microsoft.com/office/drawing/2014/main" id="{32D55285-0A5E-5171-CC0B-11E53645BEE1}"/>
                </a:ext>
              </a:extLst>
            </p:cNvPr>
            <p:cNvSpPr>
              <a:spLocks noChangeArrowheads="1"/>
            </p:cNvSpPr>
            <p:nvPr>
              <p:custDataLst>
                <p:tags r:id="rId46"/>
              </p:custDataLst>
            </p:nvPr>
          </p:nvSpPr>
          <p:spPr bwMode="auto">
            <a:xfrm>
              <a:off x="11223864" y="5233442"/>
              <a:ext cx="641522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b="1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0x02</a:t>
              </a:r>
            </a:p>
          </p:txBody>
        </p:sp>
        <p:sp>
          <p:nvSpPr>
            <p:cNvPr id="175" name="Rectangle 17">
              <a:extLst>
                <a:ext uri="{FF2B5EF4-FFF2-40B4-BE49-F238E27FC236}">
                  <a16:creationId xmlns:a16="http://schemas.microsoft.com/office/drawing/2014/main" id="{1356B40E-8EAA-F9B4-8BC7-AE574C89904D}"/>
                </a:ext>
              </a:extLst>
            </p:cNvPr>
            <p:cNvSpPr>
              <a:spLocks noChangeArrowheads="1"/>
            </p:cNvSpPr>
            <p:nvPr>
              <p:custDataLst>
                <p:tags r:id="rId47"/>
              </p:custDataLst>
            </p:nvPr>
          </p:nvSpPr>
          <p:spPr bwMode="auto">
            <a:xfrm>
              <a:off x="11223864" y="4925444"/>
              <a:ext cx="641522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b="1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0x03</a:t>
              </a:r>
            </a:p>
          </p:txBody>
        </p:sp>
        <p:sp>
          <p:nvSpPr>
            <p:cNvPr id="176" name="Rectangle 18">
              <a:extLst>
                <a:ext uri="{FF2B5EF4-FFF2-40B4-BE49-F238E27FC236}">
                  <a16:creationId xmlns:a16="http://schemas.microsoft.com/office/drawing/2014/main" id="{F121EA1D-CA38-555F-2B06-9DE136DDE4BA}"/>
                </a:ext>
              </a:extLst>
            </p:cNvPr>
            <p:cNvSpPr>
              <a:spLocks noChangeArrowheads="1"/>
            </p:cNvSpPr>
            <p:nvPr>
              <p:custDataLst>
                <p:tags r:id="rId48"/>
              </p:custDataLst>
            </p:nvPr>
          </p:nvSpPr>
          <p:spPr bwMode="auto">
            <a:xfrm>
              <a:off x="11223864" y="4627682"/>
              <a:ext cx="641522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b="1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0x04</a:t>
              </a:r>
            </a:p>
          </p:txBody>
        </p:sp>
        <p:sp>
          <p:nvSpPr>
            <p:cNvPr id="177" name="Rectangle 19">
              <a:extLst>
                <a:ext uri="{FF2B5EF4-FFF2-40B4-BE49-F238E27FC236}">
                  <a16:creationId xmlns:a16="http://schemas.microsoft.com/office/drawing/2014/main" id="{B8AA6D97-E569-20BE-293D-1CA2C1EA5E9F}"/>
                </a:ext>
              </a:extLst>
            </p:cNvPr>
            <p:cNvSpPr>
              <a:spLocks noChangeArrowheads="1"/>
            </p:cNvSpPr>
            <p:nvPr>
              <p:custDataLst>
                <p:tags r:id="rId49"/>
              </p:custDataLst>
            </p:nvPr>
          </p:nvSpPr>
          <p:spPr bwMode="auto">
            <a:xfrm>
              <a:off x="11223864" y="4317847"/>
              <a:ext cx="641522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b="1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0x05</a:t>
              </a:r>
            </a:p>
          </p:txBody>
        </p:sp>
        <p:sp>
          <p:nvSpPr>
            <p:cNvPr id="178" name="Rectangle 20">
              <a:extLst>
                <a:ext uri="{FF2B5EF4-FFF2-40B4-BE49-F238E27FC236}">
                  <a16:creationId xmlns:a16="http://schemas.microsoft.com/office/drawing/2014/main" id="{CBF511A4-7D28-D0C2-6791-694A6AF67D88}"/>
                </a:ext>
              </a:extLst>
            </p:cNvPr>
            <p:cNvSpPr>
              <a:spLocks noChangeArrowheads="1"/>
            </p:cNvSpPr>
            <p:nvPr>
              <p:custDataLst>
                <p:tags r:id="rId50"/>
              </p:custDataLst>
            </p:nvPr>
          </p:nvSpPr>
          <p:spPr bwMode="auto">
            <a:xfrm>
              <a:off x="11223864" y="4024677"/>
              <a:ext cx="641522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b="1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0x06</a:t>
              </a:r>
            </a:p>
          </p:txBody>
        </p:sp>
        <p:sp>
          <p:nvSpPr>
            <p:cNvPr id="179" name="Rectangle 21">
              <a:extLst>
                <a:ext uri="{FF2B5EF4-FFF2-40B4-BE49-F238E27FC236}">
                  <a16:creationId xmlns:a16="http://schemas.microsoft.com/office/drawing/2014/main" id="{19D52283-B691-7ABE-4389-91A2DFDC15DA}"/>
                </a:ext>
              </a:extLst>
            </p:cNvPr>
            <p:cNvSpPr>
              <a:spLocks noChangeArrowheads="1"/>
            </p:cNvSpPr>
            <p:nvPr>
              <p:custDataLst>
                <p:tags r:id="rId51"/>
              </p:custDataLst>
            </p:nvPr>
          </p:nvSpPr>
          <p:spPr bwMode="auto">
            <a:xfrm>
              <a:off x="11223864" y="3713677"/>
              <a:ext cx="641522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b="1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0x07</a:t>
              </a:r>
            </a:p>
          </p:txBody>
        </p:sp>
        <p:sp>
          <p:nvSpPr>
            <p:cNvPr id="180" name="Rectangle 22">
              <a:extLst>
                <a:ext uri="{FF2B5EF4-FFF2-40B4-BE49-F238E27FC236}">
                  <a16:creationId xmlns:a16="http://schemas.microsoft.com/office/drawing/2014/main" id="{D27DF2BB-8BCD-BD7D-FE1E-93E76E3BBABC}"/>
                </a:ext>
              </a:extLst>
            </p:cNvPr>
            <p:cNvSpPr>
              <a:spLocks noChangeArrowheads="1"/>
            </p:cNvSpPr>
            <p:nvPr>
              <p:custDataLst>
                <p:tags r:id="rId52"/>
              </p:custDataLst>
            </p:nvPr>
          </p:nvSpPr>
          <p:spPr bwMode="auto">
            <a:xfrm>
              <a:off x="11223864" y="3418794"/>
              <a:ext cx="641522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b="1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0x08</a:t>
              </a:r>
            </a:p>
          </p:txBody>
        </p:sp>
        <p:sp>
          <p:nvSpPr>
            <p:cNvPr id="181" name="Rectangle 23">
              <a:extLst>
                <a:ext uri="{FF2B5EF4-FFF2-40B4-BE49-F238E27FC236}">
                  <a16:creationId xmlns:a16="http://schemas.microsoft.com/office/drawing/2014/main" id="{46C1C9A1-24BF-C7E4-120E-2F145B65BB79}"/>
                </a:ext>
              </a:extLst>
            </p:cNvPr>
            <p:cNvSpPr>
              <a:spLocks noChangeArrowheads="1"/>
            </p:cNvSpPr>
            <p:nvPr>
              <p:custDataLst>
                <p:tags r:id="rId53"/>
              </p:custDataLst>
            </p:nvPr>
          </p:nvSpPr>
          <p:spPr bwMode="auto">
            <a:xfrm>
              <a:off x="11223864" y="3141084"/>
              <a:ext cx="641522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b="1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0x09</a:t>
              </a:r>
            </a:p>
          </p:txBody>
        </p:sp>
        <p:sp>
          <p:nvSpPr>
            <p:cNvPr id="182" name="Rectangle 24">
              <a:extLst>
                <a:ext uri="{FF2B5EF4-FFF2-40B4-BE49-F238E27FC236}">
                  <a16:creationId xmlns:a16="http://schemas.microsoft.com/office/drawing/2014/main" id="{6D7C91F2-3490-B7E1-509F-E730886C2D30}"/>
                </a:ext>
              </a:extLst>
            </p:cNvPr>
            <p:cNvSpPr>
              <a:spLocks noChangeArrowheads="1"/>
            </p:cNvSpPr>
            <p:nvPr>
              <p:custDataLst>
                <p:tags r:id="rId54"/>
              </p:custDataLst>
            </p:nvPr>
          </p:nvSpPr>
          <p:spPr bwMode="auto">
            <a:xfrm>
              <a:off x="11223864" y="2831209"/>
              <a:ext cx="663964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b="1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0x0A</a:t>
              </a:r>
            </a:p>
          </p:txBody>
        </p:sp>
        <p:sp>
          <p:nvSpPr>
            <p:cNvPr id="183" name="Rectangle 25">
              <a:extLst>
                <a:ext uri="{FF2B5EF4-FFF2-40B4-BE49-F238E27FC236}">
                  <a16:creationId xmlns:a16="http://schemas.microsoft.com/office/drawing/2014/main" id="{D4219A80-0A38-07A9-31A9-D2424A91AFFB}"/>
                </a:ext>
              </a:extLst>
            </p:cNvPr>
            <p:cNvSpPr>
              <a:spLocks noChangeArrowheads="1"/>
            </p:cNvSpPr>
            <p:nvPr>
              <p:custDataLst>
                <p:tags r:id="rId55"/>
              </p:custDataLst>
            </p:nvPr>
          </p:nvSpPr>
          <p:spPr bwMode="auto">
            <a:xfrm>
              <a:off x="11223864" y="2521334"/>
              <a:ext cx="654346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b="1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0x0B</a:t>
              </a:r>
            </a:p>
          </p:txBody>
        </p:sp>
        <p:sp>
          <p:nvSpPr>
            <p:cNvPr id="184" name="Rectangle 40">
              <a:extLst>
                <a:ext uri="{FF2B5EF4-FFF2-40B4-BE49-F238E27FC236}">
                  <a16:creationId xmlns:a16="http://schemas.microsoft.com/office/drawing/2014/main" id="{5AB3C584-4C5E-BBAA-1D54-68BFACCF8ABF}"/>
                </a:ext>
              </a:extLst>
            </p:cNvPr>
            <p:cNvSpPr>
              <a:spLocks noChangeArrowheads="1"/>
            </p:cNvSpPr>
            <p:nvPr>
              <p:custDataLst>
                <p:tags r:id="rId56"/>
              </p:custDataLst>
            </p:nvPr>
          </p:nvSpPr>
          <p:spPr bwMode="auto">
            <a:xfrm>
              <a:off x="11223864" y="2211459"/>
              <a:ext cx="641522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b="1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0x0C</a:t>
              </a:r>
            </a:p>
          </p:txBody>
        </p:sp>
        <p:sp>
          <p:nvSpPr>
            <p:cNvPr id="185" name="Rectangle 42">
              <a:extLst>
                <a:ext uri="{FF2B5EF4-FFF2-40B4-BE49-F238E27FC236}">
                  <a16:creationId xmlns:a16="http://schemas.microsoft.com/office/drawing/2014/main" id="{588F1125-D97B-2D53-A625-F2446880EAE8}"/>
                </a:ext>
              </a:extLst>
            </p:cNvPr>
            <p:cNvSpPr>
              <a:spLocks noChangeArrowheads="1"/>
            </p:cNvSpPr>
            <p:nvPr>
              <p:custDataLst>
                <p:tags r:id="rId57"/>
              </p:custDataLst>
            </p:nvPr>
          </p:nvSpPr>
          <p:spPr bwMode="auto">
            <a:xfrm>
              <a:off x="11223864" y="1931614"/>
              <a:ext cx="670376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b="1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0x0D</a:t>
              </a:r>
            </a:p>
          </p:txBody>
        </p:sp>
        <p:sp>
          <p:nvSpPr>
            <p:cNvPr id="186" name="Rectangle 44">
              <a:extLst>
                <a:ext uri="{FF2B5EF4-FFF2-40B4-BE49-F238E27FC236}">
                  <a16:creationId xmlns:a16="http://schemas.microsoft.com/office/drawing/2014/main" id="{CB99EA7A-046F-A8C9-10F7-F1906F85E6FA}"/>
                </a:ext>
              </a:extLst>
            </p:cNvPr>
            <p:cNvSpPr>
              <a:spLocks noChangeArrowheads="1"/>
            </p:cNvSpPr>
            <p:nvPr>
              <p:custDataLst>
                <p:tags r:id="rId58"/>
              </p:custDataLst>
            </p:nvPr>
          </p:nvSpPr>
          <p:spPr bwMode="auto">
            <a:xfrm>
              <a:off x="11223864" y="1605636"/>
              <a:ext cx="636713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b="1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0x0E</a:t>
              </a:r>
            </a:p>
          </p:txBody>
        </p:sp>
        <p:sp>
          <p:nvSpPr>
            <p:cNvPr id="187" name="Rectangle 46">
              <a:extLst>
                <a:ext uri="{FF2B5EF4-FFF2-40B4-BE49-F238E27FC236}">
                  <a16:creationId xmlns:a16="http://schemas.microsoft.com/office/drawing/2014/main" id="{C26A2C55-E4B5-00EC-FE54-CBA7CFFA3B9A}"/>
                </a:ext>
              </a:extLst>
            </p:cNvPr>
            <p:cNvSpPr>
              <a:spLocks noChangeArrowheads="1"/>
            </p:cNvSpPr>
            <p:nvPr>
              <p:custDataLst>
                <p:tags r:id="rId59"/>
              </p:custDataLst>
            </p:nvPr>
          </p:nvSpPr>
          <p:spPr bwMode="auto">
            <a:xfrm>
              <a:off x="11223864" y="1297500"/>
              <a:ext cx="630301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b="1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0x0F</a:t>
              </a:r>
            </a:p>
          </p:txBody>
        </p:sp>
        <p:sp>
          <p:nvSpPr>
            <p:cNvPr id="188" name="Text Box 36">
              <a:extLst>
                <a:ext uri="{FF2B5EF4-FFF2-40B4-BE49-F238E27FC236}">
                  <a16:creationId xmlns:a16="http://schemas.microsoft.com/office/drawing/2014/main" id="{7F80B85C-B6E4-7E08-45DB-AB35CAC1DBA8}"/>
                </a:ext>
              </a:extLst>
            </p:cNvPr>
            <p:cNvSpPr txBox="1">
              <a:spLocks noChangeArrowheads="1"/>
            </p:cNvSpPr>
            <p:nvPr>
              <p:custDataLst>
                <p:tags r:id="rId60"/>
              </p:custDataLst>
            </p:nvPr>
          </p:nvSpPr>
          <p:spPr bwMode="auto">
            <a:xfrm>
              <a:off x="11209574" y="600634"/>
              <a:ext cx="731162" cy="707886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2000" b="0" dirty="0" err="1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Addr</a:t>
              </a:r>
              <a:r>
                <a:rPr lang="en-US" sz="2000" b="0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  <a:p>
              <a:pPr algn="ctr">
                <a:lnSpc>
                  <a:spcPct val="100000"/>
                </a:lnSpc>
              </a:pPr>
              <a:r>
                <a:rPr lang="en-US" sz="2000" b="0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(hex)</a:t>
              </a:r>
            </a:p>
          </p:txBody>
        </p:sp>
      </p:grpSp>
      <p:grpSp>
        <p:nvGrpSpPr>
          <p:cNvPr id="189" name="Group 188">
            <a:extLst>
              <a:ext uri="{FF2B5EF4-FFF2-40B4-BE49-F238E27FC236}">
                <a16:creationId xmlns:a16="http://schemas.microsoft.com/office/drawing/2014/main" id="{4C79619F-2377-C3E2-38BF-C562D50ACAE6}"/>
              </a:ext>
            </a:extLst>
          </p:cNvPr>
          <p:cNvGrpSpPr/>
          <p:nvPr/>
        </p:nvGrpSpPr>
        <p:grpSpPr>
          <a:xfrm>
            <a:off x="10087074" y="1052219"/>
            <a:ext cx="751360" cy="5612317"/>
            <a:chOff x="9558324" y="842332"/>
            <a:chExt cx="751360" cy="5612317"/>
          </a:xfrm>
        </p:grpSpPr>
        <p:sp>
          <p:nvSpPr>
            <p:cNvPr id="190" name="Rectangle 32">
              <a:extLst>
                <a:ext uri="{FF2B5EF4-FFF2-40B4-BE49-F238E27FC236}">
                  <a16:creationId xmlns:a16="http://schemas.microsoft.com/office/drawing/2014/main" id="{1FEA8863-9950-598D-35FF-5A29050E73F4}"/>
                </a:ext>
              </a:extLst>
            </p:cNvPr>
            <p:cNvSpPr>
              <a:spLocks noChangeArrowheads="1"/>
            </p:cNvSpPr>
            <p:nvPr>
              <p:custDataLst>
                <p:tags r:id="rId10"/>
              </p:custDataLst>
            </p:nvPr>
          </p:nvSpPr>
          <p:spPr bwMode="auto">
            <a:xfrm>
              <a:off x="9611494" y="5779651"/>
              <a:ext cx="609600" cy="59442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191" name="Rectangle 32">
              <a:extLst>
                <a:ext uri="{FF2B5EF4-FFF2-40B4-BE49-F238E27FC236}">
                  <a16:creationId xmlns:a16="http://schemas.microsoft.com/office/drawing/2014/main" id="{0841493B-50D6-CC68-E6AB-87F1549829D2}"/>
                </a:ext>
              </a:extLst>
            </p:cNvPr>
            <p:cNvSpPr>
              <a:spLocks noChangeArrowheads="1"/>
            </p:cNvSpPr>
            <p:nvPr>
              <p:custDataLst>
                <p:tags r:id="rId11"/>
              </p:custDataLst>
            </p:nvPr>
          </p:nvSpPr>
          <p:spPr bwMode="auto">
            <a:xfrm>
              <a:off x="9611494" y="5177055"/>
              <a:ext cx="609600" cy="59442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192" name="Rectangle 32">
              <a:extLst>
                <a:ext uri="{FF2B5EF4-FFF2-40B4-BE49-F238E27FC236}">
                  <a16:creationId xmlns:a16="http://schemas.microsoft.com/office/drawing/2014/main" id="{8565E2FD-A4E9-7C5E-510A-CA95667759BB}"/>
                </a:ext>
              </a:extLst>
            </p:cNvPr>
            <p:cNvSpPr>
              <a:spLocks noChangeArrowheads="1"/>
            </p:cNvSpPr>
            <p:nvPr>
              <p:custDataLst>
                <p:tags r:id="rId12"/>
              </p:custDataLst>
            </p:nvPr>
          </p:nvSpPr>
          <p:spPr bwMode="auto">
            <a:xfrm>
              <a:off x="9611494" y="4571942"/>
              <a:ext cx="609600" cy="59442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193" name="Rectangle 32">
              <a:extLst>
                <a:ext uri="{FF2B5EF4-FFF2-40B4-BE49-F238E27FC236}">
                  <a16:creationId xmlns:a16="http://schemas.microsoft.com/office/drawing/2014/main" id="{7E1D27AD-DEC1-3264-ADD1-50300BC2B456}"/>
                </a:ext>
              </a:extLst>
            </p:cNvPr>
            <p:cNvSpPr>
              <a:spLocks noChangeArrowheads="1"/>
            </p:cNvSpPr>
            <p:nvPr>
              <p:custDataLst>
                <p:tags r:id="rId13"/>
              </p:custDataLst>
            </p:nvPr>
          </p:nvSpPr>
          <p:spPr bwMode="auto">
            <a:xfrm>
              <a:off x="9611494" y="3969604"/>
              <a:ext cx="609600" cy="59442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194" name="Rectangle 32">
              <a:extLst>
                <a:ext uri="{FF2B5EF4-FFF2-40B4-BE49-F238E27FC236}">
                  <a16:creationId xmlns:a16="http://schemas.microsoft.com/office/drawing/2014/main" id="{8AD96FA7-5E5F-E118-F54B-3A8856385F2B}"/>
                </a:ext>
              </a:extLst>
            </p:cNvPr>
            <p:cNvSpPr>
              <a:spLocks noChangeArrowheads="1"/>
            </p:cNvSpPr>
            <p:nvPr>
              <p:custDataLst>
                <p:tags r:id="rId14"/>
              </p:custDataLst>
            </p:nvPr>
          </p:nvSpPr>
          <p:spPr bwMode="auto">
            <a:xfrm>
              <a:off x="9611494" y="3356358"/>
              <a:ext cx="609600" cy="59442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195" name="Rectangle 32">
              <a:extLst>
                <a:ext uri="{FF2B5EF4-FFF2-40B4-BE49-F238E27FC236}">
                  <a16:creationId xmlns:a16="http://schemas.microsoft.com/office/drawing/2014/main" id="{2CF0DC32-363A-BB7D-FF31-DDFF1BF30419}"/>
                </a:ext>
              </a:extLst>
            </p:cNvPr>
            <p:cNvSpPr>
              <a:spLocks noChangeArrowheads="1"/>
            </p:cNvSpPr>
            <p:nvPr>
              <p:custDataLst>
                <p:tags r:id="rId15"/>
              </p:custDataLst>
            </p:nvPr>
          </p:nvSpPr>
          <p:spPr bwMode="auto">
            <a:xfrm>
              <a:off x="9611494" y="2737860"/>
              <a:ext cx="609600" cy="59442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196" name="Rectangle 32">
              <a:extLst>
                <a:ext uri="{FF2B5EF4-FFF2-40B4-BE49-F238E27FC236}">
                  <a16:creationId xmlns:a16="http://schemas.microsoft.com/office/drawing/2014/main" id="{EB5C74E2-4E3F-28AC-B5B7-9402EEF41673}"/>
                </a:ext>
              </a:extLst>
            </p:cNvPr>
            <p:cNvSpPr>
              <a:spLocks noChangeArrowheads="1"/>
            </p:cNvSpPr>
            <p:nvPr>
              <p:custDataLst>
                <p:tags r:id="rId16"/>
              </p:custDataLst>
            </p:nvPr>
          </p:nvSpPr>
          <p:spPr bwMode="auto">
            <a:xfrm>
              <a:off x="9611494" y="2132747"/>
              <a:ext cx="609600" cy="59442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197" name="Rectangle 32">
              <a:extLst>
                <a:ext uri="{FF2B5EF4-FFF2-40B4-BE49-F238E27FC236}">
                  <a16:creationId xmlns:a16="http://schemas.microsoft.com/office/drawing/2014/main" id="{DBF487B2-C213-5360-49E5-F78746491E5D}"/>
                </a:ext>
              </a:extLst>
            </p:cNvPr>
            <p:cNvSpPr>
              <a:spLocks noChangeArrowheads="1"/>
            </p:cNvSpPr>
            <p:nvPr>
              <p:custDataLst>
                <p:tags r:id="rId17"/>
              </p:custDataLst>
            </p:nvPr>
          </p:nvSpPr>
          <p:spPr bwMode="auto">
            <a:xfrm>
              <a:off x="9611494" y="1538102"/>
              <a:ext cx="609600" cy="59442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198" name="Text Box 36">
              <a:extLst>
                <a:ext uri="{FF2B5EF4-FFF2-40B4-BE49-F238E27FC236}">
                  <a16:creationId xmlns:a16="http://schemas.microsoft.com/office/drawing/2014/main" id="{1479B09D-99D7-9608-90E2-11B4DAC3D79F}"/>
                </a:ext>
              </a:extLst>
            </p:cNvPr>
            <p:cNvSpPr txBox="1">
              <a:spLocks noChangeArrowheads="1"/>
            </p:cNvSpPr>
            <p:nvPr>
              <p:custDataLst>
                <p:tags r:id="rId18"/>
              </p:custDataLst>
            </p:nvPr>
          </p:nvSpPr>
          <p:spPr bwMode="auto">
            <a:xfrm>
              <a:off x="9558324" y="842332"/>
              <a:ext cx="751360" cy="707886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2000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  <a:endParaRPr lang="en-US" sz="2000" b="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algn="ctr">
                <a:lnSpc>
                  <a:spcPct val="100000"/>
                </a:lnSpc>
              </a:pPr>
              <a:r>
                <a:rPr lang="en-US" sz="2000" b="0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Bytes</a:t>
              </a:r>
            </a:p>
          </p:txBody>
        </p:sp>
        <p:sp>
          <p:nvSpPr>
            <p:cNvPr id="199" name="Rectangle 63">
              <a:extLst>
                <a:ext uri="{FF2B5EF4-FFF2-40B4-BE49-F238E27FC236}">
                  <a16:creationId xmlns:a16="http://schemas.microsoft.com/office/drawing/2014/main" id="{D5E9F5A0-AFA8-673E-5D5F-F468DF17C9B6}"/>
                </a:ext>
              </a:extLst>
            </p:cNvPr>
            <p:cNvSpPr>
              <a:spLocks noChangeArrowheads="1"/>
            </p:cNvSpPr>
            <p:nvPr>
              <p:custDataLst>
                <p:tags r:id="rId19"/>
              </p:custDataLst>
            </p:nvPr>
          </p:nvSpPr>
          <p:spPr bwMode="auto">
            <a:xfrm>
              <a:off x="9593034" y="1475764"/>
              <a:ext cx="609600" cy="73866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1400" b="1" dirty="0" err="1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Addr</a:t>
              </a:r>
              <a:r>
                <a:rPr lang="en-US" sz="1400" b="1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</a:p>
            <a:p>
              <a:pPr algn="ctr">
                <a:lnSpc>
                  <a:spcPct val="100000"/>
                </a:lnSpc>
              </a:pPr>
              <a:r>
                <a:rPr lang="en-US" sz="1400" b="1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=</a:t>
              </a:r>
            </a:p>
            <a:p>
              <a:pPr algn="ctr">
                <a:lnSpc>
                  <a:spcPct val="100000"/>
                </a:lnSpc>
              </a:pPr>
              <a:r>
                <a:rPr lang="en-US" sz="1400" b="0" dirty="0">
                  <a:latin typeface="Calibri" panose="020F0502020204030204" pitchFamily="34" charset="0"/>
                  <a:cs typeface="Calibri" panose="020F0502020204030204" pitchFamily="34" charset="0"/>
                </a:rPr>
                <a:t>??</a:t>
              </a:r>
            </a:p>
          </p:txBody>
        </p:sp>
        <p:sp>
          <p:nvSpPr>
            <p:cNvPr id="200" name="Rectangle 64">
              <a:extLst>
                <a:ext uri="{FF2B5EF4-FFF2-40B4-BE49-F238E27FC236}">
                  <a16:creationId xmlns:a16="http://schemas.microsoft.com/office/drawing/2014/main" id="{1E53913B-FAAE-64FD-8D62-D2002BE7494A}"/>
                </a:ext>
              </a:extLst>
            </p:cNvPr>
            <p:cNvSpPr>
              <a:spLocks noChangeArrowheads="1"/>
            </p:cNvSpPr>
            <p:nvPr>
              <p:custDataLst>
                <p:tags r:id="rId20"/>
              </p:custDataLst>
            </p:nvPr>
          </p:nvSpPr>
          <p:spPr bwMode="auto">
            <a:xfrm>
              <a:off x="9615958" y="2066675"/>
              <a:ext cx="609600" cy="73866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1400" b="1" dirty="0" err="1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Addr</a:t>
              </a:r>
              <a:r>
                <a:rPr lang="en-US" sz="1400" b="1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</a:p>
            <a:p>
              <a:pPr algn="ctr">
                <a:lnSpc>
                  <a:spcPct val="100000"/>
                </a:lnSpc>
              </a:pPr>
              <a:r>
                <a:rPr lang="en-US" sz="1400" b="1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=</a:t>
              </a:r>
            </a:p>
            <a:p>
              <a:pPr algn="ctr">
                <a:lnSpc>
                  <a:spcPct val="100000"/>
                </a:lnSpc>
              </a:pPr>
              <a:r>
                <a:rPr lang="en-US" sz="1400" b="0" dirty="0">
                  <a:latin typeface="Calibri" panose="020F0502020204030204" pitchFamily="34" charset="0"/>
                  <a:cs typeface="Calibri" panose="020F0502020204030204" pitchFamily="34" charset="0"/>
                </a:rPr>
                <a:t>??</a:t>
              </a:r>
            </a:p>
          </p:txBody>
        </p:sp>
        <p:sp>
          <p:nvSpPr>
            <p:cNvPr id="201" name="Rectangle 65">
              <a:extLst>
                <a:ext uri="{FF2B5EF4-FFF2-40B4-BE49-F238E27FC236}">
                  <a16:creationId xmlns:a16="http://schemas.microsoft.com/office/drawing/2014/main" id="{9A9B0B5E-6983-8A6F-97F6-0EFE007949FB}"/>
                </a:ext>
              </a:extLst>
            </p:cNvPr>
            <p:cNvSpPr>
              <a:spLocks noChangeArrowheads="1"/>
            </p:cNvSpPr>
            <p:nvPr>
              <p:custDataLst>
                <p:tags r:id="rId21"/>
              </p:custDataLst>
            </p:nvPr>
          </p:nvSpPr>
          <p:spPr bwMode="auto">
            <a:xfrm>
              <a:off x="9639871" y="2672185"/>
              <a:ext cx="609600" cy="73866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1400" b="1" dirty="0" err="1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Addr</a:t>
              </a:r>
              <a:r>
                <a:rPr lang="en-US" sz="1400" b="1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</a:p>
            <a:p>
              <a:pPr algn="ctr">
                <a:lnSpc>
                  <a:spcPct val="100000"/>
                </a:lnSpc>
              </a:pPr>
              <a:r>
                <a:rPr lang="en-US" sz="1400" b="1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=</a:t>
              </a:r>
            </a:p>
            <a:p>
              <a:pPr algn="ctr">
                <a:lnSpc>
                  <a:spcPct val="100000"/>
                </a:lnSpc>
              </a:pPr>
              <a:r>
                <a:rPr lang="en-US" sz="1400" b="0" dirty="0">
                  <a:latin typeface="Calibri" panose="020F0502020204030204" pitchFamily="34" charset="0"/>
                  <a:cs typeface="Calibri" panose="020F0502020204030204" pitchFamily="34" charset="0"/>
                </a:rPr>
                <a:t>??</a:t>
              </a:r>
            </a:p>
          </p:txBody>
        </p:sp>
        <p:sp>
          <p:nvSpPr>
            <p:cNvPr id="202" name="Rectangle 66">
              <a:extLst>
                <a:ext uri="{FF2B5EF4-FFF2-40B4-BE49-F238E27FC236}">
                  <a16:creationId xmlns:a16="http://schemas.microsoft.com/office/drawing/2014/main" id="{66E62274-1FB8-DC76-6222-CC2B6F761EA4}"/>
                </a:ext>
              </a:extLst>
            </p:cNvPr>
            <p:cNvSpPr>
              <a:spLocks noChangeArrowheads="1"/>
            </p:cNvSpPr>
            <p:nvPr>
              <p:custDataLst>
                <p:tags r:id="rId22"/>
              </p:custDataLst>
            </p:nvPr>
          </p:nvSpPr>
          <p:spPr bwMode="auto">
            <a:xfrm>
              <a:off x="9622715" y="3296839"/>
              <a:ext cx="609600" cy="73866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1400" b="1" dirty="0" err="1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Addr</a:t>
              </a:r>
              <a:r>
                <a:rPr lang="en-US" sz="1400" b="1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</a:p>
            <a:p>
              <a:pPr algn="ctr">
                <a:lnSpc>
                  <a:spcPct val="100000"/>
                </a:lnSpc>
              </a:pPr>
              <a:r>
                <a:rPr lang="en-US" sz="1400" b="1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=</a:t>
              </a:r>
            </a:p>
            <a:p>
              <a:pPr algn="ctr">
                <a:lnSpc>
                  <a:spcPct val="100000"/>
                </a:lnSpc>
              </a:pPr>
              <a:r>
                <a:rPr lang="en-US" sz="1400" b="0" dirty="0">
                  <a:latin typeface="Calibri" panose="020F0502020204030204" pitchFamily="34" charset="0"/>
                  <a:cs typeface="Calibri" panose="020F0502020204030204" pitchFamily="34" charset="0"/>
                </a:rPr>
                <a:t>??</a:t>
              </a:r>
            </a:p>
          </p:txBody>
        </p:sp>
        <p:sp>
          <p:nvSpPr>
            <p:cNvPr id="203" name="Rectangle 66">
              <a:extLst>
                <a:ext uri="{FF2B5EF4-FFF2-40B4-BE49-F238E27FC236}">
                  <a16:creationId xmlns:a16="http://schemas.microsoft.com/office/drawing/2014/main" id="{04E34320-CFAF-A67A-AC89-2357139D4016}"/>
                </a:ext>
              </a:extLst>
            </p:cNvPr>
            <p:cNvSpPr>
              <a:spLocks noChangeArrowheads="1"/>
            </p:cNvSpPr>
            <p:nvPr>
              <p:custDataLst>
                <p:tags r:id="rId23"/>
              </p:custDataLst>
            </p:nvPr>
          </p:nvSpPr>
          <p:spPr bwMode="auto">
            <a:xfrm>
              <a:off x="9600273" y="3910970"/>
              <a:ext cx="609600" cy="73866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1400" b="1" dirty="0" err="1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Addr</a:t>
              </a:r>
              <a:r>
                <a:rPr lang="en-US" sz="1400" b="1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</a:p>
            <a:p>
              <a:pPr algn="ctr">
                <a:lnSpc>
                  <a:spcPct val="100000"/>
                </a:lnSpc>
              </a:pPr>
              <a:r>
                <a:rPr lang="en-US" sz="1400" b="1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=</a:t>
              </a:r>
            </a:p>
            <a:p>
              <a:pPr algn="ctr">
                <a:lnSpc>
                  <a:spcPct val="100000"/>
                </a:lnSpc>
              </a:pPr>
              <a:r>
                <a:rPr lang="en-US" sz="1400" b="0" dirty="0">
                  <a:latin typeface="Calibri" panose="020F0502020204030204" pitchFamily="34" charset="0"/>
                  <a:cs typeface="Calibri" panose="020F0502020204030204" pitchFamily="34" charset="0"/>
                </a:rPr>
                <a:t>??</a:t>
              </a:r>
            </a:p>
          </p:txBody>
        </p:sp>
        <p:sp>
          <p:nvSpPr>
            <p:cNvPr id="204" name="Rectangle 66">
              <a:extLst>
                <a:ext uri="{FF2B5EF4-FFF2-40B4-BE49-F238E27FC236}">
                  <a16:creationId xmlns:a16="http://schemas.microsoft.com/office/drawing/2014/main" id="{022C8D97-FF96-80CD-D48E-F0F64F82E3F4}"/>
                </a:ext>
              </a:extLst>
            </p:cNvPr>
            <p:cNvSpPr>
              <a:spLocks noChangeArrowheads="1"/>
            </p:cNvSpPr>
            <p:nvPr>
              <p:custDataLst>
                <p:tags r:id="rId24"/>
              </p:custDataLst>
            </p:nvPr>
          </p:nvSpPr>
          <p:spPr bwMode="auto">
            <a:xfrm>
              <a:off x="9589052" y="4506412"/>
              <a:ext cx="609600" cy="73866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1400" b="1" dirty="0" err="1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Addr</a:t>
              </a:r>
              <a:r>
                <a:rPr lang="en-US" sz="1400" b="1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</a:p>
            <a:p>
              <a:pPr algn="ctr">
                <a:lnSpc>
                  <a:spcPct val="100000"/>
                </a:lnSpc>
              </a:pPr>
              <a:r>
                <a:rPr lang="en-US" sz="1400" b="1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=</a:t>
              </a:r>
            </a:p>
            <a:p>
              <a:pPr algn="ctr">
                <a:lnSpc>
                  <a:spcPct val="100000"/>
                </a:lnSpc>
              </a:pPr>
              <a:r>
                <a:rPr lang="en-US" sz="1400" b="0" dirty="0">
                  <a:latin typeface="Calibri" panose="020F0502020204030204" pitchFamily="34" charset="0"/>
                  <a:cs typeface="Calibri" panose="020F0502020204030204" pitchFamily="34" charset="0"/>
                </a:rPr>
                <a:t>??</a:t>
              </a:r>
            </a:p>
          </p:txBody>
        </p:sp>
        <p:sp>
          <p:nvSpPr>
            <p:cNvPr id="205" name="Rectangle 66">
              <a:extLst>
                <a:ext uri="{FF2B5EF4-FFF2-40B4-BE49-F238E27FC236}">
                  <a16:creationId xmlns:a16="http://schemas.microsoft.com/office/drawing/2014/main" id="{D45A5D10-253C-031C-9CDA-1897B731F8C4}"/>
                </a:ext>
              </a:extLst>
            </p:cNvPr>
            <p:cNvSpPr>
              <a:spLocks noChangeArrowheads="1"/>
            </p:cNvSpPr>
            <p:nvPr>
              <p:custDataLst>
                <p:tags r:id="rId25"/>
              </p:custDataLst>
            </p:nvPr>
          </p:nvSpPr>
          <p:spPr bwMode="auto">
            <a:xfrm>
              <a:off x="9608454" y="5110657"/>
              <a:ext cx="609600" cy="73866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1400" b="1" dirty="0" err="1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Addr</a:t>
              </a:r>
              <a:r>
                <a:rPr lang="en-US" sz="1400" b="1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</a:p>
            <a:p>
              <a:pPr algn="ctr">
                <a:lnSpc>
                  <a:spcPct val="100000"/>
                </a:lnSpc>
              </a:pPr>
              <a:r>
                <a:rPr lang="en-US" sz="1400" b="1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=</a:t>
              </a:r>
            </a:p>
            <a:p>
              <a:pPr algn="ctr">
                <a:lnSpc>
                  <a:spcPct val="100000"/>
                </a:lnSpc>
              </a:pPr>
              <a:r>
                <a:rPr lang="en-US" sz="1400" b="0" dirty="0">
                  <a:latin typeface="Calibri" panose="020F0502020204030204" pitchFamily="34" charset="0"/>
                  <a:cs typeface="Calibri" panose="020F0502020204030204" pitchFamily="34" charset="0"/>
                </a:rPr>
                <a:t>??</a:t>
              </a:r>
            </a:p>
          </p:txBody>
        </p:sp>
        <p:sp>
          <p:nvSpPr>
            <p:cNvPr id="206" name="Rectangle 66">
              <a:extLst>
                <a:ext uri="{FF2B5EF4-FFF2-40B4-BE49-F238E27FC236}">
                  <a16:creationId xmlns:a16="http://schemas.microsoft.com/office/drawing/2014/main" id="{DA5754B0-1E3E-57C7-347D-E4DA19582D11}"/>
                </a:ext>
              </a:extLst>
            </p:cNvPr>
            <p:cNvSpPr>
              <a:spLocks noChangeArrowheads="1"/>
            </p:cNvSpPr>
            <p:nvPr>
              <p:custDataLst>
                <p:tags r:id="rId26"/>
              </p:custDataLst>
            </p:nvPr>
          </p:nvSpPr>
          <p:spPr bwMode="auto">
            <a:xfrm>
              <a:off x="9589052" y="5715985"/>
              <a:ext cx="609600" cy="73866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1400" b="1" dirty="0" err="1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Addr</a:t>
              </a:r>
              <a:r>
                <a:rPr lang="en-US" sz="1400" b="1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</a:p>
            <a:p>
              <a:pPr algn="ctr">
                <a:lnSpc>
                  <a:spcPct val="100000"/>
                </a:lnSpc>
              </a:pPr>
              <a:r>
                <a:rPr lang="en-US" sz="1400" b="1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=</a:t>
              </a:r>
            </a:p>
            <a:p>
              <a:pPr algn="ctr">
                <a:lnSpc>
                  <a:spcPct val="100000"/>
                </a:lnSpc>
              </a:pPr>
              <a:r>
                <a:rPr lang="en-US" sz="1400" b="0" dirty="0">
                  <a:latin typeface="Calibri" panose="020F0502020204030204" pitchFamily="34" charset="0"/>
                  <a:cs typeface="Calibri" panose="020F0502020204030204" pitchFamily="34" charset="0"/>
                </a:rPr>
                <a:t>??</a:t>
              </a:r>
            </a:p>
          </p:txBody>
        </p:sp>
      </p:grpSp>
      <p:grpSp>
        <p:nvGrpSpPr>
          <p:cNvPr id="207" name="Group 206">
            <a:extLst>
              <a:ext uri="{FF2B5EF4-FFF2-40B4-BE49-F238E27FC236}">
                <a16:creationId xmlns:a16="http://schemas.microsoft.com/office/drawing/2014/main" id="{B63FCE14-274C-9FE0-085B-02624CD29F06}"/>
              </a:ext>
            </a:extLst>
          </p:cNvPr>
          <p:cNvGrpSpPr/>
          <p:nvPr/>
        </p:nvGrpSpPr>
        <p:grpSpPr>
          <a:xfrm>
            <a:off x="10228343" y="2106606"/>
            <a:ext cx="457200" cy="4471000"/>
            <a:chOff x="8356556" y="1899366"/>
            <a:chExt cx="457200" cy="4471000"/>
          </a:xfrm>
        </p:grpSpPr>
        <p:sp>
          <p:nvSpPr>
            <p:cNvPr id="208" name="Rectangle 74">
              <a:extLst>
                <a:ext uri="{FF2B5EF4-FFF2-40B4-BE49-F238E27FC236}">
                  <a16:creationId xmlns:a16="http://schemas.microsoft.com/office/drawing/2014/main" id="{060102F4-E1DE-E19F-5170-38EEEFA9BD81}"/>
                </a:ext>
              </a:extLst>
            </p:cNvPr>
            <p:cNvSpPr>
              <a:spLocks noChangeArrowheads="1"/>
            </p:cNvSpPr>
            <p:nvPr>
              <p:custDataLst>
                <p:tags r:id="rId2"/>
              </p:custDataLst>
            </p:nvPr>
          </p:nvSpPr>
          <p:spPr bwMode="auto">
            <a:xfrm>
              <a:off x="8356556" y="2487198"/>
              <a:ext cx="457200" cy="228600"/>
            </a:xfrm>
            <a:prstGeom prst="rect">
              <a:avLst/>
            </a:prstGeom>
            <a:solidFill>
              <a:schemeClr val="bg1"/>
            </a:solidFill>
            <a:ln w="19050">
              <a:noFill/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1400" b="1" dirty="0">
                  <a:solidFill>
                    <a:schemeClr val="accent1"/>
                  </a:solidFill>
                  <a:latin typeface="Roboto Regular" charset="0"/>
                  <a:cs typeface="Roboto Regular" charset="0"/>
                </a:rPr>
                <a:t>0x0C</a:t>
              </a:r>
            </a:p>
          </p:txBody>
        </p:sp>
        <p:sp>
          <p:nvSpPr>
            <p:cNvPr id="209" name="Rectangle 75">
              <a:extLst>
                <a:ext uri="{FF2B5EF4-FFF2-40B4-BE49-F238E27FC236}">
                  <a16:creationId xmlns:a16="http://schemas.microsoft.com/office/drawing/2014/main" id="{9540CC07-BBC0-7AB6-C0DF-216CE867E5FE}"/>
                </a:ext>
              </a:extLst>
            </p:cNvPr>
            <p:cNvSpPr>
              <a:spLocks noChangeArrowheads="1"/>
            </p:cNvSpPr>
            <p:nvPr>
              <p:custDataLst>
                <p:tags r:id="rId3"/>
              </p:custDataLst>
            </p:nvPr>
          </p:nvSpPr>
          <p:spPr bwMode="auto">
            <a:xfrm>
              <a:off x="8356556" y="3721581"/>
              <a:ext cx="457200" cy="228600"/>
            </a:xfrm>
            <a:prstGeom prst="rect">
              <a:avLst/>
            </a:prstGeom>
            <a:solidFill>
              <a:schemeClr val="bg1"/>
            </a:solidFill>
            <a:ln w="19050">
              <a:noFill/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1400" b="1" dirty="0">
                  <a:solidFill>
                    <a:schemeClr val="accent1"/>
                  </a:solidFill>
                  <a:latin typeface="Roboto Regular" charset="0"/>
                  <a:cs typeface="Roboto Regular" charset="0"/>
                </a:rPr>
                <a:t>0x08</a:t>
              </a:r>
            </a:p>
          </p:txBody>
        </p:sp>
        <p:sp>
          <p:nvSpPr>
            <p:cNvPr id="211" name="Rectangle 77">
              <a:extLst>
                <a:ext uri="{FF2B5EF4-FFF2-40B4-BE49-F238E27FC236}">
                  <a16:creationId xmlns:a16="http://schemas.microsoft.com/office/drawing/2014/main" id="{A3694B6B-ADF7-5124-A98C-67119DDE139B}"/>
                </a:ext>
              </a:extLst>
            </p:cNvPr>
            <p:cNvSpPr>
              <a:spLocks noChangeArrowheads="1"/>
            </p:cNvSpPr>
            <p:nvPr>
              <p:custDataLst>
                <p:tags r:id="rId4"/>
              </p:custDataLst>
            </p:nvPr>
          </p:nvSpPr>
          <p:spPr bwMode="auto">
            <a:xfrm>
              <a:off x="8356556" y="6141766"/>
              <a:ext cx="457200" cy="228600"/>
            </a:xfrm>
            <a:prstGeom prst="rect">
              <a:avLst/>
            </a:prstGeom>
            <a:solidFill>
              <a:schemeClr val="bg1"/>
            </a:solidFill>
            <a:ln w="19050">
              <a:noFill/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1400" b="1" dirty="0">
                  <a:solidFill>
                    <a:schemeClr val="accent1"/>
                  </a:solidFill>
                  <a:latin typeface="Roboto Regular" charset="0"/>
                  <a:cs typeface="Roboto Regular" charset="0"/>
                </a:rPr>
                <a:t>0x00</a:t>
              </a:r>
            </a:p>
          </p:txBody>
        </p:sp>
        <p:sp>
          <p:nvSpPr>
            <p:cNvPr id="212" name="Rectangle 76">
              <a:extLst>
                <a:ext uri="{FF2B5EF4-FFF2-40B4-BE49-F238E27FC236}">
                  <a16:creationId xmlns:a16="http://schemas.microsoft.com/office/drawing/2014/main" id="{FA2BE834-1DDC-B45B-8F0C-900F7C92994F}"/>
                </a:ext>
              </a:extLst>
            </p:cNvPr>
            <p:cNvSpPr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8356556" y="4940876"/>
              <a:ext cx="457200" cy="228600"/>
            </a:xfrm>
            <a:prstGeom prst="rect">
              <a:avLst/>
            </a:prstGeom>
            <a:solidFill>
              <a:schemeClr val="bg1"/>
            </a:solidFill>
            <a:ln w="19050">
              <a:noFill/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1400" b="1" dirty="0">
                  <a:solidFill>
                    <a:schemeClr val="accent1"/>
                  </a:solidFill>
                  <a:latin typeface="Roboto Regular" charset="0"/>
                  <a:cs typeface="Roboto Regular" charset="0"/>
                </a:rPr>
                <a:t>0x04</a:t>
              </a:r>
            </a:p>
          </p:txBody>
        </p:sp>
        <p:sp>
          <p:nvSpPr>
            <p:cNvPr id="213" name="Rectangle 74">
              <a:extLst>
                <a:ext uri="{FF2B5EF4-FFF2-40B4-BE49-F238E27FC236}">
                  <a16:creationId xmlns:a16="http://schemas.microsoft.com/office/drawing/2014/main" id="{5AD6B4FD-E474-0333-A11E-59EB921FAA1F}"/>
                </a:ext>
              </a:extLst>
            </p:cNvPr>
            <p:cNvSpPr>
              <a:spLocks noChangeArrowheads="1"/>
            </p:cNvSpPr>
            <p:nvPr>
              <p:custDataLst>
                <p:tags r:id="rId6"/>
              </p:custDataLst>
            </p:nvPr>
          </p:nvSpPr>
          <p:spPr bwMode="auto">
            <a:xfrm>
              <a:off x="8356556" y="1899366"/>
              <a:ext cx="457200" cy="228600"/>
            </a:xfrm>
            <a:prstGeom prst="rect">
              <a:avLst/>
            </a:prstGeom>
            <a:solidFill>
              <a:schemeClr val="bg1"/>
            </a:solidFill>
            <a:ln w="19050">
              <a:noFill/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1400" b="1" dirty="0">
                  <a:solidFill>
                    <a:schemeClr val="accent1"/>
                  </a:solidFill>
                  <a:latin typeface="Roboto Regular" charset="0"/>
                  <a:cs typeface="Roboto Regular" charset="0"/>
                </a:rPr>
                <a:t>0x0E</a:t>
              </a:r>
            </a:p>
          </p:txBody>
        </p:sp>
        <p:sp>
          <p:nvSpPr>
            <p:cNvPr id="214" name="Rectangle 74">
              <a:extLst>
                <a:ext uri="{FF2B5EF4-FFF2-40B4-BE49-F238E27FC236}">
                  <a16:creationId xmlns:a16="http://schemas.microsoft.com/office/drawing/2014/main" id="{B7AA6C32-598B-2474-67D3-AFD06AA855A1}"/>
                </a:ext>
              </a:extLst>
            </p:cNvPr>
            <p:cNvSpPr>
              <a:spLocks noChangeArrowheads="1"/>
            </p:cNvSpPr>
            <p:nvPr>
              <p:custDataLst>
                <p:tags r:id="rId7"/>
              </p:custDataLst>
            </p:nvPr>
          </p:nvSpPr>
          <p:spPr bwMode="auto">
            <a:xfrm>
              <a:off x="8356556" y="3100985"/>
              <a:ext cx="457200" cy="228600"/>
            </a:xfrm>
            <a:prstGeom prst="rect">
              <a:avLst/>
            </a:prstGeom>
            <a:solidFill>
              <a:schemeClr val="bg1"/>
            </a:solidFill>
            <a:ln w="19050">
              <a:noFill/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1400" b="1" dirty="0">
                  <a:solidFill>
                    <a:schemeClr val="accent1"/>
                  </a:solidFill>
                  <a:latin typeface="Roboto Regular" charset="0"/>
                  <a:cs typeface="Roboto Regular" charset="0"/>
                </a:rPr>
                <a:t>0x0A</a:t>
              </a:r>
            </a:p>
          </p:txBody>
        </p:sp>
        <p:sp>
          <p:nvSpPr>
            <p:cNvPr id="219" name="Rectangle 74">
              <a:extLst>
                <a:ext uri="{FF2B5EF4-FFF2-40B4-BE49-F238E27FC236}">
                  <a16:creationId xmlns:a16="http://schemas.microsoft.com/office/drawing/2014/main" id="{DE31E37D-A74D-6A3A-7D79-009C8E4823FE}"/>
                </a:ext>
              </a:extLst>
            </p:cNvPr>
            <p:cNvSpPr>
              <a:spLocks noChangeArrowheads="1"/>
            </p:cNvSpPr>
            <p:nvPr>
              <p:custDataLst>
                <p:tags r:id="rId8"/>
              </p:custDataLst>
            </p:nvPr>
          </p:nvSpPr>
          <p:spPr bwMode="auto">
            <a:xfrm>
              <a:off x="8356556" y="4334501"/>
              <a:ext cx="457200" cy="228600"/>
            </a:xfrm>
            <a:prstGeom prst="rect">
              <a:avLst/>
            </a:prstGeom>
            <a:solidFill>
              <a:schemeClr val="bg1"/>
            </a:solidFill>
            <a:ln w="19050">
              <a:noFill/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1400" b="1" dirty="0">
                  <a:solidFill>
                    <a:schemeClr val="accent1"/>
                  </a:solidFill>
                  <a:latin typeface="Roboto Regular" charset="0"/>
                  <a:cs typeface="Roboto Regular" charset="0"/>
                </a:rPr>
                <a:t>0x06</a:t>
              </a:r>
            </a:p>
          </p:txBody>
        </p:sp>
        <p:sp>
          <p:nvSpPr>
            <p:cNvPr id="220" name="Rectangle 74">
              <a:extLst>
                <a:ext uri="{FF2B5EF4-FFF2-40B4-BE49-F238E27FC236}">
                  <a16:creationId xmlns:a16="http://schemas.microsoft.com/office/drawing/2014/main" id="{FF18E8B3-8778-8C94-EB00-D919CEB3F19E}"/>
                </a:ext>
              </a:extLst>
            </p:cNvPr>
            <p:cNvSpPr>
              <a:spLocks noChangeArrowheads="1"/>
            </p:cNvSpPr>
            <p:nvPr>
              <p:custDataLst>
                <p:tags r:id="rId9"/>
              </p:custDataLst>
            </p:nvPr>
          </p:nvSpPr>
          <p:spPr bwMode="auto">
            <a:xfrm>
              <a:off x="8356556" y="5534334"/>
              <a:ext cx="457200" cy="228600"/>
            </a:xfrm>
            <a:prstGeom prst="rect">
              <a:avLst/>
            </a:prstGeom>
            <a:solidFill>
              <a:schemeClr val="bg1"/>
            </a:solidFill>
            <a:ln w="19050">
              <a:noFill/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1400" b="1" dirty="0">
                  <a:solidFill>
                    <a:schemeClr val="accent1"/>
                  </a:solidFill>
                  <a:latin typeface="Roboto Regular" charset="0"/>
                  <a:cs typeface="Roboto Regular" charset="0"/>
                </a:rPr>
                <a:t>0x02</a:t>
              </a:r>
            </a:p>
          </p:txBody>
        </p:sp>
      </p:grpSp>
      <p:sp>
        <p:nvSpPr>
          <p:cNvPr id="104" name="Content Placeholder 1">
            <a:extLst>
              <a:ext uri="{FF2B5EF4-FFF2-40B4-BE49-F238E27FC236}">
                <a16:creationId xmlns:a16="http://schemas.microsoft.com/office/drawing/2014/main" id="{3CF266E2-588F-84DD-1C68-0BA26D8330D7}"/>
              </a:ext>
            </a:extLst>
          </p:cNvPr>
          <p:cNvSpPr txBox="1">
            <a:spLocks/>
          </p:cNvSpPr>
          <p:nvPr/>
        </p:nvSpPr>
        <p:spPr>
          <a:xfrm>
            <a:off x="211423" y="3989792"/>
            <a:ext cx="9164295" cy="250973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.align </a:t>
            </a:r>
            <a:r>
              <a:rPr lang="en-US" sz="20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 </a:t>
            </a:r>
            <a:r>
              <a:rPr lang="en-US" sz="2000" b="1" dirty="0">
                <a:solidFill>
                  <a:schemeClr val="accent5"/>
                </a:solidFill>
              </a:rPr>
              <a:t>before</a:t>
            </a:r>
            <a:r>
              <a:rPr lang="en-US" sz="2000" dirty="0">
                <a:solidFill>
                  <a:schemeClr val="accent5"/>
                </a:solidFill>
              </a:rPr>
              <a:t> variable definition </a:t>
            </a:r>
            <a:r>
              <a:rPr lang="en-US" sz="2000" dirty="0"/>
              <a:t>to specify memory alignment requirements</a:t>
            </a:r>
          </a:p>
          <a:p>
            <a:r>
              <a:rPr lang="en-US" sz="2000" dirty="0"/>
              <a:t>Tells the assembler </a:t>
            </a:r>
            <a:r>
              <a:rPr lang="en-US" sz="2000" b="1" dirty="0"/>
              <a:t>the </a:t>
            </a:r>
            <a:r>
              <a:rPr lang="en-US" sz="2000" b="1" u="sng" dirty="0">
                <a:solidFill>
                  <a:srgbClr val="C00000"/>
                </a:solidFill>
              </a:rPr>
              <a:t>next line</a:t>
            </a:r>
            <a:r>
              <a:rPr lang="en-US" sz="2000" b="1" dirty="0">
                <a:solidFill>
                  <a:srgbClr val="C00000"/>
                </a:solidFill>
              </a:rPr>
              <a:t> that allocates memory </a:t>
            </a:r>
            <a:r>
              <a:rPr lang="en-US" sz="2000" dirty="0">
                <a:solidFill>
                  <a:schemeClr val="accent1"/>
                </a:solidFill>
              </a:rPr>
              <a:t>must </a:t>
            </a:r>
            <a:r>
              <a:rPr lang="en-US" sz="2000" b="1" dirty="0">
                <a:solidFill>
                  <a:srgbClr val="2C895B"/>
                </a:solidFill>
              </a:rPr>
              <a:t>start</a:t>
            </a:r>
            <a:r>
              <a:rPr lang="en-US" sz="2000" dirty="0">
                <a:solidFill>
                  <a:schemeClr val="accent1"/>
                </a:solidFill>
              </a:rPr>
              <a:t> </a:t>
            </a:r>
            <a:r>
              <a:rPr lang="en-US" sz="2000" dirty="0">
                <a:solidFill>
                  <a:schemeClr val="tx2"/>
                </a:solidFill>
              </a:rPr>
              <a:t>at the next higher </a:t>
            </a:r>
            <a:r>
              <a:rPr lang="en-US" sz="2000" dirty="0">
                <a:solidFill>
                  <a:srgbClr val="2C895B"/>
                </a:solidFill>
              </a:rPr>
              <a:t>memory address </a:t>
            </a:r>
            <a:r>
              <a:rPr lang="en-US" sz="2000" b="1" u="sng" dirty="0">
                <a:solidFill>
                  <a:schemeClr val="accent1"/>
                </a:solidFill>
              </a:rPr>
              <a:t>where</a:t>
            </a:r>
            <a:r>
              <a:rPr lang="en-US" sz="2000" dirty="0"/>
              <a:t> the </a:t>
            </a:r>
            <a:r>
              <a:rPr lang="en-US" sz="2000" dirty="0">
                <a:solidFill>
                  <a:srgbClr val="F37440"/>
                </a:solidFill>
              </a:rPr>
              <a:t>lower </a:t>
            </a:r>
            <a:r>
              <a:rPr lang="en-US" sz="2000" b="1" dirty="0">
                <a:solidFill>
                  <a:srgbClr val="C00000"/>
                </a:solidFill>
              </a:rPr>
              <a:t>n</a:t>
            </a:r>
            <a:r>
              <a:rPr lang="en-US" sz="2000" dirty="0">
                <a:solidFill>
                  <a:srgbClr val="C00000"/>
                </a:solidFill>
              </a:rPr>
              <a:t> </a:t>
            </a:r>
            <a:r>
              <a:rPr lang="en-US" sz="2000" dirty="0">
                <a:solidFill>
                  <a:srgbClr val="F37440"/>
                </a:solidFill>
              </a:rPr>
              <a:t>address bits </a:t>
            </a:r>
            <a:r>
              <a:rPr lang="en-US" sz="2000" dirty="0">
                <a:solidFill>
                  <a:srgbClr val="0070C0"/>
                </a:solidFill>
              </a:rPr>
              <a:t>are zero</a:t>
            </a:r>
          </a:p>
          <a:p>
            <a:pPr>
              <a:lnSpc>
                <a:spcPct val="100000"/>
              </a:lnSpc>
            </a:pPr>
            <a:r>
              <a:rPr lang="en-US" sz="2000" dirty="0">
                <a:solidFill>
                  <a:schemeClr val="tx2"/>
                </a:solidFill>
              </a:rPr>
              <a:t>At the </a:t>
            </a:r>
            <a:r>
              <a:rPr lang="en-US" sz="2000" b="1" dirty="0">
                <a:solidFill>
                  <a:schemeClr val="accent1"/>
                </a:solidFill>
              </a:rPr>
              <a:t>first use of any Segment directive</a:t>
            </a:r>
            <a:r>
              <a:rPr lang="en-US" sz="2000" dirty="0">
                <a:solidFill>
                  <a:schemeClr val="accent1"/>
                </a:solidFill>
              </a:rPr>
              <a:t>, </a:t>
            </a:r>
            <a:r>
              <a:rPr lang="en-US" sz="2000" dirty="0"/>
              <a:t>alignment </a:t>
            </a:r>
            <a:r>
              <a:rPr lang="en-US" sz="2000" b="1" dirty="0">
                <a:solidFill>
                  <a:schemeClr val="accent1"/>
                </a:solidFill>
              </a:rPr>
              <a:t>starts at an 8-byte aligned address </a:t>
            </a:r>
            <a:r>
              <a:rPr lang="en-US" sz="2000" dirty="0">
                <a:solidFill>
                  <a:schemeClr val="tx2"/>
                </a:solidFill>
              </a:rPr>
              <a:t>(for doubles)</a:t>
            </a:r>
          </a:p>
          <a:p>
            <a:pPr>
              <a:lnSpc>
                <a:spcPct val="100000"/>
              </a:lnSpc>
            </a:pPr>
            <a:r>
              <a:rPr lang="en-US" sz="2000" dirty="0">
                <a:solidFill>
                  <a:schemeClr val="accent1"/>
                </a:solidFill>
              </a:rPr>
              <a:t>Easy approach: </a:t>
            </a:r>
            <a:r>
              <a:rPr lang="en-US" sz="2000" dirty="0">
                <a:solidFill>
                  <a:schemeClr val="tx2"/>
                </a:solidFill>
              </a:rPr>
              <a:t>Allocate from </a:t>
            </a:r>
            <a:r>
              <a:rPr lang="en-US" sz="2000" dirty="0">
                <a:solidFill>
                  <a:srgbClr val="0070C0"/>
                </a:solidFill>
              </a:rPr>
              <a:t>largest size variables to smallest size variables</a:t>
            </a:r>
          </a:p>
        </p:txBody>
      </p:sp>
    </p:spTree>
    <p:extLst>
      <p:ext uri="{BB962C8B-B14F-4D97-AF65-F5344CB8AC3E}">
        <p14:creationId xmlns:p14="http://schemas.microsoft.com/office/powerpoint/2010/main" val="2496830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5" grpId="0"/>
      <p:bldP spid="104" grpId="0" uiExpand="1" build="p" bldLvl="2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CAF2A90-8457-D943-B07E-7C578409D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822" y="402257"/>
            <a:ext cx="5188464" cy="559077"/>
          </a:xfrm>
        </p:spPr>
        <p:txBody>
          <a:bodyPr/>
          <a:lstStyle/>
          <a:p>
            <a:r>
              <a:rPr lang="en-US" dirty="0"/>
              <a:t>Data Segment Variable Alignment 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A938BDCB-297B-CD4D-9357-036EAC7DE364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11986" y="3034481"/>
            <a:ext cx="5358524" cy="926801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1800" dirty="0"/>
              <a:t>Output on the right side is generated by:</a:t>
            </a:r>
          </a:p>
          <a:p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%</a:t>
            </a:r>
            <a:r>
              <a:rPr lang="en-US" sz="18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gcc</a:t>
            </a:r>
            <a:r>
              <a:rPr lang="en-US" sz="18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-c -</a:t>
            </a:r>
            <a:r>
              <a:rPr lang="en-US" sz="18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Wa</a:t>
            </a:r>
            <a:r>
              <a:rPr lang="en-US" sz="18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,-</a:t>
            </a:r>
            <a:r>
              <a:rPr lang="en-US" sz="18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ahlns</a:t>
            </a:r>
            <a:r>
              <a:rPr lang="en-US" sz="18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al1.S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7F00F6A-166F-CB4C-858E-1372E14A09E5}"/>
              </a:ext>
            </a:extLst>
          </p:cNvPr>
          <p:cNvSpPr/>
          <p:nvPr/>
        </p:nvSpPr>
        <p:spPr bwMode="auto">
          <a:xfrm>
            <a:off x="413822" y="941233"/>
            <a:ext cx="4854261" cy="1868567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.data</a:t>
            </a:r>
          </a:p>
          <a:p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ch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    .byte 'A','B','C','D','E'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str:    .string "HIT"</a:t>
            </a:r>
          </a:p>
          <a:p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ary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	.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hword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0, 1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a:      .byte 'A'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b:      .byte 'B'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xx:     .word 2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1F46521-0D0F-C14B-A1D2-D6E7E9AF9AB2}"/>
              </a:ext>
            </a:extLst>
          </p:cNvPr>
          <p:cNvSpPr/>
          <p:nvPr/>
        </p:nvSpPr>
        <p:spPr bwMode="auto">
          <a:xfrm>
            <a:off x="5893498" y="362578"/>
            <a:ext cx="6150518" cy="2375297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% </a:t>
            </a:r>
            <a:r>
              <a:rPr lang="en-US" sz="16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gcc</a:t>
            </a:r>
            <a:r>
              <a:rPr lang="en-US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-c -</a:t>
            </a:r>
            <a:r>
              <a:rPr lang="en-US" sz="16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Wa</a:t>
            </a:r>
            <a:r>
              <a:rPr lang="en-US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,-</a:t>
            </a:r>
            <a:r>
              <a:rPr lang="en-US" sz="16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ahlns</a:t>
            </a:r>
            <a:r>
              <a:rPr lang="en-US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al1.S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  1              .data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  2 0000 41424344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ch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    .byte 'A','B','C','D','E'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  2      45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  3 0005 48495400 str:    .string "HIT"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  4 00</a:t>
            </a:r>
            <a:r>
              <a:rPr lang="en-US" sz="1600" dirty="0">
                <a:solidFill>
                  <a:srgbClr val="FF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09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00000100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ary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   .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hword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0, 1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  5 000d 41       a:      .byte 'A'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  6 000e 42       b:      .byte 'B'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  8 00</a:t>
            </a:r>
            <a:r>
              <a:rPr lang="en-US" sz="1600" dirty="0">
                <a:solidFill>
                  <a:srgbClr val="FF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0f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02000000 xx:     .word 2</a:t>
            </a: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A1CBAFD9-D8CC-8245-9B00-E4A975008D23}"/>
              </a:ext>
            </a:extLst>
          </p:cNvPr>
          <p:cNvSpPr/>
          <p:nvPr/>
        </p:nvSpPr>
        <p:spPr>
          <a:xfrm>
            <a:off x="5268083" y="1941659"/>
            <a:ext cx="625415" cy="3579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2DD5DE0-97FC-E748-B64B-98C341D87153}"/>
              </a:ext>
            </a:extLst>
          </p:cNvPr>
          <p:cNvGrpSpPr/>
          <p:nvPr/>
        </p:nvGrpSpPr>
        <p:grpSpPr>
          <a:xfrm>
            <a:off x="334929" y="3848508"/>
            <a:ext cx="11709087" cy="2882027"/>
            <a:chOff x="396826" y="3504436"/>
            <a:chExt cx="11709087" cy="2882027"/>
          </a:xfrm>
        </p:grpSpPr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AAD829CC-0A50-934C-82D5-4A46992D0B96}"/>
                </a:ext>
              </a:extLst>
            </p:cNvPr>
            <p:cNvSpPr/>
            <p:nvPr/>
          </p:nvSpPr>
          <p:spPr bwMode="auto">
            <a:xfrm>
              <a:off x="396826" y="3938951"/>
              <a:ext cx="4854261" cy="2375297"/>
            </a:xfrm>
            <a:prstGeom prst="roundRect">
              <a:avLst>
                <a:gd name="adj" fmla="val 5733"/>
              </a:avLst>
            </a:prstGeom>
            <a:solidFill>
              <a:schemeClr val="bg1">
                <a:lumMod val="95000"/>
              </a:schemeClr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.data</a:t>
              </a:r>
            </a:p>
            <a:p>
              <a:r>
                <a:rPr lang="en-US" sz="160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xx:     .word 2</a:t>
              </a:r>
            </a:p>
            <a:p>
              <a:r>
                <a:rPr lang="en-US" sz="1600" dirty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ch</a:t>
              </a:r>
              <a:r>
                <a:rPr lang="en-US" sz="160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:     .byte 'A','B','C','D','E'</a:t>
              </a:r>
            </a:p>
            <a:p>
              <a:r>
                <a:rPr lang="en-US" sz="160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        .align 2</a:t>
              </a:r>
            </a:p>
            <a:p>
              <a:r>
                <a:rPr lang="en-US" sz="160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str:    .string "HI"</a:t>
              </a:r>
            </a:p>
            <a:p>
              <a:r>
                <a:rPr lang="en-US" sz="160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        .align 1</a:t>
              </a:r>
            </a:p>
            <a:p>
              <a:r>
                <a:rPr lang="en-US" sz="1600" dirty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ary</a:t>
              </a:r>
              <a:r>
                <a:rPr lang="en-US" sz="160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:    .</a:t>
              </a:r>
              <a:r>
                <a:rPr lang="en-US" sz="1600" dirty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hword</a:t>
              </a:r>
              <a:r>
                <a:rPr lang="en-US" sz="160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 0, 1</a:t>
              </a:r>
            </a:p>
            <a:p>
              <a:r>
                <a:rPr lang="en-US" sz="160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a:      .byte 'A'</a:t>
              </a:r>
            </a:p>
            <a:p>
              <a:r>
                <a:rPr lang="en-US" sz="160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b:      .byte 'B'</a:t>
              </a:r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76719E7E-212A-B34B-8F8E-DF386FEC591B}"/>
                </a:ext>
              </a:extLst>
            </p:cNvPr>
            <p:cNvSpPr/>
            <p:nvPr/>
          </p:nvSpPr>
          <p:spPr bwMode="auto">
            <a:xfrm>
              <a:off x="5795320" y="3504436"/>
              <a:ext cx="6310593" cy="2882027"/>
            </a:xfrm>
            <a:prstGeom prst="roundRect">
              <a:avLst>
                <a:gd name="adj" fmla="val 5733"/>
              </a:avLst>
            </a:prstGeom>
            <a:solidFill>
              <a:schemeClr val="bg1">
                <a:lumMod val="95000"/>
              </a:schemeClr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1600" b="1" dirty="0" err="1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gcc</a:t>
              </a:r>
              <a:r>
                <a:rPr lang="en-US" sz="1600" b="1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-c -</a:t>
              </a:r>
              <a:r>
                <a:rPr lang="en-US" sz="1600" b="1" dirty="0" err="1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Wa</a:t>
              </a:r>
              <a:r>
                <a:rPr lang="en-US" sz="1600" b="1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,-</a:t>
              </a:r>
              <a:r>
                <a:rPr lang="en-US" sz="1600" b="1" dirty="0" err="1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ahlns</a:t>
              </a:r>
              <a:r>
                <a:rPr lang="en-US" sz="1600" b="1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al1.S</a:t>
              </a:r>
            </a:p>
            <a:p>
              <a:r>
                <a:rPr lang="en-US" sz="160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   1              .data</a:t>
              </a:r>
            </a:p>
            <a:p>
              <a:r>
                <a:rPr lang="en-US" sz="160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   2 00</a:t>
              </a:r>
              <a:r>
                <a:rPr lang="en-US" sz="1600" dirty="0">
                  <a:solidFill>
                    <a:srgbClr val="FF0000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00</a:t>
              </a:r>
              <a:r>
                <a:rPr lang="en-US" sz="160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 02000000 xx:     .word 2</a:t>
              </a:r>
            </a:p>
            <a:p>
              <a:r>
                <a:rPr lang="en-US" sz="160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   3 00</a:t>
              </a:r>
              <a:r>
                <a:rPr lang="en-US" sz="1600" dirty="0">
                  <a:solidFill>
                    <a:srgbClr val="FF0000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04</a:t>
              </a:r>
              <a:r>
                <a:rPr lang="en-US" sz="160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 41424344 </a:t>
              </a:r>
              <a:r>
                <a:rPr lang="en-US" sz="1600" dirty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ch</a:t>
              </a:r>
              <a:r>
                <a:rPr lang="en-US" sz="160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:     .byte 'A','B','C','D','E'</a:t>
              </a:r>
            </a:p>
            <a:p>
              <a:r>
                <a:rPr lang="en-US" sz="160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   3      45</a:t>
              </a:r>
            </a:p>
            <a:p>
              <a:r>
                <a:rPr lang="en-US" sz="160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   4 0009 000000           .align 2</a:t>
              </a:r>
            </a:p>
            <a:p>
              <a:r>
                <a:rPr lang="en-US" sz="160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   5 00</a:t>
              </a:r>
              <a:r>
                <a:rPr lang="en-US" sz="1600" dirty="0">
                  <a:solidFill>
                    <a:srgbClr val="FF0000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0c</a:t>
              </a:r>
              <a:r>
                <a:rPr lang="en-US" sz="160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 484900   str:    .string "HI"</a:t>
              </a:r>
            </a:p>
            <a:p>
              <a:r>
                <a:rPr lang="en-US" sz="160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   6 000f 00               .align 1</a:t>
              </a:r>
            </a:p>
            <a:p>
              <a:r>
                <a:rPr lang="en-US" sz="160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   7 00</a:t>
              </a:r>
              <a:r>
                <a:rPr lang="en-US" sz="1600" dirty="0">
                  <a:solidFill>
                    <a:srgbClr val="FF0000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10</a:t>
              </a:r>
              <a:r>
                <a:rPr lang="en-US" sz="160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 00000100 </a:t>
              </a:r>
              <a:r>
                <a:rPr lang="en-US" sz="1600" dirty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ary</a:t>
              </a:r>
              <a:r>
                <a:rPr lang="en-US" sz="160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:    .</a:t>
              </a:r>
              <a:r>
                <a:rPr lang="en-US" sz="1600" dirty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hword</a:t>
              </a:r>
              <a:r>
                <a:rPr lang="en-US" sz="160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 0, 1</a:t>
              </a:r>
            </a:p>
            <a:p>
              <a:r>
                <a:rPr lang="en-US" sz="160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   8 0014 41       a:      .byte 'A'</a:t>
              </a:r>
            </a:p>
            <a:p>
              <a:r>
                <a:rPr lang="en-US" sz="160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   9 0015 42       b:      .byte 'B'</a:t>
              </a:r>
            </a:p>
          </p:txBody>
        </p:sp>
        <p:sp>
          <p:nvSpPr>
            <p:cNvPr id="11" name="Right Arrow 10">
              <a:extLst>
                <a:ext uri="{FF2B5EF4-FFF2-40B4-BE49-F238E27FC236}">
                  <a16:creationId xmlns:a16="http://schemas.microsoft.com/office/drawing/2014/main" id="{436178B6-81B2-564B-A9FB-D59E14D925E4}"/>
                </a:ext>
              </a:extLst>
            </p:cNvPr>
            <p:cNvSpPr/>
            <p:nvPr/>
          </p:nvSpPr>
          <p:spPr>
            <a:xfrm>
              <a:off x="5251087" y="4768693"/>
              <a:ext cx="625415" cy="35790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1792E328-93D1-0242-95F1-009206A24F40}"/>
              </a:ext>
            </a:extLst>
          </p:cNvPr>
          <p:cNvSpPr txBox="1"/>
          <p:nvPr/>
        </p:nvSpPr>
        <p:spPr>
          <a:xfrm>
            <a:off x="6099101" y="3234430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address</a:t>
            </a:r>
          </a:p>
        </p:txBody>
      </p:sp>
      <p:sp>
        <p:nvSpPr>
          <p:cNvPr id="6" name="Up Arrow 5">
            <a:extLst>
              <a:ext uri="{FF2B5EF4-FFF2-40B4-BE49-F238E27FC236}">
                <a16:creationId xmlns:a16="http://schemas.microsoft.com/office/drawing/2014/main" id="{416CA196-6B0A-1340-A55F-571277ACDCE1}"/>
              </a:ext>
            </a:extLst>
          </p:cNvPr>
          <p:cNvSpPr/>
          <p:nvPr/>
        </p:nvSpPr>
        <p:spPr>
          <a:xfrm>
            <a:off x="6784609" y="2673271"/>
            <a:ext cx="199176" cy="653337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E7D1DD-EBF9-7444-8DD7-9014C570F675}"/>
              </a:ext>
            </a:extLst>
          </p:cNvPr>
          <p:cNvSpPr txBox="1"/>
          <p:nvPr/>
        </p:nvSpPr>
        <p:spPr>
          <a:xfrm>
            <a:off x="7166591" y="3234430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contents</a:t>
            </a:r>
          </a:p>
        </p:txBody>
      </p:sp>
      <p:sp>
        <p:nvSpPr>
          <p:cNvPr id="14" name="Up Arrow 13">
            <a:extLst>
              <a:ext uri="{FF2B5EF4-FFF2-40B4-BE49-F238E27FC236}">
                <a16:creationId xmlns:a16="http://schemas.microsoft.com/office/drawing/2014/main" id="{3C30B80A-5EBB-7C4A-AA26-E7AB271C1126}"/>
              </a:ext>
            </a:extLst>
          </p:cNvPr>
          <p:cNvSpPr/>
          <p:nvPr/>
        </p:nvSpPr>
        <p:spPr>
          <a:xfrm>
            <a:off x="7509612" y="2673271"/>
            <a:ext cx="199176" cy="602876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67E60FA-A885-1144-8076-CCBBE6CF3E93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495926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619FE6AB-E81E-B444-B591-D0FED0BF917C}"/>
              </a:ext>
            </a:extLst>
          </p:cNvPr>
          <p:cNvSpPr/>
          <p:nvPr/>
        </p:nvSpPr>
        <p:spPr>
          <a:xfrm>
            <a:off x="544148" y="687203"/>
            <a:ext cx="10952912" cy="304278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B6B42E9-51EC-5946-974B-0187868341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817" y="16798"/>
            <a:ext cx="11521966" cy="593499"/>
          </a:xfrm>
        </p:spPr>
        <p:txBody>
          <a:bodyPr/>
          <a:lstStyle/>
          <a:p>
            <a:r>
              <a:rPr lang="en-US" dirty="0"/>
              <a:t>Load/Store: Register Base Addressing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F3948C1-6E57-4545-A59D-E0C27906CCA4}"/>
              </a:ext>
            </a:extLst>
          </p:cNvPr>
          <p:cNvSpPr/>
          <p:nvPr/>
        </p:nvSpPr>
        <p:spPr>
          <a:xfrm>
            <a:off x="4299138" y="934948"/>
            <a:ext cx="3146001" cy="6750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000000"/>
                </a:solidFill>
                <a:effectLst/>
                <a:ea typeface="Arial"/>
              </a:rPr>
              <a:t>32-bit memory</a:t>
            </a:r>
            <a:endParaRPr lang="en-US" sz="2400" dirty="0">
              <a:solidFill>
                <a:srgbClr val="000000"/>
              </a:solidFill>
              <a:effectLst/>
              <a:latin typeface="Arial"/>
              <a:ea typeface="Arial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7CAC8F8-F5D4-8447-839F-F37551C6D43A}"/>
              </a:ext>
            </a:extLst>
          </p:cNvPr>
          <p:cNvSpPr/>
          <p:nvPr/>
        </p:nvSpPr>
        <p:spPr>
          <a:xfrm>
            <a:off x="4249768" y="2765966"/>
            <a:ext cx="3145096" cy="67498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000000"/>
                </a:solidFill>
                <a:effectLst/>
                <a:ea typeface="Arial"/>
              </a:rPr>
              <a:t>register r0</a:t>
            </a:r>
            <a:endParaRPr lang="en-US" sz="2400" dirty="0">
              <a:solidFill>
                <a:srgbClr val="000000"/>
              </a:solidFill>
              <a:effectLst/>
              <a:latin typeface="Arial"/>
              <a:ea typeface="Arial"/>
            </a:endParaRPr>
          </a:p>
        </p:txBody>
      </p:sp>
      <p:sp>
        <p:nvSpPr>
          <p:cNvPr id="8" name="Down Arrow 7">
            <a:extLst>
              <a:ext uri="{FF2B5EF4-FFF2-40B4-BE49-F238E27FC236}">
                <a16:creationId xmlns:a16="http://schemas.microsoft.com/office/drawing/2014/main" id="{37190895-4F89-3540-98CE-DCCCB6E167D4}"/>
              </a:ext>
            </a:extLst>
          </p:cNvPr>
          <p:cNvSpPr/>
          <p:nvPr/>
        </p:nvSpPr>
        <p:spPr>
          <a:xfrm>
            <a:off x="5496571" y="1736442"/>
            <a:ext cx="680587" cy="859342"/>
          </a:xfrm>
          <a:prstGeom prst="downArrow">
            <a:avLst/>
          </a:prstGeom>
          <a:solidFill>
            <a:srgbClr val="0070C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E0672C6-6E2F-1246-838E-D16861B6BB89}"/>
              </a:ext>
            </a:extLst>
          </p:cNvPr>
          <p:cNvSpPr/>
          <p:nvPr/>
        </p:nvSpPr>
        <p:spPr>
          <a:xfrm>
            <a:off x="8179976" y="934948"/>
            <a:ext cx="3145096" cy="67498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000000"/>
                </a:solidFill>
                <a:effectLst/>
                <a:ea typeface="Arial"/>
              </a:rPr>
              <a:t>register r1 (address)</a:t>
            </a:r>
            <a:endParaRPr lang="en-US" sz="2400" dirty="0">
              <a:solidFill>
                <a:srgbClr val="000000"/>
              </a:solidFill>
              <a:effectLst/>
              <a:latin typeface="Arial"/>
              <a:ea typeface="Arial"/>
            </a:endParaRPr>
          </a:p>
        </p:txBody>
      </p:sp>
      <p:sp>
        <p:nvSpPr>
          <p:cNvPr id="5" name="Left Arrow 4">
            <a:extLst>
              <a:ext uri="{FF2B5EF4-FFF2-40B4-BE49-F238E27FC236}">
                <a16:creationId xmlns:a16="http://schemas.microsoft.com/office/drawing/2014/main" id="{2814B572-D0CB-8A4E-A07E-FD738CE58FF1}"/>
              </a:ext>
            </a:extLst>
          </p:cNvPr>
          <p:cNvSpPr/>
          <p:nvPr/>
        </p:nvSpPr>
        <p:spPr>
          <a:xfrm>
            <a:off x="7445139" y="1140317"/>
            <a:ext cx="734837" cy="269443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FE3FA5-0D7F-3744-92E4-AB3BD3E80B32}"/>
              </a:ext>
            </a:extLst>
          </p:cNvPr>
          <p:cNvSpPr txBox="1"/>
          <p:nvPr/>
        </p:nvSpPr>
        <p:spPr>
          <a:xfrm>
            <a:off x="671994" y="859650"/>
            <a:ext cx="3852337" cy="25811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5000"/>
              </a:lnSpc>
              <a:tabLst>
                <a:tab pos="342900" algn="l"/>
                <a:tab pos="628650" algn="l"/>
              </a:tabLst>
            </a:pPr>
            <a:r>
              <a:rPr lang="en-US" sz="2400" b="1" dirty="0" err="1">
                <a:solidFill>
                  <a:srgbClr val="0070C0"/>
                </a:solidFill>
                <a:latin typeface="Consolas"/>
                <a:ea typeface="Calibri"/>
                <a:cs typeface="Calibri"/>
              </a:rPr>
              <a:t>ldr</a:t>
            </a:r>
            <a:r>
              <a:rPr lang="en-US" sz="2400" b="1" dirty="0">
                <a:solidFill>
                  <a:srgbClr val="0070C0"/>
                </a:solidFill>
                <a:latin typeface="Consolas"/>
                <a:ea typeface="Calibri"/>
                <a:cs typeface="Calibri"/>
              </a:rPr>
              <a:t>	r0, [r1]</a:t>
            </a:r>
          </a:p>
          <a:p>
            <a:pPr>
              <a:lnSpc>
                <a:spcPct val="115000"/>
              </a:lnSpc>
              <a:tabLst>
                <a:tab pos="342900" algn="l"/>
                <a:tab pos="628650" algn="l"/>
              </a:tabLst>
            </a:pPr>
            <a:endParaRPr lang="en-US" b="1" dirty="0">
              <a:solidFill>
                <a:srgbClr val="000000"/>
              </a:solidFill>
              <a:latin typeface="Consolas"/>
              <a:ea typeface="Arial"/>
              <a:cs typeface="Calibri"/>
            </a:endParaRPr>
          </a:p>
          <a:p>
            <a:pPr>
              <a:lnSpc>
                <a:spcPct val="115000"/>
              </a:lnSpc>
              <a:tabLst>
                <a:tab pos="342900" algn="l"/>
                <a:tab pos="1600200" algn="l"/>
              </a:tabLst>
            </a:pPr>
            <a:r>
              <a:rPr lang="en-US" sz="2000" dirty="0">
                <a:solidFill>
                  <a:srgbClr val="000000"/>
                </a:solidFill>
                <a:latin typeface="Consolas"/>
                <a:ea typeface="Calibri"/>
                <a:cs typeface="Calibri"/>
              </a:rPr>
              <a:t>Copies a 32-bit word</a:t>
            </a:r>
            <a:endParaRPr lang="en-US" sz="2000" dirty="0">
              <a:solidFill>
                <a:srgbClr val="000000"/>
              </a:solidFill>
              <a:ea typeface="Arial"/>
              <a:cs typeface="Calibri"/>
            </a:endParaRPr>
          </a:p>
          <a:p>
            <a:pPr>
              <a:lnSpc>
                <a:spcPct val="115000"/>
              </a:lnSpc>
              <a:tabLst>
                <a:tab pos="342900" algn="l"/>
                <a:tab pos="1600200" algn="l"/>
              </a:tabLst>
            </a:pPr>
            <a:r>
              <a:rPr lang="en-US" sz="2000" dirty="0">
                <a:solidFill>
                  <a:srgbClr val="000000"/>
                </a:solidFill>
                <a:latin typeface="Consolas"/>
                <a:ea typeface="Calibri"/>
                <a:cs typeface="Calibri"/>
              </a:rPr>
              <a:t>from the memory location </a:t>
            </a:r>
          </a:p>
          <a:p>
            <a:pPr>
              <a:lnSpc>
                <a:spcPct val="115000"/>
              </a:lnSpc>
              <a:tabLst>
                <a:tab pos="342900" algn="l"/>
                <a:tab pos="1600200" algn="l"/>
              </a:tabLst>
            </a:pPr>
            <a:r>
              <a:rPr lang="en-US" sz="2000" dirty="0">
                <a:solidFill>
                  <a:srgbClr val="000000"/>
                </a:solidFill>
                <a:latin typeface="Consolas"/>
                <a:ea typeface="Arial"/>
                <a:cs typeface="Calibri"/>
              </a:rPr>
              <a:t>whose address is contained</a:t>
            </a:r>
          </a:p>
          <a:p>
            <a:pPr>
              <a:lnSpc>
                <a:spcPct val="115000"/>
              </a:lnSpc>
              <a:tabLst>
                <a:tab pos="342900" algn="l"/>
                <a:tab pos="1600200" algn="l"/>
              </a:tabLst>
            </a:pPr>
            <a:r>
              <a:rPr lang="en-US" sz="2000" dirty="0">
                <a:solidFill>
                  <a:srgbClr val="000000"/>
                </a:solidFill>
                <a:latin typeface="Consolas"/>
                <a:ea typeface="Arial"/>
                <a:cs typeface="Calibri"/>
              </a:rPr>
              <a:t>in r1 (r1 is a pointer)</a:t>
            </a:r>
          </a:p>
          <a:p>
            <a:pPr>
              <a:lnSpc>
                <a:spcPct val="115000"/>
              </a:lnSpc>
              <a:tabLst>
                <a:tab pos="342900" algn="l"/>
                <a:tab pos="1600200" algn="l"/>
              </a:tabLst>
            </a:pPr>
            <a:r>
              <a:rPr lang="en-US" sz="2000" dirty="0">
                <a:solidFill>
                  <a:srgbClr val="000000"/>
                </a:solidFill>
                <a:latin typeface="Consolas"/>
                <a:ea typeface="Arial"/>
                <a:cs typeface="Calibri"/>
              </a:rPr>
              <a:t>into register r0</a:t>
            </a:r>
            <a:endParaRPr lang="en-US" sz="2000" dirty="0">
              <a:solidFill>
                <a:srgbClr val="000000"/>
              </a:solidFill>
              <a:ea typeface="Arial"/>
              <a:cs typeface="Calibri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E759530-60FA-874C-BCB8-A99D950745E8}"/>
              </a:ext>
            </a:extLst>
          </p:cNvPr>
          <p:cNvSpPr txBox="1"/>
          <p:nvPr/>
        </p:nvSpPr>
        <p:spPr>
          <a:xfrm>
            <a:off x="7753457" y="1857673"/>
            <a:ext cx="3626066" cy="1664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tabLst>
                <a:tab pos="342900" algn="l"/>
                <a:tab pos="628650" algn="l"/>
              </a:tabLst>
            </a:pPr>
            <a:r>
              <a:rPr lang="en-US" b="1" dirty="0">
                <a:solidFill>
                  <a:srgbClr val="FF0000"/>
                </a:solidFill>
                <a:latin typeface="Consolas"/>
                <a:ea typeface="Arial"/>
                <a:cs typeface="Calibri"/>
              </a:rPr>
              <a:t>r1 </a:t>
            </a:r>
            <a:r>
              <a:rPr lang="en-US" dirty="0">
                <a:solidFill>
                  <a:srgbClr val="FF0000"/>
                </a:solidFill>
                <a:latin typeface="Consolas"/>
                <a:ea typeface="Arial"/>
                <a:cs typeface="Calibri"/>
              </a:rPr>
              <a:t>is being used as a </a:t>
            </a:r>
            <a:r>
              <a:rPr lang="en-US" b="1" u="sng" dirty="0">
                <a:solidFill>
                  <a:srgbClr val="FF0000"/>
                </a:solidFill>
                <a:latin typeface="Consolas"/>
                <a:ea typeface="Arial"/>
                <a:cs typeface="Calibri"/>
              </a:rPr>
              <a:t>pointer</a:t>
            </a:r>
            <a:r>
              <a:rPr lang="en-US" dirty="0">
                <a:solidFill>
                  <a:srgbClr val="FF0000"/>
                </a:solidFill>
                <a:latin typeface="Consolas"/>
                <a:ea typeface="Arial"/>
                <a:cs typeface="Calibri"/>
              </a:rPr>
              <a:t> </a:t>
            </a:r>
            <a:r>
              <a:rPr lang="en-US" dirty="0">
                <a:solidFill>
                  <a:srgbClr val="000000"/>
                </a:solidFill>
                <a:latin typeface="Consolas"/>
                <a:ea typeface="Arial"/>
                <a:cs typeface="Calibri"/>
              </a:rPr>
              <a:t>to a location in memory</a:t>
            </a:r>
          </a:p>
          <a:p>
            <a:pPr>
              <a:lnSpc>
                <a:spcPct val="115000"/>
              </a:lnSpc>
              <a:tabLst>
                <a:tab pos="342900" algn="l"/>
                <a:tab pos="628650" algn="l"/>
              </a:tabLst>
            </a:pPr>
            <a:r>
              <a:rPr lang="en-US" b="1" dirty="0" err="1">
                <a:solidFill>
                  <a:srgbClr val="000000"/>
                </a:solidFill>
                <a:latin typeface="Consolas"/>
                <a:ea typeface="Arial"/>
                <a:cs typeface="Calibri"/>
              </a:rPr>
              <a:t>ldr</a:t>
            </a:r>
            <a:r>
              <a:rPr lang="en-US" b="1" dirty="0">
                <a:solidFill>
                  <a:srgbClr val="000000"/>
                </a:solidFill>
                <a:latin typeface="Consolas"/>
                <a:ea typeface="Arial"/>
                <a:cs typeface="Calibri"/>
              </a:rPr>
              <a:t> requires the use of a </a:t>
            </a:r>
            <a:r>
              <a:rPr lang="en-US" b="1" u="sng" dirty="0">
                <a:solidFill>
                  <a:srgbClr val="000000"/>
                </a:solidFill>
                <a:latin typeface="Consolas"/>
                <a:ea typeface="Arial"/>
                <a:cs typeface="Calibri"/>
              </a:rPr>
              <a:t>pointer</a:t>
            </a:r>
            <a:r>
              <a:rPr lang="en-US" b="1" dirty="0">
                <a:solidFill>
                  <a:srgbClr val="000000"/>
                </a:solidFill>
                <a:latin typeface="Consolas"/>
                <a:ea typeface="Arial"/>
                <a:cs typeface="Calibri"/>
              </a:rPr>
              <a:t> operand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907FC23-65A2-A446-BB79-19622BF1C8EC}"/>
              </a:ext>
            </a:extLst>
          </p:cNvPr>
          <p:cNvGrpSpPr/>
          <p:nvPr/>
        </p:nvGrpSpPr>
        <p:grpSpPr>
          <a:xfrm>
            <a:off x="511817" y="3920756"/>
            <a:ext cx="10952912" cy="2695197"/>
            <a:chOff x="511817" y="3920756"/>
            <a:chExt cx="10952912" cy="2695197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3101E7C-518A-0346-9D9A-3F6B9427401A}"/>
                </a:ext>
              </a:extLst>
            </p:cNvPr>
            <p:cNvSpPr/>
            <p:nvPr/>
          </p:nvSpPr>
          <p:spPr>
            <a:xfrm>
              <a:off x="511817" y="3920756"/>
              <a:ext cx="10952912" cy="269519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70DF693-E3C0-B642-B002-BCC38B552352}"/>
                </a:ext>
              </a:extLst>
            </p:cNvPr>
            <p:cNvSpPr txBox="1"/>
            <p:nvPr/>
          </p:nvSpPr>
          <p:spPr>
            <a:xfrm>
              <a:off x="627968" y="3924911"/>
              <a:ext cx="3799325" cy="24858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0070C0"/>
                  </a:solidFill>
                  <a:latin typeface="Consolas"/>
                  <a:ea typeface="Calibri"/>
                  <a:cs typeface="Calibri"/>
                </a:rPr>
                <a:t>str	r0, [r1]</a:t>
              </a:r>
              <a:endParaRPr lang="en-US" dirty="0"/>
            </a:p>
            <a:p>
              <a:endParaRPr lang="en-US" dirty="0"/>
            </a:p>
            <a:p>
              <a:pPr>
                <a:lnSpc>
                  <a:spcPct val="115000"/>
                </a:lnSpc>
                <a:tabLst>
                  <a:tab pos="342900" algn="l"/>
                  <a:tab pos="1600200" algn="l"/>
                </a:tabLst>
              </a:pPr>
              <a:r>
                <a:rPr lang="en-US" sz="2000" dirty="0">
                  <a:solidFill>
                    <a:srgbClr val="000000"/>
                  </a:solidFill>
                  <a:latin typeface="Consolas"/>
                  <a:ea typeface="Calibri"/>
                  <a:cs typeface="Calibri"/>
                </a:rPr>
                <a:t>Copies all 32 bits of the value held in register r0 to the 32-bit memory</a:t>
              </a:r>
              <a:r>
                <a:rPr lang="en-US" sz="2000" dirty="0">
                  <a:solidFill>
                    <a:srgbClr val="000000"/>
                  </a:solidFill>
                  <a:latin typeface="Arial"/>
                  <a:ea typeface="Calibri"/>
                  <a:cs typeface="Calibri"/>
                </a:rPr>
                <a:t> </a:t>
              </a:r>
              <a:r>
                <a:rPr lang="en-US" sz="2000" dirty="0">
                  <a:solidFill>
                    <a:srgbClr val="000000"/>
                  </a:solidFill>
                  <a:latin typeface="Consolas"/>
                  <a:ea typeface="Calibri"/>
                  <a:cs typeface="Calibri"/>
                </a:rPr>
                <a:t>location contained in register r1 (r1 pointer)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1E0DCC8-9CA1-2D48-8DAD-EBD99D1178A1}"/>
                </a:ext>
              </a:extLst>
            </p:cNvPr>
            <p:cNvSpPr/>
            <p:nvPr/>
          </p:nvSpPr>
          <p:spPr>
            <a:xfrm>
              <a:off x="4313875" y="5786552"/>
              <a:ext cx="3185715" cy="62155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5000"/>
                </a:lnSpc>
              </a:pPr>
              <a:r>
                <a:rPr lang="en-US" sz="2400" dirty="0">
                  <a:solidFill>
                    <a:srgbClr val="000000"/>
                  </a:solidFill>
                  <a:ea typeface="Arial"/>
                </a:rPr>
                <a:t>32-bit memory</a:t>
              </a:r>
            </a:p>
          </p:txBody>
        </p:sp>
        <p:sp>
          <p:nvSpPr>
            <p:cNvPr id="12" name="Down Arrow 11">
              <a:extLst>
                <a:ext uri="{FF2B5EF4-FFF2-40B4-BE49-F238E27FC236}">
                  <a16:creationId xmlns:a16="http://schemas.microsoft.com/office/drawing/2014/main" id="{9B3D6252-7ED2-6D44-B1C4-8EABA3185683}"/>
                </a:ext>
              </a:extLst>
            </p:cNvPr>
            <p:cNvSpPr/>
            <p:nvPr/>
          </p:nvSpPr>
          <p:spPr>
            <a:xfrm>
              <a:off x="5562045" y="4921762"/>
              <a:ext cx="689377" cy="791321"/>
            </a:xfrm>
            <a:prstGeom prst="downArrow">
              <a:avLst/>
            </a:prstGeom>
            <a:solidFill>
              <a:srgbClr val="0070C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440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15BD97E-EED7-C04B-AA1A-0EAC022A897F}"/>
                </a:ext>
              </a:extLst>
            </p:cNvPr>
            <p:cNvSpPr/>
            <p:nvPr/>
          </p:nvSpPr>
          <p:spPr>
            <a:xfrm>
              <a:off x="4299138" y="4098667"/>
              <a:ext cx="3185715" cy="62155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400" dirty="0">
                  <a:solidFill>
                    <a:srgbClr val="000000"/>
                  </a:solidFill>
                  <a:ea typeface="Arial"/>
                </a:rPr>
                <a:t>r</a:t>
              </a:r>
              <a:r>
                <a:rPr lang="en-US" sz="2400" dirty="0">
                  <a:solidFill>
                    <a:srgbClr val="000000"/>
                  </a:solidFill>
                  <a:effectLst/>
                  <a:ea typeface="Arial"/>
                </a:rPr>
                <a:t>egister r0</a:t>
              </a:r>
              <a:endParaRPr lang="en-US" sz="2400" dirty="0">
                <a:solidFill>
                  <a:srgbClr val="000000"/>
                </a:solidFill>
                <a:effectLst/>
                <a:latin typeface="Arial"/>
                <a:ea typeface="Arial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D2469FE-92B5-694A-8A86-405E6437C0BF}"/>
                </a:ext>
              </a:extLst>
            </p:cNvPr>
            <p:cNvSpPr/>
            <p:nvPr/>
          </p:nvSpPr>
          <p:spPr>
            <a:xfrm>
              <a:off x="8234427" y="5786552"/>
              <a:ext cx="3145096" cy="67498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400" dirty="0">
                  <a:solidFill>
                    <a:srgbClr val="000000"/>
                  </a:solidFill>
                  <a:effectLst/>
                  <a:ea typeface="Arial"/>
                </a:rPr>
                <a:t>register r1 (address)</a:t>
              </a:r>
              <a:endParaRPr lang="en-US" sz="2400" dirty="0">
                <a:solidFill>
                  <a:srgbClr val="000000"/>
                </a:solidFill>
                <a:effectLst/>
                <a:latin typeface="Arial"/>
                <a:ea typeface="Arial"/>
              </a:endParaRPr>
            </a:p>
          </p:txBody>
        </p:sp>
        <p:sp>
          <p:nvSpPr>
            <p:cNvPr id="18" name="Left Arrow 17">
              <a:extLst>
                <a:ext uri="{FF2B5EF4-FFF2-40B4-BE49-F238E27FC236}">
                  <a16:creationId xmlns:a16="http://schemas.microsoft.com/office/drawing/2014/main" id="{DDA3709D-80C7-194D-AA47-E2EF29D472E5}"/>
                </a:ext>
              </a:extLst>
            </p:cNvPr>
            <p:cNvSpPr/>
            <p:nvPr/>
          </p:nvSpPr>
          <p:spPr>
            <a:xfrm>
              <a:off x="7499590" y="5991921"/>
              <a:ext cx="734837" cy="269443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90C3844-F6D9-2945-A6A2-F5162F07EDF7}"/>
                </a:ext>
              </a:extLst>
            </p:cNvPr>
            <p:cNvSpPr txBox="1"/>
            <p:nvPr/>
          </p:nvSpPr>
          <p:spPr>
            <a:xfrm>
              <a:off x="7785600" y="3928838"/>
              <a:ext cx="3626066" cy="16648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15000"/>
                </a:lnSpc>
                <a:tabLst>
                  <a:tab pos="342900" algn="l"/>
                  <a:tab pos="628650" algn="l"/>
                </a:tabLst>
              </a:pPr>
              <a:r>
                <a:rPr lang="en-US" b="1" dirty="0">
                  <a:solidFill>
                    <a:srgbClr val="FF0000"/>
                  </a:solidFill>
                  <a:latin typeface="Consolas"/>
                  <a:ea typeface="Arial"/>
                  <a:cs typeface="Calibri"/>
                </a:rPr>
                <a:t>r1 </a:t>
              </a:r>
              <a:r>
                <a:rPr lang="en-US" dirty="0">
                  <a:solidFill>
                    <a:srgbClr val="FF0000"/>
                  </a:solidFill>
                  <a:latin typeface="Consolas"/>
                  <a:ea typeface="Arial"/>
                  <a:cs typeface="Calibri"/>
                </a:rPr>
                <a:t>is being used as a </a:t>
              </a:r>
              <a:r>
                <a:rPr lang="en-US" b="1" u="sng" dirty="0">
                  <a:solidFill>
                    <a:srgbClr val="FF0000"/>
                  </a:solidFill>
                  <a:latin typeface="Consolas"/>
                  <a:ea typeface="Arial"/>
                  <a:cs typeface="Calibri"/>
                </a:rPr>
                <a:t>pointer</a:t>
              </a:r>
              <a:r>
                <a:rPr lang="en-US" dirty="0">
                  <a:solidFill>
                    <a:srgbClr val="FF0000"/>
                  </a:solidFill>
                  <a:latin typeface="Consolas"/>
                  <a:ea typeface="Arial"/>
                  <a:cs typeface="Calibri"/>
                </a:rPr>
                <a:t> </a:t>
              </a:r>
              <a:r>
                <a:rPr lang="en-US" dirty="0">
                  <a:solidFill>
                    <a:srgbClr val="000000"/>
                  </a:solidFill>
                  <a:latin typeface="Consolas"/>
                  <a:ea typeface="Arial"/>
                  <a:cs typeface="Calibri"/>
                </a:rPr>
                <a:t>to a location in memory</a:t>
              </a:r>
            </a:p>
            <a:p>
              <a:pPr>
                <a:lnSpc>
                  <a:spcPct val="115000"/>
                </a:lnSpc>
                <a:tabLst>
                  <a:tab pos="342900" algn="l"/>
                  <a:tab pos="628650" algn="l"/>
                </a:tabLst>
              </a:pPr>
              <a:r>
                <a:rPr lang="en-US" b="1" dirty="0">
                  <a:solidFill>
                    <a:srgbClr val="000000"/>
                  </a:solidFill>
                  <a:latin typeface="Consolas"/>
                  <a:ea typeface="Arial"/>
                  <a:cs typeface="Calibri"/>
                </a:rPr>
                <a:t>str requires the use of a </a:t>
              </a:r>
              <a:r>
                <a:rPr lang="en-US" b="1" u="sng" dirty="0">
                  <a:solidFill>
                    <a:srgbClr val="000000"/>
                  </a:solidFill>
                  <a:latin typeface="Consolas"/>
                  <a:ea typeface="Arial"/>
                  <a:cs typeface="Calibri"/>
                </a:rPr>
                <a:t>pointer</a:t>
              </a:r>
              <a:r>
                <a:rPr lang="en-US" b="1" dirty="0">
                  <a:solidFill>
                    <a:srgbClr val="000000"/>
                  </a:solidFill>
                  <a:latin typeface="Consolas"/>
                  <a:ea typeface="Arial"/>
                  <a:cs typeface="Calibri"/>
                </a:rPr>
                <a:t> operand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091FD6E7-8DF1-DA4E-B27F-30FEDBFB35A5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027038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2AA10A-AB1F-B546-9B6B-97FC5E802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339" y="134165"/>
            <a:ext cx="11265328" cy="416384"/>
          </a:xfrm>
        </p:spPr>
        <p:txBody>
          <a:bodyPr/>
          <a:lstStyle/>
          <a:p>
            <a:r>
              <a:rPr lang="en-US" dirty="0"/>
              <a:t>LDR/STR – Base Register + Immediate Offset Addressing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004166-69B8-C54C-89AD-C39CD6155CEB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935076" y="5466067"/>
            <a:ext cx="10321847" cy="1230685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sz="18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ldr</a:t>
            </a:r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/str  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Rd,  [Rn, +- imm12] </a:t>
            </a:r>
            <a:r>
              <a:rPr lang="en-US" sz="18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base register </a:t>
            </a:r>
            <a:r>
              <a:rPr lang="en-US" sz="1800" i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pointer</a:t>
            </a:r>
            <a:r>
              <a:rPr lang="en-US" sz="18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 offset  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imm12 in bytes 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      -4095 &lt;= imm12 &lt;= 4095 (bytes)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ldr</a:t>
            </a:r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/str  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Rd,  [Rn]           </a:t>
            </a:r>
            <a:r>
              <a:rPr lang="en-US" sz="18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base register </a:t>
            </a:r>
            <a:r>
              <a:rPr lang="en-US" sz="1800" i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pointer</a:t>
            </a:r>
            <a:r>
              <a:rPr lang="en-US" sz="18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+ 0 offset (imm12 is 0) </a:t>
            </a:r>
            <a:endParaRPr lang="en-US" sz="18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B6FF03-2BBA-539B-51DA-56EB894CE35E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471062" y="2669811"/>
            <a:ext cx="9448800" cy="2718602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0070C0"/>
                </a:solidFill>
              </a:rPr>
              <a:t>Register Base Addressing</a:t>
            </a:r>
            <a:r>
              <a:rPr lang="en-US" sz="2000" dirty="0">
                <a:solidFill>
                  <a:srgbClr val="0070C0"/>
                </a:solidFill>
              </a:rPr>
              <a:t>: </a:t>
            </a:r>
          </a:p>
          <a:p>
            <a:pPr lvl="1"/>
            <a:r>
              <a:rPr lang="en-US" sz="2000" dirty="0">
                <a:solidFill>
                  <a:srgbClr val="2C895B"/>
                </a:solidFill>
              </a:rPr>
              <a:t>Pointer Address: Rn; </a:t>
            </a:r>
            <a:r>
              <a:rPr lang="en-US" sz="2000" dirty="0">
                <a:solidFill>
                  <a:srgbClr val="FF0000"/>
                </a:solidFill>
              </a:rPr>
              <a:t>source/destination data: Rd</a:t>
            </a:r>
            <a:r>
              <a:rPr lang="en-US" sz="2000" dirty="0">
                <a:solidFill>
                  <a:srgbClr val="F37440"/>
                </a:solidFill>
              </a:rPr>
              <a:t> </a:t>
            </a:r>
          </a:p>
          <a:p>
            <a:pPr lvl="1"/>
            <a:r>
              <a:rPr lang="en-US" sz="2000" b="1" dirty="0">
                <a:solidFill>
                  <a:srgbClr val="0070C0"/>
                </a:solidFill>
              </a:rPr>
              <a:t>Unsigned pointer address </a:t>
            </a:r>
            <a:r>
              <a:rPr lang="en-US" sz="2000" dirty="0"/>
              <a:t>in stored in the </a:t>
            </a:r>
            <a:r>
              <a:rPr lang="en-US" sz="2000" dirty="0">
                <a:solidFill>
                  <a:schemeClr val="accent5"/>
                </a:solidFill>
              </a:rPr>
              <a:t>base register</a:t>
            </a:r>
          </a:p>
          <a:p>
            <a:r>
              <a:rPr lang="en-US" sz="2000" b="1" dirty="0">
                <a:solidFill>
                  <a:srgbClr val="0070C0"/>
                </a:solidFill>
              </a:rPr>
              <a:t>Register Base + immediate offset Addressing: </a:t>
            </a:r>
          </a:p>
          <a:p>
            <a:pPr lvl="1"/>
            <a:r>
              <a:rPr lang="en-US" sz="2000" dirty="0">
                <a:solidFill>
                  <a:srgbClr val="0070C0"/>
                </a:solidFill>
              </a:rPr>
              <a:t>Pointer Address = register content + immediate offset</a:t>
            </a:r>
          </a:p>
          <a:p>
            <a:pPr lvl="1"/>
            <a:r>
              <a:rPr lang="en-US" sz="2000" dirty="0">
                <a:solidFill>
                  <a:srgbClr val="0070C0"/>
                </a:solidFill>
              </a:rPr>
              <a:t>Unsigned</a:t>
            </a:r>
            <a:r>
              <a:rPr lang="en-US" sz="2000" dirty="0"/>
              <a:t> offset integer </a:t>
            </a:r>
            <a:r>
              <a:rPr lang="en-US" sz="2000" dirty="0">
                <a:solidFill>
                  <a:schemeClr val="accent5"/>
                </a:solidFill>
              </a:rPr>
              <a:t>immediate value </a:t>
            </a:r>
            <a:r>
              <a:rPr lang="en-US" sz="2000" dirty="0">
                <a:solidFill>
                  <a:srgbClr val="FF0000"/>
                </a:solidFill>
              </a:rPr>
              <a:t>(bytes) </a:t>
            </a:r>
            <a:r>
              <a:rPr lang="en-US" sz="2000" dirty="0"/>
              <a:t>is </a:t>
            </a:r>
            <a:r>
              <a:rPr lang="en-US" sz="2000" dirty="0">
                <a:solidFill>
                  <a:srgbClr val="2C895B"/>
                </a:solidFill>
              </a:rPr>
              <a:t>added or subtracted </a:t>
            </a:r>
            <a:r>
              <a:rPr lang="en-US" sz="2000" dirty="0">
                <a:solidFill>
                  <a:srgbClr val="F37440"/>
                </a:solidFill>
              </a:rPr>
              <a:t>(U bit above says to add or subtract)</a:t>
            </a:r>
            <a:r>
              <a:rPr lang="en-US" sz="2000" dirty="0">
                <a:solidFill>
                  <a:srgbClr val="2C895B"/>
                </a:solidFill>
              </a:rPr>
              <a:t> </a:t>
            </a:r>
            <a:r>
              <a:rPr lang="en-US" sz="2000" dirty="0"/>
              <a:t>from the </a:t>
            </a:r>
            <a:r>
              <a:rPr lang="en-US" sz="2000" dirty="0">
                <a:solidFill>
                  <a:srgbClr val="2C895B"/>
                </a:solidFill>
              </a:rPr>
              <a:t>pointer address </a:t>
            </a:r>
            <a:r>
              <a:rPr lang="en-US" sz="2000" dirty="0"/>
              <a:t>in the </a:t>
            </a:r>
            <a:r>
              <a:rPr lang="en-US" sz="2000" dirty="0">
                <a:solidFill>
                  <a:schemeClr val="accent5"/>
                </a:solidFill>
              </a:rPr>
              <a:t>base register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C97489C-7F00-F94B-AB7C-3D3EA9E25AF5}"/>
              </a:ext>
            </a:extLst>
          </p:cNvPr>
          <p:cNvSpPr/>
          <p:nvPr/>
        </p:nvSpPr>
        <p:spPr>
          <a:xfrm>
            <a:off x="2526459" y="552901"/>
            <a:ext cx="6366256" cy="198955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BAC17B2-B866-6F45-A481-CDBD9BBA3695}"/>
              </a:ext>
            </a:extLst>
          </p:cNvPr>
          <p:cNvCxnSpPr>
            <a:cxnSpLocks/>
          </p:cNvCxnSpPr>
          <p:nvPr/>
        </p:nvCxnSpPr>
        <p:spPr bwMode="auto">
          <a:xfrm flipV="1">
            <a:off x="6195462" y="1674426"/>
            <a:ext cx="1" cy="441121"/>
          </a:xfrm>
          <a:prstGeom prst="straightConnector1">
            <a:avLst/>
          </a:prstGeom>
          <a:noFill/>
          <a:ln w="635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0BB1B4A-4FC8-FF45-824D-3DED9AC86C5C}"/>
              </a:ext>
            </a:extLst>
          </p:cNvPr>
          <p:cNvSpPr txBox="1"/>
          <p:nvPr/>
        </p:nvSpPr>
        <p:spPr>
          <a:xfrm>
            <a:off x="5858016" y="2095471"/>
            <a:ext cx="2873544" cy="369332"/>
          </a:xfrm>
          <a:prstGeom prst="rect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unsigned</a:t>
            </a:r>
            <a:r>
              <a:rPr lang="en-US" dirty="0">
                <a:solidFill>
                  <a:srgbClr val="0070C0"/>
                </a:solidFill>
              </a:rPr>
              <a:t> immediate offset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4538FC1-9DFC-5D44-8D07-EE254CBB8A1A}"/>
              </a:ext>
            </a:extLst>
          </p:cNvPr>
          <p:cNvCxnSpPr>
            <a:cxnSpLocks/>
          </p:cNvCxnSpPr>
          <p:nvPr/>
        </p:nvCxnSpPr>
        <p:spPr bwMode="auto">
          <a:xfrm flipV="1">
            <a:off x="5245996" y="1753503"/>
            <a:ext cx="1" cy="372879"/>
          </a:xfrm>
          <a:prstGeom prst="straightConnector1">
            <a:avLst/>
          </a:prstGeom>
          <a:noFill/>
          <a:ln w="635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CB324431-7130-3B45-B69F-E25D00172087}"/>
              </a:ext>
            </a:extLst>
          </p:cNvPr>
          <p:cNvSpPr txBox="1"/>
          <p:nvPr/>
        </p:nvSpPr>
        <p:spPr>
          <a:xfrm>
            <a:off x="2796602" y="2095471"/>
            <a:ext cx="2762295" cy="369332"/>
          </a:xfrm>
          <a:prstGeom prst="rect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Rd – source/</a:t>
            </a:r>
            <a:r>
              <a:rPr lang="en-US" dirty="0" err="1">
                <a:solidFill>
                  <a:srgbClr val="0070C0"/>
                </a:solidFill>
              </a:rPr>
              <a:t>dest</a:t>
            </a:r>
            <a:r>
              <a:rPr lang="en-US" dirty="0">
                <a:solidFill>
                  <a:srgbClr val="0070C0"/>
                </a:solidFill>
              </a:rPr>
              <a:t> register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1409EC0-1E32-9D44-9365-5697996537B2}"/>
              </a:ext>
            </a:extLst>
          </p:cNvPr>
          <p:cNvSpPr txBox="1"/>
          <p:nvPr/>
        </p:nvSpPr>
        <p:spPr>
          <a:xfrm>
            <a:off x="2658820" y="1387228"/>
            <a:ext cx="1282198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err="1">
                <a:solidFill>
                  <a:schemeClr val="tx2"/>
                </a:solidFill>
              </a:rPr>
              <a:t>ldr</a:t>
            </a:r>
            <a:r>
              <a:rPr lang="en-US" sz="2000" b="1" dirty="0">
                <a:solidFill>
                  <a:schemeClr val="tx2"/>
                </a:solidFill>
              </a:rPr>
              <a:t>/str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026FEAB-2E70-3544-BC62-2FA31EADD170}"/>
              </a:ext>
            </a:extLst>
          </p:cNvPr>
          <p:cNvSpPr txBox="1"/>
          <p:nvPr/>
        </p:nvSpPr>
        <p:spPr>
          <a:xfrm>
            <a:off x="4968092" y="1391933"/>
            <a:ext cx="605812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tx2"/>
                </a:solidFill>
              </a:rPr>
              <a:t>Rd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750EAE6-EB13-6045-82CF-E5F24005C9EA}"/>
              </a:ext>
            </a:extLst>
          </p:cNvPr>
          <p:cNvSpPr txBox="1"/>
          <p:nvPr/>
        </p:nvSpPr>
        <p:spPr>
          <a:xfrm>
            <a:off x="5580056" y="1387228"/>
            <a:ext cx="995785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imm12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164B073-D7E6-474B-80D2-09970EFD2CDC}"/>
              </a:ext>
            </a:extLst>
          </p:cNvPr>
          <p:cNvSpPr txBox="1"/>
          <p:nvPr/>
        </p:nvSpPr>
        <p:spPr>
          <a:xfrm>
            <a:off x="4362280" y="1388280"/>
            <a:ext cx="605812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tx2"/>
                </a:solidFill>
              </a:rPr>
              <a:t>Rn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D278D8D-E977-644A-A7E0-F575CDBDD05B}"/>
              </a:ext>
            </a:extLst>
          </p:cNvPr>
          <p:cNvCxnSpPr>
            <a:cxnSpLocks/>
          </p:cNvCxnSpPr>
          <p:nvPr/>
        </p:nvCxnSpPr>
        <p:spPr bwMode="auto">
          <a:xfrm>
            <a:off x="4718508" y="981439"/>
            <a:ext cx="0" cy="390995"/>
          </a:xfrm>
          <a:prstGeom prst="straightConnector1">
            <a:avLst/>
          </a:prstGeom>
          <a:noFill/>
          <a:ln w="635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31D0E096-592B-D34F-AEF6-1AE54C2C9F41}"/>
              </a:ext>
            </a:extLst>
          </p:cNvPr>
          <p:cNvSpPr txBox="1"/>
          <p:nvPr/>
        </p:nvSpPr>
        <p:spPr>
          <a:xfrm>
            <a:off x="3956981" y="603865"/>
            <a:ext cx="4774571" cy="369332"/>
          </a:xfrm>
          <a:prstGeom prst="rect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Rn – base register contains address (pointer)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AFCC1C8-574E-8E4E-8555-AF8F96C64834}"/>
              </a:ext>
            </a:extLst>
          </p:cNvPr>
          <p:cNvSpPr txBox="1"/>
          <p:nvPr/>
        </p:nvSpPr>
        <p:spPr>
          <a:xfrm>
            <a:off x="3956982" y="1387228"/>
            <a:ext cx="385596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tx2"/>
                </a:solidFill>
              </a:rPr>
              <a:t>U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586C981-D013-4F48-8C5A-8E47500AF226}"/>
              </a:ext>
            </a:extLst>
          </p:cNvPr>
          <p:cNvSpPr txBox="1"/>
          <p:nvPr/>
        </p:nvSpPr>
        <p:spPr>
          <a:xfrm>
            <a:off x="2658820" y="618907"/>
            <a:ext cx="1228427" cy="369332"/>
          </a:xfrm>
          <a:prstGeom prst="rect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+/- offset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DC50C43-B247-C542-B15B-579DDCF77113}"/>
              </a:ext>
            </a:extLst>
          </p:cNvPr>
          <p:cNvCxnSpPr>
            <a:endCxn id="41" idx="0"/>
          </p:cNvCxnSpPr>
          <p:nvPr/>
        </p:nvCxnSpPr>
        <p:spPr>
          <a:xfrm>
            <a:off x="3649191" y="988239"/>
            <a:ext cx="500589" cy="398989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1409284B-6443-0E42-A1DC-B73A0EFE824A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638702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4" grpId="0" uiExpand="1" build="p" animBg="1"/>
      <p:bldP spid="35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0FE162A9-B5C7-0548-987F-324C99264692}"/>
              </a:ext>
            </a:extLst>
          </p:cNvPr>
          <p:cNvSpPr/>
          <p:nvPr/>
        </p:nvSpPr>
        <p:spPr>
          <a:xfrm>
            <a:off x="914400" y="1055800"/>
            <a:ext cx="9687339" cy="336605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6E44B7E-615A-0745-AB8B-85866618DF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966" y="193830"/>
            <a:ext cx="11432811" cy="493864"/>
          </a:xfrm>
        </p:spPr>
        <p:txBody>
          <a:bodyPr/>
          <a:lstStyle/>
          <a:p>
            <a:r>
              <a:rPr lang="en-US" sz="2800" dirty="0" err="1"/>
              <a:t>ldr</a:t>
            </a:r>
            <a:r>
              <a:rPr lang="en-US" sz="2800" dirty="0"/>
              <a:t>/str Register Base and Register + Immediate Offset Addressing 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3193D122-7FB5-D847-BF4D-55AFF51F9311}"/>
              </a:ext>
            </a:extLst>
          </p:cNvPr>
          <p:cNvGraphicFramePr>
            <a:graphicFrameLocks noGrp="1"/>
          </p:cNvGraphicFramePr>
          <p:nvPr/>
        </p:nvGraphicFramePr>
        <p:xfrm>
          <a:off x="97797" y="4738309"/>
          <a:ext cx="11996405" cy="1824644"/>
        </p:xfrm>
        <a:graphic>
          <a:graphicData uri="http://schemas.openxmlformats.org/drawingml/2006/table">
            <a:tbl>
              <a:tblPr/>
              <a:tblGrid>
                <a:gridCol w="54815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561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586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15845">
                <a:tc>
                  <a:txBody>
                    <a:bodyPr/>
                    <a:lstStyle/>
                    <a:p>
                      <a:pPr marL="0" marR="0" algn="ctr" eaLnBrk="0" fontAlgn="base" hangingPunct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kern="12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Syntax</a:t>
                      </a:r>
                      <a:endParaRPr lang="en-US" sz="2400" b="0" i="0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eaLnBrk="0" fontAlgn="base" hangingPunct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kern="12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Address</a:t>
                      </a:r>
                      <a:endParaRPr lang="en-US" sz="2400" b="0" i="0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eaLnBrk="0" fontAlgn="base" hangingPunct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kern="12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Examples</a:t>
                      </a:r>
                      <a:endParaRPr lang="en-US" sz="2400" b="0" i="0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3355">
                <a:tc>
                  <a:txBody>
                    <a:bodyPr/>
                    <a:lstStyle/>
                    <a:p>
                      <a:pPr marL="0" marR="0" algn="ctr" eaLnBrk="0" fontAlgn="base" hangingPunct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kern="120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ldr</a:t>
                      </a:r>
                      <a:r>
                        <a:rPr lang="en-US" sz="2400" b="0" i="0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/str Rd, [Rn +/- constant]</a:t>
                      </a:r>
                    </a:p>
                    <a:p>
                      <a:pPr marL="0" marR="0" algn="ctr" eaLnBrk="0" fontAlgn="base" hangingPunct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constant is in bytes</a:t>
                      </a:r>
                      <a:endParaRPr lang="en-US" sz="2400" b="0" i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45720" marR="45720" marT="36830" marB="3683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eaLnBrk="0" fontAlgn="base" hangingPunct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Rn + or – constant</a:t>
                      </a:r>
                    </a:p>
                    <a:p>
                      <a:pPr marL="0" marR="0" algn="ctr" eaLnBrk="0" fontAlgn="base" hangingPunct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kern="1200" dirty="0">
                          <a:solidFill>
                            <a:srgbClr val="0070C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same</a:t>
                      </a:r>
                      <a:endParaRPr lang="en-US" sz="2400" b="0" i="0" dirty="0">
                        <a:solidFill>
                          <a:srgbClr val="0070C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45720" marR="45720" marT="36830" marB="3683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eaLnBrk="0" fontAlgn="base" hangingPunct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sz="2400" b="0" i="0" kern="120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ldr</a:t>
                      </a:r>
                      <a:r>
                        <a:rPr lang="en-US" sz="2400" b="0" i="0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r0, [r5,100]</a:t>
                      </a:r>
                      <a:r>
                        <a:rPr lang="en-US" sz="2400" b="0" i="0" kern="1200" baseline="30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</a:t>
                      </a:r>
                      <a:endParaRPr lang="en-US" sz="2400" b="0" i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  <a:p>
                      <a:pPr marL="0" marR="0" lvl="0" indent="0" eaLnBrk="0" fontAlgn="base" hangingPunct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sz="2400" b="0" i="0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str r1, </a:t>
                      </a:r>
                      <a:r>
                        <a:rPr lang="en-US" sz="2400" b="0" i="0" kern="1200" dirty="0">
                          <a:solidFill>
                            <a:srgbClr val="0070C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[r5, 0]</a:t>
                      </a:r>
                    </a:p>
                    <a:p>
                      <a:pPr marL="0" marR="0" lvl="0" indent="0" eaLnBrk="0" fontAlgn="base" hangingPunct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sz="2400" b="0" i="0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str r1, </a:t>
                      </a:r>
                      <a:r>
                        <a:rPr lang="en-US" sz="2400" b="0" i="0" kern="1200" dirty="0">
                          <a:solidFill>
                            <a:srgbClr val="0070C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[r5]</a:t>
                      </a:r>
                      <a:endParaRPr lang="en-US" sz="2400" b="0" i="0" dirty="0">
                        <a:solidFill>
                          <a:srgbClr val="0070C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45720" marR="45720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503D1368-71DC-EF47-8C4A-9EB56CED5E11}"/>
              </a:ext>
            </a:extLst>
          </p:cNvPr>
          <p:cNvSpPr txBox="1"/>
          <p:nvPr/>
        </p:nvSpPr>
        <p:spPr>
          <a:xfrm>
            <a:off x="3039783" y="2221654"/>
            <a:ext cx="1282198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err="1">
                <a:solidFill>
                  <a:schemeClr val="tx2"/>
                </a:solidFill>
              </a:rPr>
              <a:t>ldr</a:t>
            </a:r>
            <a:r>
              <a:rPr lang="en-US" sz="2000" b="1" dirty="0">
                <a:solidFill>
                  <a:schemeClr val="tx2"/>
                </a:solidFill>
              </a:rPr>
              <a:t>/str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C3B4307-B5DD-4244-8C7A-991693A81F80}"/>
              </a:ext>
            </a:extLst>
          </p:cNvPr>
          <p:cNvSpPr txBox="1"/>
          <p:nvPr/>
        </p:nvSpPr>
        <p:spPr>
          <a:xfrm>
            <a:off x="5349055" y="2226359"/>
            <a:ext cx="605812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tx2"/>
                </a:solidFill>
              </a:rPr>
              <a:t>Rd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CAF27ED-893F-FF4A-88F6-F390877D6131}"/>
              </a:ext>
            </a:extLst>
          </p:cNvPr>
          <p:cNvSpPr txBox="1"/>
          <p:nvPr/>
        </p:nvSpPr>
        <p:spPr>
          <a:xfrm>
            <a:off x="5961019" y="2221654"/>
            <a:ext cx="995785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imm12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F33AC76-DDF4-FE41-8C0A-93CD9FE895FD}"/>
              </a:ext>
            </a:extLst>
          </p:cNvPr>
          <p:cNvSpPr txBox="1"/>
          <p:nvPr/>
        </p:nvSpPr>
        <p:spPr>
          <a:xfrm>
            <a:off x="4743243" y="2222706"/>
            <a:ext cx="605812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tx2"/>
                </a:solidFill>
              </a:rPr>
              <a:t>Rn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9023A53-0BAD-564C-8781-570657542A19}"/>
              </a:ext>
            </a:extLst>
          </p:cNvPr>
          <p:cNvSpPr txBox="1"/>
          <p:nvPr/>
        </p:nvSpPr>
        <p:spPr>
          <a:xfrm>
            <a:off x="4337945" y="2221654"/>
            <a:ext cx="385596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tx2"/>
                </a:solidFill>
              </a:rPr>
              <a:t>U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08F6DB39-2E74-E84C-92F9-B63E321A62DF}"/>
              </a:ext>
            </a:extLst>
          </p:cNvPr>
          <p:cNvCxnSpPr>
            <a:stCxn id="24" idx="2"/>
          </p:cNvCxnSpPr>
          <p:nvPr/>
        </p:nvCxnSpPr>
        <p:spPr>
          <a:xfrm>
            <a:off x="6458912" y="2621764"/>
            <a:ext cx="8577" cy="95386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DF9BC16-2651-CD4F-AA4B-1496E5A9EB62}"/>
              </a:ext>
            </a:extLst>
          </p:cNvPr>
          <p:cNvCxnSpPr>
            <a:stCxn id="25" idx="2"/>
          </p:cNvCxnSpPr>
          <p:nvPr/>
        </p:nvCxnSpPr>
        <p:spPr>
          <a:xfrm>
            <a:off x="5046149" y="2622816"/>
            <a:ext cx="0" cy="1268494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689CDA9-92E3-2F4E-B59D-88403DB99351}"/>
              </a:ext>
            </a:extLst>
          </p:cNvPr>
          <p:cNvCxnSpPr>
            <a:cxnSpLocks/>
          </p:cNvCxnSpPr>
          <p:nvPr/>
        </p:nvCxnSpPr>
        <p:spPr>
          <a:xfrm>
            <a:off x="5046149" y="3890690"/>
            <a:ext cx="989260" cy="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16A10F03-A38E-2446-A01B-E9DDD1F8ABE7}"/>
              </a:ext>
            </a:extLst>
          </p:cNvPr>
          <p:cNvSpPr/>
          <p:nvPr/>
        </p:nvSpPr>
        <p:spPr>
          <a:xfrm>
            <a:off x="6080273" y="3575624"/>
            <a:ext cx="718457" cy="71845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2">
                    <a:lumMod val="10000"/>
                  </a:schemeClr>
                </a:solidFill>
              </a:rPr>
              <a:t>+ -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0F31996-0384-2241-B267-C0131FBA2DD9}"/>
              </a:ext>
            </a:extLst>
          </p:cNvPr>
          <p:cNvSpPr txBox="1"/>
          <p:nvPr/>
        </p:nvSpPr>
        <p:spPr>
          <a:xfrm>
            <a:off x="3112149" y="3267416"/>
            <a:ext cx="1409360" cy="707886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</a:rPr>
              <a:t>0 subtract</a:t>
            </a:r>
          </a:p>
          <a:p>
            <a:r>
              <a:rPr lang="en-US" sz="2000" b="1" dirty="0">
                <a:solidFill>
                  <a:srgbClr val="0070C0"/>
                </a:solidFill>
              </a:rPr>
              <a:t>1 add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53EE2F7-3DFE-E04B-AE59-7AF3A6D42205}"/>
              </a:ext>
            </a:extLst>
          </p:cNvPr>
          <p:cNvCxnSpPr>
            <a:cxnSpLocks/>
            <a:stCxn id="30" idx="0"/>
          </p:cNvCxnSpPr>
          <p:nvPr/>
        </p:nvCxnSpPr>
        <p:spPr>
          <a:xfrm flipV="1">
            <a:off x="3816829" y="2589692"/>
            <a:ext cx="704680" cy="677724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73411AB8-D715-A941-A05B-2AA9B14D7F95}"/>
              </a:ext>
            </a:extLst>
          </p:cNvPr>
          <p:cNvCxnSpPr>
            <a:cxnSpLocks/>
          </p:cNvCxnSpPr>
          <p:nvPr/>
        </p:nvCxnSpPr>
        <p:spPr>
          <a:xfrm>
            <a:off x="6803411" y="3934852"/>
            <a:ext cx="989260" cy="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8632B62D-1CE4-3E48-B24B-8530624D2809}"/>
              </a:ext>
            </a:extLst>
          </p:cNvPr>
          <p:cNvSpPr txBox="1"/>
          <p:nvPr/>
        </p:nvSpPr>
        <p:spPr>
          <a:xfrm>
            <a:off x="7792671" y="3690635"/>
            <a:ext cx="2255874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</a:rPr>
              <a:t>Memory Address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A3F195B-AA41-6D4A-89F0-8934C4F1CD6C}"/>
              </a:ext>
            </a:extLst>
          </p:cNvPr>
          <p:cNvSpPr txBox="1"/>
          <p:nvPr/>
        </p:nvSpPr>
        <p:spPr>
          <a:xfrm>
            <a:off x="1256690" y="2180620"/>
            <a:ext cx="17732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</a:rPr>
              <a:t>Instruction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0140879-89B2-C24A-89ED-A6C24872283A}"/>
              </a:ext>
            </a:extLst>
          </p:cNvPr>
          <p:cNvSpPr txBox="1"/>
          <p:nvPr/>
        </p:nvSpPr>
        <p:spPr>
          <a:xfrm>
            <a:off x="4404571" y="1188712"/>
            <a:ext cx="2390398" cy="707886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</a:rPr>
              <a:t>Source for str</a:t>
            </a:r>
          </a:p>
          <a:p>
            <a:r>
              <a:rPr lang="en-US" sz="2000" b="1" dirty="0">
                <a:solidFill>
                  <a:srgbClr val="0070C0"/>
                </a:solidFill>
              </a:rPr>
              <a:t>Destination for </a:t>
            </a:r>
            <a:r>
              <a:rPr lang="en-US" sz="2000" b="1" dirty="0" err="1">
                <a:solidFill>
                  <a:srgbClr val="0070C0"/>
                </a:solidFill>
              </a:rPr>
              <a:t>ldr</a:t>
            </a:r>
            <a:endParaRPr lang="en-US" sz="2000" b="1" dirty="0">
              <a:solidFill>
                <a:srgbClr val="0070C0"/>
              </a:solidFill>
            </a:endParaRP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1A6EE6D-6EDD-5048-95FA-5837A678A1CB}"/>
              </a:ext>
            </a:extLst>
          </p:cNvPr>
          <p:cNvCxnSpPr>
            <a:cxnSpLocks/>
          </p:cNvCxnSpPr>
          <p:nvPr/>
        </p:nvCxnSpPr>
        <p:spPr>
          <a:xfrm>
            <a:off x="5608100" y="1898828"/>
            <a:ext cx="0" cy="33454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Left Brace 41">
            <a:extLst>
              <a:ext uri="{FF2B5EF4-FFF2-40B4-BE49-F238E27FC236}">
                <a16:creationId xmlns:a16="http://schemas.microsoft.com/office/drawing/2014/main" id="{290F8AC8-E708-AD49-A5CB-F856C3753944}"/>
              </a:ext>
            </a:extLst>
          </p:cNvPr>
          <p:cNvSpPr/>
          <p:nvPr/>
        </p:nvSpPr>
        <p:spPr>
          <a:xfrm>
            <a:off x="8601559" y="5811864"/>
            <a:ext cx="480448" cy="635431"/>
          </a:xfrm>
          <a:prstGeom prst="leftBrace">
            <a:avLst>
              <a:gd name="adj1" fmla="val 8333"/>
              <a:gd name="adj2" fmla="val 28049"/>
            </a:avLst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ight Arrow 42">
            <a:extLst>
              <a:ext uri="{FF2B5EF4-FFF2-40B4-BE49-F238E27FC236}">
                <a16:creationId xmlns:a16="http://schemas.microsoft.com/office/drawing/2014/main" id="{697829F1-7C76-6042-93C1-F3675F54D6CA}"/>
              </a:ext>
            </a:extLst>
          </p:cNvPr>
          <p:cNvSpPr/>
          <p:nvPr/>
        </p:nvSpPr>
        <p:spPr>
          <a:xfrm>
            <a:off x="7839165" y="5912605"/>
            <a:ext cx="669404" cy="1084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605102F-5FEE-C14F-9EC8-4934F74CCB08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880509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2AA10A-AB1F-B546-9B6B-97FC5E802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173" y="121265"/>
            <a:ext cx="11288654" cy="490633"/>
          </a:xfrm>
        </p:spPr>
        <p:txBody>
          <a:bodyPr/>
          <a:lstStyle/>
          <a:p>
            <a:r>
              <a:rPr lang="en-US" dirty="0"/>
              <a:t>Example Base Register Addressing Load – Modify – Store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004166-69B8-C54C-89AD-C39CD6155C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05404" y="4706831"/>
            <a:ext cx="7053913" cy="1997591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x = x + 1;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4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ldr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r0, [r1]        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// r0 = 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*r1 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(read x)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 r0, r0, 1       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// r0 = r0 + 1 (x++)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4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 r0, [r1]        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*r1 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= r0 write x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BEE988A-947E-2647-B5D2-95A5DF599481}"/>
              </a:ext>
            </a:extLst>
          </p:cNvPr>
          <p:cNvSpPr/>
          <p:nvPr/>
        </p:nvSpPr>
        <p:spPr>
          <a:xfrm>
            <a:off x="4755604" y="1768658"/>
            <a:ext cx="3146001" cy="6750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srgbClr val="000000"/>
                </a:solidFill>
                <a:effectLst/>
                <a:ea typeface="Arial"/>
              </a:rPr>
              <a:t>Memory assigned to x</a:t>
            </a:r>
            <a:endParaRPr lang="en-US" sz="2000" dirty="0">
              <a:solidFill>
                <a:srgbClr val="000000"/>
              </a:solidFill>
              <a:effectLst/>
              <a:latin typeface="Arial"/>
              <a:ea typeface="Arial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6F562BF-1504-454C-AEA1-04B0106F9DDD}"/>
              </a:ext>
            </a:extLst>
          </p:cNvPr>
          <p:cNvSpPr/>
          <p:nvPr/>
        </p:nvSpPr>
        <p:spPr>
          <a:xfrm>
            <a:off x="4687254" y="3332149"/>
            <a:ext cx="3145096" cy="67498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000000"/>
                </a:solidFill>
                <a:effectLst/>
                <a:ea typeface="Arial"/>
              </a:rPr>
              <a:t>register r0 </a:t>
            </a:r>
            <a:endParaRPr lang="en-US" sz="2400" dirty="0">
              <a:solidFill>
                <a:srgbClr val="000000"/>
              </a:solidFill>
              <a:effectLst/>
              <a:latin typeface="Arial"/>
              <a:ea typeface="Arial"/>
            </a:endParaRPr>
          </a:p>
        </p:txBody>
      </p:sp>
      <p:sp>
        <p:nvSpPr>
          <p:cNvPr id="42" name="Down Arrow 41">
            <a:extLst>
              <a:ext uri="{FF2B5EF4-FFF2-40B4-BE49-F238E27FC236}">
                <a16:creationId xmlns:a16="http://schemas.microsoft.com/office/drawing/2014/main" id="{83DF1A56-EA2F-9B4F-9246-F04F019BBA12}"/>
              </a:ext>
            </a:extLst>
          </p:cNvPr>
          <p:cNvSpPr/>
          <p:nvPr/>
        </p:nvSpPr>
        <p:spPr>
          <a:xfrm>
            <a:off x="5341740" y="2482542"/>
            <a:ext cx="680587" cy="859342"/>
          </a:xfrm>
          <a:prstGeom prst="downArrow">
            <a:avLst/>
          </a:prstGeom>
          <a:solidFill>
            <a:srgbClr val="0070C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375F33B6-D395-8846-971A-3B78138323B0}"/>
              </a:ext>
            </a:extLst>
          </p:cNvPr>
          <p:cNvSpPr/>
          <p:nvPr/>
        </p:nvSpPr>
        <p:spPr>
          <a:xfrm>
            <a:off x="8636442" y="1768658"/>
            <a:ext cx="3145096" cy="67498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000000"/>
                </a:solidFill>
                <a:effectLst/>
                <a:ea typeface="Arial"/>
              </a:rPr>
              <a:t>register r1 (address)</a:t>
            </a:r>
            <a:endParaRPr lang="en-US" sz="2400" dirty="0">
              <a:solidFill>
                <a:srgbClr val="000000"/>
              </a:solidFill>
              <a:effectLst/>
              <a:latin typeface="Arial"/>
              <a:ea typeface="Arial"/>
            </a:endParaRPr>
          </a:p>
        </p:txBody>
      </p:sp>
      <p:sp>
        <p:nvSpPr>
          <p:cNvPr id="48" name="Left Arrow 47">
            <a:extLst>
              <a:ext uri="{FF2B5EF4-FFF2-40B4-BE49-F238E27FC236}">
                <a16:creationId xmlns:a16="http://schemas.microsoft.com/office/drawing/2014/main" id="{16414800-0709-F047-9B66-68251FF92649}"/>
              </a:ext>
            </a:extLst>
          </p:cNvPr>
          <p:cNvSpPr/>
          <p:nvPr/>
        </p:nvSpPr>
        <p:spPr>
          <a:xfrm>
            <a:off x="7901605" y="1974027"/>
            <a:ext cx="734837" cy="269443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48DCF3-2D02-6446-B3B7-AB62624C8D8A}"/>
              </a:ext>
            </a:extLst>
          </p:cNvPr>
          <p:cNvSpPr txBox="1"/>
          <p:nvPr/>
        </p:nvSpPr>
        <p:spPr>
          <a:xfrm>
            <a:off x="8055077" y="3408029"/>
            <a:ext cx="6944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+ 1</a:t>
            </a:r>
          </a:p>
        </p:txBody>
      </p:sp>
      <p:sp>
        <p:nvSpPr>
          <p:cNvPr id="49" name="Down Arrow 48">
            <a:extLst>
              <a:ext uri="{FF2B5EF4-FFF2-40B4-BE49-F238E27FC236}">
                <a16:creationId xmlns:a16="http://schemas.microsoft.com/office/drawing/2014/main" id="{AB7FE122-26DC-5A4F-B83C-6F5672AD4802}"/>
              </a:ext>
            </a:extLst>
          </p:cNvPr>
          <p:cNvSpPr/>
          <p:nvPr/>
        </p:nvSpPr>
        <p:spPr>
          <a:xfrm rot="10800000">
            <a:off x="6772220" y="2458280"/>
            <a:ext cx="680587" cy="859342"/>
          </a:xfrm>
          <a:prstGeom prst="downArrow">
            <a:avLst/>
          </a:prstGeom>
          <a:solidFill>
            <a:srgbClr val="0070C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B16317-8BA5-C342-BBB9-29C61EB63AFC}"/>
              </a:ext>
            </a:extLst>
          </p:cNvPr>
          <p:cNvSpPr txBox="1"/>
          <p:nvPr/>
        </p:nvSpPr>
        <p:spPr>
          <a:xfrm>
            <a:off x="8719481" y="2556487"/>
            <a:ext cx="306205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0b..00001</a:t>
            </a:r>
            <a:r>
              <a:rPr lang="en-US" sz="2400" dirty="0">
                <a:solidFill>
                  <a:srgbClr val="7030A0"/>
                </a:solidFill>
              </a:rPr>
              <a:t>00</a:t>
            </a:r>
          </a:p>
          <a:p>
            <a:r>
              <a:rPr lang="en-US" sz="2400" dirty="0">
                <a:solidFill>
                  <a:srgbClr val="7030A0"/>
                </a:solidFill>
              </a:rPr>
              <a:t>Notice: word aligned!</a:t>
            </a:r>
          </a:p>
          <a:p>
            <a:r>
              <a:rPr lang="en-US" sz="2400" dirty="0">
                <a:solidFill>
                  <a:srgbClr val="7030A0"/>
                </a:solidFill>
              </a:rPr>
              <a:t>(last two bits are 0's)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EA06C025-92F7-D74F-9181-8425F05BE4A4}"/>
              </a:ext>
            </a:extLst>
          </p:cNvPr>
          <p:cNvGrpSpPr/>
          <p:nvPr/>
        </p:nvGrpSpPr>
        <p:grpSpPr>
          <a:xfrm>
            <a:off x="-172698" y="1053524"/>
            <a:ext cx="2468598" cy="4297145"/>
            <a:chOff x="8661113" y="2565170"/>
            <a:chExt cx="2468598" cy="4297145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BFDD3E57-A979-5243-8C62-EA47BB7EA4F1}"/>
                </a:ext>
              </a:extLst>
            </p:cNvPr>
            <p:cNvSpPr/>
            <p:nvPr/>
          </p:nvSpPr>
          <p:spPr>
            <a:xfrm>
              <a:off x="9100665" y="5518775"/>
              <a:ext cx="156324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..00000000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93FA8CB6-8141-B941-BF75-E3C984D477DC}"/>
                </a:ext>
              </a:extLst>
            </p:cNvPr>
            <p:cNvSpPr/>
            <p:nvPr/>
          </p:nvSpPr>
          <p:spPr>
            <a:xfrm>
              <a:off x="9100665" y="5142658"/>
              <a:ext cx="156324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..00000001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03EF2DF1-017B-4242-A572-2B4FA9308739}"/>
                </a:ext>
              </a:extLst>
            </p:cNvPr>
            <p:cNvSpPr txBox="1"/>
            <p:nvPr/>
          </p:nvSpPr>
          <p:spPr>
            <a:xfrm>
              <a:off x="8661113" y="5938985"/>
              <a:ext cx="246859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00B050"/>
                  </a:solidFill>
                </a:rPr>
                <a:t>n-bit</a:t>
              </a:r>
              <a:r>
                <a:rPr lang="en-US" dirty="0">
                  <a:solidFill>
                    <a:srgbClr val="00B050"/>
                  </a:solidFill>
                </a:rPr>
                <a:t> Memory</a:t>
              </a:r>
            </a:p>
            <a:p>
              <a:pPr algn="ctr"/>
              <a:r>
                <a:rPr lang="en-US" dirty="0">
                  <a:solidFill>
                    <a:srgbClr val="00B050"/>
                  </a:solidFill>
                </a:rPr>
                <a:t>Address</a:t>
              </a:r>
            </a:p>
            <a:p>
              <a:pPr algn="ctr"/>
              <a:r>
                <a:rPr lang="en-US" dirty="0">
                  <a:solidFill>
                    <a:srgbClr val="00B050"/>
                  </a:solidFill>
                </a:rPr>
                <a:t>binary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30DDD927-9BAC-4D45-86A6-9FA8CBDBB816}"/>
                </a:ext>
              </a:extLst>
            </p:cNvPr>
            <p:cNvSpPr/>
            <p:nvPr/>
          </p:nvSpPr>
          <p:spPr>
            <a:xfrm>
              <a:off x="9100665" y="4784627"/>
              <a:ext cx="156324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..00000010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0841DC85-8F7A-FD48-B0D7-8D661260D492}"/>
                </a:ext>
              </a:extLst>
            </p:cNvPr>
            <p:cNvSpPr/>
            <p:nvPr/>
          </p:nvSpPr>
          <p:spPr>
            <a:xfrm>
              <a:off x="9100665" y="4413426"/>
              <a:ext cx="156324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..00000011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8EBCDB03-0FC5-0544-80C7-9B8CDA5812A3}"/>
                </a:ext>
              </a:extLst>
            </p:cNvPr>
            <p:cNvSpPr/>
            <p:nvPr/>
          </p:nvSpPr>
          <p:spPr>
            <a:xfrm>
              <a:off x="9100665" y="4037309"/>
              <a:ext cx="156324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..</a:t>
              </a:r>
              <a:r>
                <a:rPr lang="en-US" b="1" dirty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000001</a:t>
              </a:r>
              <a:r>
                <a:rPr lang="en-US" b="1" dirty="0">
                  <a:solidFill>
                    <a:srgbClr val="7030A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00</a:t>
              </a: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034404F1-9DF7-9740-8C1B-16997E668804}"/>
                </a:ext>
              </a:extLst>
            </p:cNvPr>
            <p:cNvSpPr/>
            <p:nvPr/>
          </p:nvSpPr>
          <p:spPr>
            <a:xfrm>
              <a:off x="9100665" y="3685572"/>
              <a:ext cx="156324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..00000101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8120B7C2-4E23-4741-8C1C-B6D0DADDC5E7}"/>
                </a:ext>
              </a:extLst>
            </p:cNvPr>
            <p:cNvSpPr/>
            <p:nvPr/>
          </p:nvSpPr>
          <p:spPr>
            <a:xfrm>
              <a:off x="9100665" y="3316417"/>
              <a:ext cx="156324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..00000110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C5E4E955-F178-3A40-B73A-B4A1322A91DE}"/>
                </a:ext>
              </a:extLst>
            </p:cNvPr>
            <p:cNvSpPr/>
            <p:nvPr/>
          </p:nvSpPr>
          <p:spPr>
            <a:xfrm>
              <a:off x="9100665" y="2940300"/>
              <a:ext cx="156324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..00000111</a:t>
              </a:r>
            </a:p>
          </p:txBody>
        </p:sp>
        <p:sp>
          <p:nvSpPr>
            <p:cNvPr id="62" name="Up Arrow 61">
              <a:extLst>
                <a:ext uri="{FF2B5EF4-FFF2-40B4-BE49-F238E27FC236}">
                  <a16:creationId xmlns:a16="http://schemas.microsoft.com/office/drawing/2014/main" id="{74A5ACEC-EB3F-D048-9CFC-2C1D9A226010}"/>
                </a:ext>
              </a:extLst>
            </p:cNvPr>
            <p:cNvSpPr/>
            <p:nvPr/>
          </p:nvSpPr>
          <p:spPr>
            <a:xfrm>
              <a:off x="9882289" y="2565170"/>
              <a:ext cx="235635" cy="357647"/>
            </a:xfrm>
            <a:prstGeom prst="upArrow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8FCF2C2F-633D-7540-916D-76DB6AA587B4}"/>
              </a:ext>
            </a:extLst>
          </p:cNvPr>
          <p:cNvGrpSpPr/>
          <p:nvPr/>
        </p:nvGrpSpPr>
        <p:grpSpPr>
          <a:xfrm>
            <a:off x="1610641" y="992465"/>
            <a:ext cx="1694763" cy="3964642"/>
            <a:chOff x="10459173" y="2508975"/>
            <a:chExt cx="1694763" cy="3964642"/>
          </a:xfrm>
        </p:grpSpPr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17DCDDBB-66E0-9B48-9131-B6703BB795C1}"/>
                </a:ext>
              </a:extLst>
            </p:cNvPr>
            <p:cNvSpPr txBox="1"/>
            <p:nvPr/>
          </p:nvSpPr>
          <p:spPr>
            <a:xfrm>
              <a:off x="10634563" y="5481831"/>
              <a:ext cx="1287532" cy="369332"/>
            </a:xfrm>
            <a:prstGeom prst="rect">
              <a:avLst/>
            </a:prstGeom>
            <a:noFill/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01010101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8B0C591F-3E1F-5F43-AE82-582AE39DE0D8}"/>
                </a:ext>
              </a:extLst>
            </p:cNvPr>
            <p:cNvSpPr txBox="1"/>
            <p:nvPr/>
          </p:nvSpPr>
          <p:spPr>
            <a:xfrm>
              <a:off x="10625028" y="5123800"/>
              <a:ext cx="1287532" cy="369332"/>
            </a:xfrm>
            <a:prstGeom prst="rect">
              <a:avLst/>
            </a:prstGeom>
            <a:noFill/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10101010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635CF544-D423-3D45-9A92-417A4444C0A8}"/>
                </a:ext>
              </a:extLst>
            </p:cNvPr>
            <p:cNvSpPr txBox="1"/>
            <p:nvPr/>
          </p:nvSpPr>
          <p:spPr>
            <a:xfrm>
              <a:off x="10625028" y="4753761"/>
              <a:ext cx="1287532" cy="369332"/>
            </a:xfrm>
            <a:prstGeom prst="rect">
              <a:avLst/>
            </a:prstGeom>
            <a:noFill/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01010101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2C87250F-CEC4-0C49-A7BA-99555C68F716}"/>
                </a:ext>
              </a:extLst>
            </p:cNvPr>
            <p:cNvSpPr txBox="1"/>
            <p:nvPr/>
          </p:nvSpPr>
          <p:spPr>
            <a:xfrm>
              <a:off x="10625028" y="4384429"/>
              <a:ext cx="1287532" cy="369332"/>
            </a:xfrm>
            <a:prstGeom prst="rect">
              <a:avLst/>
            </a:prstGeom>
            <a:noFill/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10101010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17E95A68-9488-8B40-B2BA-A9D68D2393BA}"/>
                </a:ext>
              </a:extLst>
            </p:cNvPr>
            <p:cNvSpPr txBox="1"/>
            <p:nvPr/>
          </p:nvSpPr>
          <p:spPr>
            <a:xfrm>
              <a:off x="10625028" y="4014390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2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01010101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54F14C23-D045-0645-A796-5049981A1B61}"/>
                </a:ext>
              </a:extLst>
            </p:cNvPr>
            <p:cNvSpPr txBox="1"/>
            <p:nvPr/>
          </p:nvSpPr>
          <p:spPr>
            <a:xfrm>
              <a:off x="10632554" y="3645412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2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10101010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B018F926-B479-A647-9542-4EC2BCC39934}"/>
                </a:ext>
              </a:extLst>
            </p:cNvPr>
            <p:cNvSpPr txBox="1"/>
            <p:nvPr/>
          </p:nvSpPr>
          <p:spPr>
            <a:xfrm>
              <a:off x="10625028" y="3281731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2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01010101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B8BFFAA3-4C4A-B743-BB39-B39A2C07966B}"/>
                </a:ext>
              </a:extLst>
            </p:cNvPr>
            <p:cNvSpPr txBox="1"/>
            <p:nvPr/>
          </p:nvSpPr>
          <p:spPr>
            <a:xfrm>
              <a:off x="10640505" y="2905334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2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10101010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35239425-B752-014D-B06C-681404F39AEC}"/>
                </a:ext>
              </a:extLst>
            </p:cNvPr>
            <p:cNvSpPr txBox="1"/>
            <p:nvPr/>
          </p:nvSpPr>
          <p:spPr>
            <a:xfrm>
              <a:off x="10459173" y="6104285"/>
              <a:ext cx="16192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5"/>
                  </a:solidFill>
                </a:rPr>
                <a:t>1 byte </a:t>
              </a:r>
            </a:p>
          </p:txBody>
        </p:sp>
        <p:sp>
          <p:nvSpPr>
            <p:cNvPr id="74" name="Right Brace 73">
              <a:extLst>
                <a:ext uri="{FF2B5EF4-FFF2-40B4-BE49-F238E27FC236}">
                  <a16:creationId xmlns:a16="http://schemas.microsoft.com/office/drawing/2014/main" id="{AE088B83-D6B2-5F46-8034-B52C8014524B}"/>
                </a:ext>
              </a:extLst>
            </p:cNvPr>
            <p:cNvSpPr/>
            <p:nvPr/>
          </p:nvSpPr>
          <p:spPr>
            <a:xfrm rot="5400000">
              <a:off x="11074196" y="5384978"/>
              <a:ext cx="396719" cy="1280006"/>
            </a:xfrm>
            <a:prstGeom prst="rightBrace">
              <a:avLst/>
            </a:prstGeom>
            <a:ln w="254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81707C1A-3925-1F4D-AB31-BA3E056F7589}"/>
                </a:ext>
              </a:extLst>
            </p:cNvPr>
            <p:cNvSpPr txBox="1"/>
            <p:nvPr/>
          </p:nvSpPr>
          <p:spPr>
            <a:xfrm>
              <a:off x="10534699" y="2508975"/>
              <a:ext cx="16192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5"/>
                  </a:solidFill>
                </a:rPr>
                <a:t>contents</a:t>
              </a:r>
            </a:p>
          </p:txBody>
        </p:sp>
      </p:grpSp>
      <p:sp>
        <p:nvSpPr>
          <p:cNvPr id="10" name="Right Brace 9">
            <a:extLst>
              <a:ext uri="{FF2B5EF4-FFF2-40B4-BE49-F238E27FC236}">
                <a16:creationId xmlns:a16="http://schemas.microsoft.com/office/drawing/2014/main" id="{C46FB976-C58B-F547-9A6D-14E7FA2C638F}"/>
              </a:ext>
            </a:extLst>
          </p:cNvPr>
          <p:cNvSpPr/>
          <p:nvPr/>
        </p:nvSpPr>
        <p:spPr>
          <a:xfrm>
            <a:off x="3079505" y="1388118"/>
            <a:ext cx="719360" cy="1479094"/>
          </a:xfrm>
          <a:prstGeom prst="rightBrac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eft-Right Arrow 10">
            <a:extLst>
              <a:ext uri="{FF2B5EF4-FFF2-40B4-BE49-F238E27FC236}">
                <a16:creationId xmlns:a16="http://schemas.microsoft.com/office/drawing/2014/main" id="{35C7ED90-B38B-4944-9F8D-EA5D4B8BEE06}"/>
              </a:ext>
            </a:extLst>
          </p:cNvPr>
          <p:cNvSpPr/>
          <p:nvPr/>
        </p:nvSpPr>
        <p:spPr>
          <a:xfrm>
            <a:off x="3834277" y="1974027"/>
            <a:ext cx="921327" cy="269443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8AB4C9-3932-CB48-82B2-000D32AC00FB}"/>
              </a:ext>
            </a:extLst>
          </p:cNvPr>
          <p:cNvSpPr txBox="1"/>
          <p:nvPr/>
        </p:nvSpPr>
        <p:spPr>
          <a:xfrm>
            <a:off x="3542461" y="2695553"/>
            <a:ext cx="1069312" cy="923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X starting address</a:t>
            </a:r>
          </a:p>
        </p:txBody>
      </p:sp>
      <p:sp>
        <p:nvSpPr>
          <p:cNvPr id="5" name="Left Arrow 4">
            <a:extLst>
              <a:ext uri="{FF2B5EF4-FFF2-40B4-BE49-F238E27FC236}">
                <a16:creationId xmlns:a16="http://schemas.microsoft.com/office/drawing/2014/main" id="{372E495D-97A8-FF4C-A4C4-4D6FCE524F98}"/>
              </a:ext>
            </a:extLst>
          </p:cNvPr>
          <p:cNvSpPr/>
          <p:nvPr/>
        </p:nvSpPr>
        <p:spPr>
          <a:xfrm>
            <a:off x="3079505" y="2720479"/>
            <a:ext cx="451799" cy="13145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935804B-B60B-DA41-A9E5-0919401DAC6B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D565AB-54CE-F445-B5CC-C72843F17CE5}"/>
              </a:ext>
            </a:extLst>
          </p:cNvPr>
          <p:cNvSpPr txBox="1"/>
          <p:nvPr/>
        </p:nvSpPr>
        <p:spPr>
          <a:xfrm>
            <a:off x="5091778" y="743574"/>
            <a:ext cx="2416046" cy="8002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0070C0"/>
                </a:solidFill>
              </a:rPr>
              <a:t>x = x + 1</a:t>
            </a:r>
          </a:p>
          <a:p>
            <a:r>
              <a:rPr lang="en-US" dirty="0">
                <a:solidFill>
                  <a:srgbClr val="0070C0"/>
                </a:solidFill>
              </a:rPr>
              <a:t>Where x is in memory</a:t>
            </a:r>
            <a:endParaRPr lang="en-US" sz="1600" dirty="0">
              <a:solidFill>
                <a:srgbClr val="0070C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171F64-8086-E0FE-2EB0-02F6826350CD}"/>
              </a:ext>
            </a:extLst>
          </p:cNvPr>
          <p:cNvSpPr txBox="1"/>
          <p:nvPr/>
        </p:nvSpPr>
        <p:spPr>
          <a:xfrm>
            <a:off x="9225228" y="1252731"/>
            <a:ext cx="20505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r1 is a pointer</a:t>
            </a:r>
          </a:p>
        </p:txBody>
      </p:sp>
    </p:spTree>
    <p:extLst>
      <p:ext uri="{BB962C8B-B14F-4D97-AF65-F5344CB8AC3E}">
        <p14:creationId xmlns:p14="http://schemas.microsoft.com/office/powerpoint/2010/main" val="3392486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 animBg="1"/>
      <p:bldP spid="42" grpId="0" animBg="1"/>
      <p:bldP spid="6" grpId="0"/>
      <p:bldP spid="49" grpId="0" animBg="1"/>
      <p:bldP spid="40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66E8002-E454-1D48-AE11-B7E2B2FBA8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776" y="38009"/>
            <a:ext cx="10515600" cy="493153"/>
          </a:xfrm>
        </p:spPr>
        <p:txBody>
          <a:bodyPr>
            <a:normAutofit fontScale="90000"/>
          </a:bodyPr>
          <a:lstStyle/>
          <a:p>
            <a:r>
              <a:rPr lang="en-US" dirty="0"/>
              <a:t>How to get a memory pointer into a register?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42E6169-1525-6643-BE6B-FCD424D24F2B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973E7C91-8878-104D-0DEE-40984EFD32A9}"/>
              </a:ext>
            </a:extLst>
          </p:cNvPr>
          <p:cNvGrpSpPr/>
          <p:nvPr/>
        </p:nvGrpSpPr>
        <p:grpSpPr>
          <a:xfrm>
            <a:off x="8359546" y="428406"/>
            <a:ext cx="1276422" cy="5978146"/>
            <a:chOff x="5391446" y="535470"/>
            <a:chExt cx="1557995" cy="5926892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3B6AD61E-A114-4812-84A1-7B2C3F4893C9}"/>
                </a:ext>
              </a:extLst>
            </p:cNvPr>
            <p:cNvSpPr txBox="1"/>
            <p:nvPr/>
          </p:nvSpPr>
          <p:spPr>
            <a:xfrm>
              <a:off x="5391446" y="535470"/>
              <a:ext cx="1557994" cy="274624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70C0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0xFF…FF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9E3D9162-2B5C-893F-ED3A-69BE61A28E5A}"/>
                </a:ext>
              </a:extLst>
            </p:cNvPr>
            <p:cNvSpPr txBox="1"/>
            <p:nvPr/>
          </p:nvSpPr>
          <p:spPr>
            <a:xfrm>
              <a:off x="5503770" y="6187738"/>
              <a:ext cx="1445671" cy="274624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70C0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0x00…00</a:t>
              </a:r>
            </a:p>
          </p:txBody>
        </p: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C8BDE6DA-06E3-FC3A-8BFB-CED0162EFFC7}"/>
                </a:ext>
              </a:extLst>
            </p:cNvPr>
            <p:cNvCxnSpPr>
              <a:cxnSpLocks/>
              <a:stCxn id="62" idx="2"/>
              <a:endCxn id="63" idx="0"/>
            </p:cNvCxnSpPr>
            <p:nvPr/>
          </p:nvCxnSpPr>
          <p:spPr bwMode="auto">
            <a:xfrm>
              <a:off x="6170443" y="810094"/>
              <a:ext cx="56162" cy="5377644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stealth" w="lg" len="lg"/>
            </a:ln>
            <a:effectLst/>
          </p:spPr>
        </p:cxn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DCAC6668-03AD-BA2E-3CFC-8FB4FB10124B}"/>
                </a:ext>
              </a:extLst>
            </p:cNvPr>
            <p:cNvSpPr txBox="1"/>
            <p:nvPr/>
          </p:nvSpPr>
          <p:spPr>
            <a:xfrm>
              <a:off x="5480326" y="2802242"/>
              <a:ext cx="1304070" cy="100695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45720" rIns="45720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F0000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32-bit</a:t>
              </a:r>
              <a:r>
                <a:rPr lang="en-US" sz="2000" dirty="0">
                  <a:solidFill>
                    <a:srgbClr val="FF0000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 Address space</a:t>
              </a: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587E2B31-09CF-F4CC-50FE-173B6FBAD22F}"/>
              </a:ext>
            </a:extLst>
          </p:cNvPr>
          <p:cNvGrpSpPr/>
          <p:nvPr/>
        </p:nvGrpSpPr>
        <p:grpSpPr>
          <a:xfrm>
            <a:off x="9573567" y="346121"/>
            <a:ext cx="2526189" cy="6021446"/>
            <a:chOff x="6583680" y="1280160"/>
            <a:chExt cx="2377440" cy="5257800"/>
          </a:xfrm>
        </p:grpSpPr>
        <p:sp>
          <p:nvSpPr>
            <p:cNvPr id="67" name="Rectangle 7">
              <a:extLst>
                <a:ext uri="{FF2B5EF4-FFF2-40B4-BE49-F238E27FC236}">
                  <a16:creationId xmlns:a16="http://schemas.microsoft.com/office/drawing/2014/main" id="{DE453780-A296-CD88-5AD4-3BF1D40E1987}"/>
                </a:ext>
              </a:extLst>
            </p:cNvPr>
            <p:cNvSpPr>
              <a:spLocks noChangeArrowheads="1"/>
            </p:cNvSpPr>
            <p:nvPr>
              <p:custDataLst>
                <p:tags r:id="rId1"/>
              </p:custDataLst>
            </p:nvPr>
          </p:nvSpPr>
          <p:spPr bwMode="auto">
            <a:xfrm>
              <a:off x="6583680" y="1325880"/>
              <a:ext cx="2377440" cy="521208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Ctr="1"/>
            <a:lstStyle/>
            <a:p>
              <a:pPr algn="ctr">
                <a:lnSpc>
                  <a:spcPct val="100000"/>
                </a:lnSpc>
              </a:pPr>
              <a:endParaRPr lang="en-US" b="0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8075665C-FB8F-A08B-7F86-D7C7447BB64F}"/>
                </a:ext>
              </a:extLst>
            </p:cNvPr>
            <p:cNvSpPr/>
            <p:nvPr/>
          </p:nvSpPr>
          <p:spPr bwMode="auto">
            <a:xfrm>
              <a:off x="6583680" y="1280160"/>
              <a:ext cx="2377440" cy="457200"/>
            </a:xfrm>
            <a:prstGeom prst="rect">
              <a:avLst/>
            </a:prstGeom>
            <a:solidFill>
              <a:srgbClr val="CC0066">
                <a:alpha val="60000"/>
              </a:srgbClr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OS kernel [protected]</a:t>
              </a: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34C942B1-E3DF-98D2-25AE-8FB1A739A60A}"/>
                </a:ext>
              </a:extLst>
            </p:cNvPr>
            <p:cNvSpPr/>
            <p:nvPr/>
          </p:nvSpPr>
          <p:spPr bwMode="auto">
            <a:xfrm>
              <a:off x="6583680" y="1737360"/>
              <a:ext cx="2377440" cy="457200"/>
            </a:xfrm>
            <a:prstGeom prst="rect">
              <a:avLst/>
            </a:prstGeom>
            <a:solidFill>
              <a:srgbClr val="FFCA86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Stack</a:t>
              </a: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D7CB8CD9-9F3C-8295-5C7F-89963315C5AE}"/>
                </a:ext>
              </a:extLst>
            </p:cNvPr>
            <p:cNvSpPr/>
            <p:nvPr/>
          </p:nvSpPr>
          <p:spPr bwMode="auto">
            <a:xfrm>
              <a:off x="6583680" y="4114800"/>
              <a:ext cx="2377440" cy="457200"/>
            </a:xfrm>
            <a:prstGeom prst="rect">
              <a:avLst/>
            </a:prstGeom>
            <a:solidFill>
              <a:srgbClr val="ED917F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Heap</a:t>
              </a: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9EC24407-4102-EE8F-CA2F-350E6EE4F4CB}"/>
                </a:ext>
              </a:extLst>
            </p:cNvPr>
            <p:cNvSpPr/>
            <p:nvPr/>
          </p:nvSpPr>
          <p:spPr bwMode="auto">
            <a:xfrm>
              <a:off x="6583680" y="4572000"/>
              <a:ext cx="2377440" cy="548640"/>
            </a:xfrm>
            <a:prstGeom prst="rect">
              <a:avLst/>
            </a:prstGeom>
            <a:solidFill>
              <a:srgbClr val="C9DEAE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Static Data</a:t>
              </a:r>
              <a:r>
                <a:rPr lang="en-US" i="1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 (+BSS)</a:t>
              </a:r>
              <a:endParaRPr lang="en-US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D81772F8-B74D-10E0-336C-9813AB12A3E0}"/>
                </a:ext>
              </a:extLst>
            </p:cNvPr>
            <p:cNvSpPr/>
            <p:nvPr/>
          </p:nvSpPr>
          <p:spPr bwMode="auto">
            <a:xfrm>
              <a:off x="6583680" y="3108960"/>
              <a:ext cx="2377440" cy="457200"/>
            </a:xfrm>
            <a:prstGeom prst="rect">
              <a:avLst/>
            </a:prstGeom>
            <a:solidFill>
              <a:srgbClr val="B7A57A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Shared Libraries</a:t>
              </a: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195E9658-CC96-CEDF-B5D1-96DE94EB8E60}"/>
                </a:ext>
              </a:extLst>
            </p:cNvPr>
            <p:cNvSpPr/>
            <p:nvPr/>
          </p:nvSpPr>
          <p:spPr bwMode="auto">
            <a:xfrm>
              <a:off x="6583680" y="5120640"/>
              <a:ext cx="2377440" cy="411480"/>
            </a:xfrm>
            <a:prstGeom prst="rect">
              <a:avLst/>
            </a:prstGeom>
            <a:solidFill>
              <a:srgbClr val="FFFFB2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Read Only Data</a:t>
              </a:r>
              <a:endParaRPr lang="en-US" i="1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E5479539-9304-44DF-58AB-CEB4D648DC8C}"/>
                </a:ext>
              </a:extLst>
            </p:cNvPr>
            <p:cNvCxnSpPr/>
            <p:nvPr/>
          </p:nvCxnSpPr>
          <p:spPr bwMode="auto">
            <a:xfrm>
              <a:off x="7772400" y="2194560"/>
              <a:ext cx="0" cy="365760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13319BEA-8A33-95CE-BEE8-93C4E6E567EF}"/>
                </a:ext>
              </a:extLst>
            </p:cNvPr>
            <p:cNvCxnSpPr/>
            <p:nvPr/>
          </p:nvCxnSpPr>
          <p:spPr bwMode="auto">
            <a:xfrm>
              <a:off x="7772400" y="2743200"/>
              <a:ext cx="0" cy="365760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/>
            </a:ln>
            <a:effectLst/>
          </p:spPr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3909616F-F35D-66E3-FFB1-08901373B3F1}"/>
                </a:ext>
              </a:extLst>
            </p:cNvPr>
            <p:cNvCxnSpPr/>
            <p:nvPr/>
          </p:nvCxnSpPr>
          <p:spPr bwMode="auto">
            <a:xfrm>
              <a:off x="7772400" y="3749040"/>
              <a:ext cx="0" cy="365760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/>
            </a:ln>
            <a:effectLst/>
          </p:spPr>
        </p:cxnSp>
      </p:grpSp>
      <p:sp>
        <p:nvSpPr>
          <p:cNvPr id="77" name="Rectangle 76">
            <a:extLst>
              <a:ext uri="{FF2B5EF4-FFF2-40B4-BE49-F238E27FC236}">
                <a16:creationId xmlns:a16="http://schemas.microsoft.com/office/drawing/2014/main" id="{9D06E8DF-7DC4-45AF-B6D0-0ACC656E3897}"/>
              </a:ext>
            </a:extLst>
          </p:cNvPr>
          <p:cNvSpPr/>
          <p:nvPr/>
        </p:nvSpPr>
        <p:spPr bwMode="auto">
          <a:xfrm>
            <a:off x="9573567" y="5180927"/>
            <a:ext cx="2526189" cy="102687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rPr>
              <a:t>Read Only Text Segment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D2CC168-6741-7245-12B1-38054E32D56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97093" y="764381"/>
            <a:ext cx="7571780" cy="2199760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0070C0"/>
                </a:solidFill>
                <a:cs typeface="Courier New" panose="02070309020205020404" pitchFamily="49" charset="0"/>
              </a:rPr>
              <a:t>Assembler </a:t>
            </a:r>
            <a:r>
              <a:rPr lang="en-US" sz="2000" b="1" dirty="0">
                <a:solidFill>
                  <a:srgbClr val="0070C0"/>
                </a:solidFill>
                <a:cs typeface="Courier New" panose="02070309020205020404" pitchFamily="49" charset="0"/>
              </a:rPr>
              <a:t>creates a table of pointers </a:t>
            </a:r>
            <a:r>
              <a:rPr lang="en-US" sz="2000" dirty="0">
                <a:solidFill>
                  <a:schemeClr val="tx2"/>
                </a:solidFill>
                <a:cs typeface="Courier New" panose="02070309020205020404" pitchFamily="49" charset="0"/>
              </a:rPr>
              <a:t>in the </a:t>
            </a:r>
            <a:r>
              <a:rPr lang="en-US" sz="2000" b="1" dirty="0">
                <a:solidFill>
                  <a:srgbClr val="0070C0"/>
                </a:solidFill>
                <a:cs typeface="Courier New" panose="02070309020205020404" pitchFamily="49" charset="0"/>
              </a:rPr>
              <a:t>text segment </a:t>
            </a:r>
            <a:r>
              <a:rPr lang="en-US" sz="2000" dirty="0">
                <a:solidFill>
                  <a:schemeClr val="tx2"/>
                </a:solidFill>
                <a:cs typeface="Courier New" panose="02070309020205020404" pitchFamily="49" charset="0"/>
              </a:rPr>
              <a:t>called the </a:t>
            </a:r>
            <a:r>
              <a:rPr lang="en-US" sz="2000" b="1" dirty="0">
                <a:solidFill>
                  <a:srgbClr val="0070C0"/>
                </a:solidFill>
                <a:cs typeface="Courier New" panose="02070309020205020404" pitchFamily="49" charset="0"/>
              </a:rPr>
              <a:t>literal table</a:t>
            </a:r>
          </a:p>
          <a:p>
            <a:pPr>
              <a:lnSpc>
                <a:spcPct val="100000"/>
              </a:lnSpc>
            </a:pPr>
            <a:r>
              <a:rPr lang="en-US" sz="2000" dirty="0">
                <a:cs typeface="Courier New" panose="02070309020205020404" pitchFamily="49" charset="0"/>
              </a:rPr>
              <a:t>For each variable in one of the data segments you reference in a special form of the </a:t>
            </a:r>
            <a:r>
              <a:rPr lang="en-US" sz="2000" dirty="0" err="1">
                <a:cs typeface="Courier New" panose="02070309020205020404" pitchFamily="49" charset="0"/>
              </a:rPr>
              <a:t>ldr</a:t>
            </a:r>
            <a:r>
              <a:rPr lang="en-US" sz="2000" dirty="0">
                <a:cs typeface="Courier New" panose="02070309020205020404" pitchFamily="49" charset="0"/>
              </a:rPr>
              <a:t> instruction (next slide), the assembler makes an entry for that variable whose contents is the 32-bit Label address</a:t>
            </a:r>
            <a:endParaRPr lang="en-US" sz="20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2F3270F-EA06-F232-70AC-31A4F6497416}"/>
              </a:ext>
            </a:extLst>
          </p:cNvPr>
          <p:cNvSpPr/>
          <p:nvPr/>
        </p:nvSpPr>
        <p:spPr bwMode="auto">
          <a:xfrm>
            <a:off x="510721" y="3888622"/>
            <a:ext cx="7658152" cy="646331"/>
          </a:xfrm>
          <a:prstGeom prst="rect">
            <a:avLst/>
          </a:prstGeom>
          <a:solidFill>
            <a:srgbClr val="C9DEAE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       .data</a:t>
            </a:r>
          </a:p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x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:    .word 200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C21932-8C2D-B3D4-F551-A6AD91E8DC58}"/>
              </a:ext>
            </a:extLst>
          </p:cNvPr>
          <p:cNvSpPr txBox="1"/>
          <p:nvPr/>
        </p:nvSpPr>
        <p:spPr>
          <a:xfrm>
            <a:off x="532776" y="3164047"/>
            <a:ext cx="7658152" cy="70788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      .</a:t>
            </a:r>
            <a:r>
              <a:rPr lang="en-US" sz="2000" dirty="0" err="1">
                <a:solidFill>
                  <a:schemeClr val="accent6"/>
                </a:solidFill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bss</a:t>
            </a:r>
            <a:endParaRPr lang="en-US" sz="2000" dirty="0">
              <a:solidFill>
                <a:schemeClr val="accent6"/>
              </a:solidFill>
              <a:latin typeface="Consolas" panose="020B0609020204030204" pitchFamily="49" charset="0"/>
              <a:ea typeface="CMU Bright" panose="02000603000000000000" pitchFamily="2" charset="0"/>
              <a:cs typeface="Consolas" panose="020B06090202040302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y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:    .space 4ç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4E73D60-A188-A95F-76C0-1E05B6759420}"/>
              </a:ext>
            </a:extLst>
          </p:cNvPr>
          <p:cNvSpPr/>
          <p:nvPr/>
        </p:nvSpPr>
        <p:spPr>
          <a:xfrm>
            <a:off x="510721" y="4549632"/>
            <a:ext cx="7658152" cy="197037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.text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</a:rPr>
              <a:t>	// your code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</a:rPr>
              <a:t>	// last line of your code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</a:rPr>
              <a:t>	// below is created by the assembler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</a:rPr>
              <a:t>     .word  y		// contents: 32-bit address of y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.word  x		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</a:rPr>
              <a:t>// contents: 32-bit address of x</a:t>
            </a:r>
            <a:endParaRPr lang="en-US" sz="20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5191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9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7A87349-A826-7849-BBE3-16E2AF98ED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729" y="91525"/>
            <a:ext cx="10515600" cy="370689"/>
          </a:xfrm>
        </p:spPr>
        <p:txBody>
          <a:bodyPr>
            <a:normAutofit fontScale="90000"/>
          </a:bodyPr>
          <a:lstStyle/>
          <a:p>
            <a:r>
              <a:rPr lang="en-US" dirty="0"/>
              <a:t>Loading and using pointers in registers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B7DEF19-036D-994F-A1C3-6D4DF704A88A}"/>
              </a:ext>
            </a:extLst>
          </p:cNvPr>
          <p:cNvSpPr txBox="1"/>
          <p:nvPr/>
        </p:nvSpPr>
        <p:spPr>
          <a:xfrm>
            <a:off x="6580144" y="1795132"/>
            <a:ext cx="5611856" cy="480131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.text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// function header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main:</a:t>
            </a:r>
          </a:p>
          <a:p>
            <a:endParaRPr lang="en-US" dirty="0">
              <a:solidFill>
                <a:schemeClr val="tx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load the address, then contents</a:t>
            </a:r>
          </a:p>
          <a:p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// using r2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ldr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r2, =x     // int *r2 = &amp;x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ldr</a:t>
            </a:r>
            <a:r>
              <a:rPr lang="en-US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r2, [r2]   // r2 = *r2;</a:t>
            </a:r>
          </a:p>
          <a:p>
            <a:r>
              <a:rPr lang="en-US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// &amp;x was only needed once above</a:t>
            </a:r>
          </a:p>
          <a:p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// Note: </a:t>
            </a:r>
            <a:r>
              <a:rPr lang="en-US" b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 was a pointer then an int</a:t>
            </a:r>
          </a:p>
          <a:p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// no "type" checking in assembly!</a:t>
            </a:r>
          </a:p>
          <a:p>
            <a:endParaRPr lang="en-US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store the contents of r2</a:t>
            </a:r>
          </a:p>
          <a:p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ldr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r1, =y     // int *r1 = &amp;y</a:t>
            </a:r>
          </a:p>
          <a:p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 r2, [r1]   // *r1 = r2 </a:t>
            </a:r>
            <a:r>
              <a:rPr lang="en-US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</a:t>
            </a:r>
          </a:p>
          <a:p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…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2E447CA-929F-6148-8CDC-6E11F87345B6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5BF2AAF-DE58-C7A4-50C3-FC52A03BA8BF}"/>
              </a:ext>
            </a:extLst>
          </p:cNvPr>
          <p:cNvSpPr/>
          <p:nvPr/>
        </p:nvSpPr>
        <p:spPr bwMode="auto">
          <a:xfrm>
            <a:off x="6580144" y="1123390"/>
            <a:ext cx="5611856" cy="646331"/>
          </a:xfrm>
          <a:prstGeom prst="rect">
            <a:avLst/>
          </a:prstGeom>
          <a:solidFill>
            <a:srgbClr val="C9DEAE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       .data</a:t>
            </a:r>
          </a:p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x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:     .word 200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795EE37-B1CD-5ED9-E520-581B330E7835}"/>
              </a:ext>
            </a:extLst>
          </p:cNvPr>
          <p:cNvGrpSpPr/>
          <p:nvPr/>
        </p:nvGrpSpPr>
        <p:grpSpPr>
          <a:xfrm>
            <a:off x="1619711" y="3190135"/>
            <a:ext cx="5720532" cy="1160547"/>
            <a:chOff x="1608313" y="5360996"/>
            <a:chExt cx="5720532" cy="1160547"/>
          </a:xfrm>
        </p:grpSpPr>
        <p:sp>
          <p:nvSpPr>
            <p:cNvPr id="23" name="Content Placeholder 1">
              <a:extLst>
                <a:ext uri="{FF2B5EF4-FFF2-40B4-BE49-F238E27FC236}">
                  <a16:creationId xmlns:a16="http://schemas.microsoft.com/office/drawing/2014/main" id="{42B6628D-DA14-870F-BC99-0E36C1AA5F8E}"/>
                </a:ext>
              </a:extLst>
            </p:cNvPr>
            <p:cNvSpPr txBox="1">
              <a:spLocks/>
            </p:cNvSpPr>
            <p:nvPr/>
          </p:nvSpPr>
          <p:spPr>
            <a:xfrm>
              <a:off x="1608313" y="5360996"/>
              <a:ext cx="4695364" cy="116054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234950" indent="-23495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tabLst/>
                <a:defRPr sz="21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1pPr>
              <a:lvl2pPr marL="577850" indent="-223838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9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2pPr>
              <a:lvl3pPr marL="914400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7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3pPr>
              <a:lvl4pPr marL="1260475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7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4pPr>
              <a:lvl5pPr marL="1603375" indent="-222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7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buNone/>
              </a:pPr>
              <a:r>
                <a:rPr lang="en-US" sz="2000" dirty="0">
                  <a:solidFill>
                    <a:schemeClr val="tx2"/>
                  </a:solidFill>
                  <a:cs typeface="Courier New" panose="02070309020205020404" pitchFamily="49" charset="0"/>
                </a:rPr>
                <a:t>two step to </a:t>
              </a:r>
              <a:r>
                <a:rPr lang="en-US" sz="2000" b="1" dirty="0">
                  <a:solidFill>
                    <a:srgbClr val="C00000"/>
                  </a:solidFill>
                  <a:cs typeface="Courier New" panose="02070309020205020404" pitchFamily="49" charset="0"/>
                </a:rPr>
                <a:t>load</a:t>
              </a:r>
              <a:r>
                <a:rPr lang="en-US" sz="2000" dirty="0">
                  <a:solidFill>
                    <a:schemeClr val="tx2"/>
                  </a:solidFill>
                  <a:cs typeface="Courier New" panose="02070309020205020404" pitchFamily="49" charset="0"/>
                </a:rPr>
                <a:t> a </a:t>
              </a:r>
              <a:r>
                <a:rPr lang="en-US" sz="2000" b="1" dirty="0">
                  <a:solidFill>
                    <a:srgbClr val="7030A0"/>
                  </a:solidFill>
                  <a:cs typeface="Courier New" panose="02070309020205020404" pitchFamily="49" charset="0"/>
                </a:rPr>
                <a:t>memory</a:t>
              </a:r>
              <a:r>
                <a:rPr lang="en-US" sz="2000" dirty="0">
                  <a:solidFill>
                    <a:srgbClr val="7030A0"/>
                  </a:solidFill>
                  <a:cs typeface="Courier New" panose="02070309020205020404" pitchFamily="49" charset="0"/>
                </a:rPr>
                <a:t> variable</a:t>
              </a:r>
            </a:p>
            <a:p>
              <a:pPr marL="696912" lvl="1" indent="-342900">
                <a:buFont typeface="+mj-lt"/>
                <a:buAutoNum type="arabicPeriod"/>
              </a:pPr>
              <a:r>
                <a:rPr lang="en-US" sz="2000" dirty="0">
                  <a:solidFill>
                    <a:srgbClr val="0070C0"/>
                  </a:solidFill>
                  <a:cs typeface="Courier New" panose="02070309020205020404" pitchFamily="49" charset="0"/>
                </a:rPr>
                <a:t>load the pointer to the memory</a:t>
              </a:r>
            </a:p>
            <a:p>
              <a:pPr marL="696912" lvl="1" indent="-342900">
                <a:buFont typeface="+mj-lt"/>
                <a:buAutoNum type="arabicPeriod"/>
              </a:pPr>
              <a:r>
                <a:rPr lang="en-US" sz="2000" dirty="0">
                  <a:solidFill>
                    <a:srgbClr val="F3753F"/>
                  </a:solidFill>
                  <a:cs typeface="Courier New" panose="02070309020205020404" pitchFamily="49" charset="0"/>
                </a:rPr>
                <a:t>read (load) from *pointer</a:t>
              </a:r>
            </a:p>
          </p:txBody>
        </p:sp>
        <p:sp>
          <p:nvSpPr>
            <p:cNvPr id="25" name="Down Arrow 24">
              <a:extLst>
                <a:ext uri="{FF2B5EF4-FFF2-40B4-BE49-F238E27FC236}">
                  <a16:creationId xmlns:a16="http://schemas.microsoft.com/office/drawing/2014/main" id="{5FDDFF36-9EA7-6561-45E7-CD2AFD032C77}"/>
                </a:ext>
              </a:extLst>
            </p:cNvPr>
            <p:cNvSpPr/>
            <p:nvPr/>
          </p:nvSpPr>
          <p:spPr>
            <a:xfrm rot="16200000">
              <a:off x="6679579" y="5415974"/>
              <a:ext cx="273364" cy="1025168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7" name="Content Placeholder 1">
            <a:extLst>
              <a:ext uri="{FF2B5EF4-FFF2-40B4-BE49-F238E27FC236}">
                <a16:creationId xmlns:a16="http://schemas.microsoft.com/office/drawing/2014/main" id="{B50C0C17-B064-B291-53CB-69E320CB74B7}"/>
              </a:ext>
            </a:extLst>
          </p:cNvPr>
          <p:cNvSpPr txBox="1">
            <a:spLocks/>
          </p:cNvSpPr>
          <p:nvPr/>
        </p:nvSpPr>
        <p:spPr>
          <a:xfrm>
            <a:off x="136803" y="948141"/>
            <a:ext cx="6303720" cy="198429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000" dirty="0">
                <a:cs typeface="Courier New" panose="02070309020205020404" pitchFamily="49" charset="0"/>
              </a:rPr>
              <a:t>Tell the assembler to create and USE a literal table to obtain the address (</a:t>
            </a:r>
            <a:r>
              <a:rPr lang="en-US" sz="2000" dirty="0" err="1">
                <a:cs typeface="Courier New" panose="02070309020205020404" pitchFamily="49" charset="0"/>
              </a:rPr>
              <a:t>Lvalue</a:t>
            </a:r>
            <a:r>
              <a:rPr lang="en-US" sz="2000" dirty="0">
                <a:cs typeface="Courier New" panose="02070309020205020404" pitchFamily="49" charset="0"/>
              </a:rPr>
              <a:t>) of a label into a register:</a:t>
            </a:r>
          </a:p>
          <a:p>
            <a:pPr marL="354012" lvl="1" indent="0">
              <a:buNone/>
            </a:pPr>
            <a:r>
              <a:rPr lang="en-US" sz="22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ldr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/str  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Rd, </a:t>
            </a:r>
            <a:r>
              <a:rPr lang="en-US" sz="22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=Label </a:t>
            </a:r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Rd = address</a:t>
            </a:r>
          </a:p>
          <a:p>
            <a:r>
              <a:rPr lang="en-US" sz="24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Example to the right: y = x;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C1E49A-658D-1010-DDC9-A1A6BF7BBCA3}"/>
              </a:ext>
            </a:extLst>
          </p:cNvPr>
          <p:cNvSpPr txBox="1"/>
          <p:nvPr/>
        </p:nvSpPr>
        <p:spPr>
          <a:xfrm>
            <a:off x="6580143" y="420787"/>
            <a:ext cx="5611855" cy="67710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      .</a:t>
            </a:r>
            <a:r>
              <a:rPr lang="en-US" sz="2000" dirty="0" err="1">
                <a:solidFill>
                  <a:schemeClr val="accent6"/>
                </a:solidFill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bss</a:t>
            </a:r>
            <a:endParaRPr lang="en-US" sz="2000" dirty="0">
              <a:solidFill>
                <a:schemeClr val="accent6"/>
              </a:solidFill>
              <a:latin typeface="Consolas" panose="020B0609020204030204" pitchFamily="49" charset="0"/>
              <a:ea typeface="CMU Bright" panose="02000603000000000000" pitchFamily="2" charset="0"/>
              <a:cs typeface="Consolas" panose="020B06090202040302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y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:    .space 4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6ED35F7-CB4B-4DBA-436B-F26E51D794F8}"/>
              </a:ext>
            </a:extLst>
          </p:cNvPr>
          <p:cNvGrpSpPr/>
          <p:nvPr/>
        </p:nvGrpSpPr>
        <p:grpSpPr>
          <a:xfrm>
            <a:off x="1619711" y="5329585"/>
            <a:ext cx="5720532" cy="1160547"/>
            <a:chOff x="1608313" y="5360996"/>
            <a:chExt cx="5720532" cy="1160547"/>
          </a:xfrm>
        </p:grpSpPr>
        <p:sp>
          <p:nvSpPr>
            <p:cNvPr id="7" name="Content Placeholder 1">
              <a:extLst>
                <a:ext uri="{FF2B5EF4-FFF2-40B4-BE49-F238E27FC236}">
                  <a16:creationId xmlns:a16="http://schemas.microsoft.com/office/drawing/2014/main" id="{6BAF533B-62E8-462A-683E-F409112F6E9D}"/>
                </a:ext>
              </a:extLst>
            </p:cNvPr>
            <p:cNvSpPr txBox="1">
              <a:spLocks/>
            </p:cNvSpPr>
            <p:nvPr/>
          </p:nvSpPr>
          <p:spPr>
            <a:xfrm>
              <a:off x="1608313" y="5360996"/>
              <a:ext cx="4695364" cy="116054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234950" indent="-23495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tabLst/>
                <a:defRPr sz="21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1pPr>
              <a:lvl2pPr marL="577850" indent="-223838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9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2pPr>
              <a:lvl3pPr marL="914400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7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3pPr>
              <a:lvl4pPr marL="1260475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7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4pPr>
              <a:lvl5pPr marL="1603375" indent="-222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7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buNone/>
              </a:pPr>
              <a:r>
                <a:rPr lang="en-US" sz="2000" dirty="0">
                  <a:solidFill>
                    <a:schemeClr val="tx2"/>
                  </a:solidFill>
                  <a:cs typeface="Courier New" panose="02070309020205020404" pitchFamily="49" charset="0"/>
                </a:rPr>
                <a:t>two steps </a:t>
              </a:r>
              <a:r>
                <a:rPr lang="en-US" sz="2000" b="1" dirty="0">
                  <a:solidFill>
                    <a:srgbClr val="C00000"/>
                  </a:solidFill>
                  <a:cs typeface="Courier New" panose="02070309020205020404" pitchFamily="49" charset="0"/>
                </a:rPr>
                <a:t>store</a:t>
              </a:r>
              <a:r>
                <a:rPr lang="en-US" sz="2000" dirty="0">
                  <a:solidFill>
                    <a:schemeClr val="tx2"/>
                  </a:solidFill>
                  <a:cs typeface="Courier New" panose="02070309020205020404" pitchFamily="49" charset="0"/>
                </a:rPr>
                <a:t> to a </a:t>
              </a:r>
              <a:r>
                <a:rPr lang="en-US" sz="2000" b="1" dirty="0">
                  <a:solidFill>
                    <a:srgbClr val="7030A0"/>
                  </a:solidFill>
                  <a:cs typeface="Courier New" panose="02070309020205020404" pitchFamily="49" charset="0"/>
                </a:rPr>
                <a:t>memory</a:t>
              </a:r>
              <a:r>
                <a:rPr lang="en-US" sz="2000" dirty="0">
                  <a:solidFill>
                    <a:srgbClr val="7030A0"/>
                  </a:solidFill>
                  <a:cs typeface="Courier New" panose="02070309020205020404" pitchFamily="49" charset="0"/>
                </a:rPr>
                <a:t> variable</a:t>
              </a:r>
            </a:p>
            <a:p>
              <a:pPr marL="696912" lvl="1" indent="-342900">
                <a:buFont typeface="+mj-lt"/>
                <a:buAutoNum type="arabicPeriod"/>
              </a:pPr>
              <a:r>
                <a:rPr lang="en-US" sz="2000" dirty="0">
                  <a:solidFill>
                    <a:srgbClr val="0070C0"/>
                  </a:solidFill>
                  <a:cs typeface="Courier New" panose="02070309020205020404" pitchFamily="49" charset="0"/>
                </a:rPr>
                <a:t>load the pointer to the memory</a:t>
              </a:r>
            </a:p>
            <a:p>
              <a:pPr marL="696912" lvl="1" indent="-342900">
                <a:buFont typeface="+mj-lt"/>
                <a:buAutoNum type="arabicPeriod"/>
              </a:pPr>
              <a:r>
                <a:rPr lang="en-US" sz="2000" dirty="0">
                  <a:solidFill>
                    <a:srgbClr val="F3753F"/>
                  </a:solidFill>
                  <a:cs typeface="Courier New" panose="02070309020205020404" pitchFamily="49" charset="0"/>
                </a:rPr>
                <a:t>write (store) to  *pointer</a:t>
              </a:r>
            </a:p>
          </p:txBody>
        </p:sp>
        <p:sp>
          <p:nvSpPr>
            <p:cNvPr id="8" name="Down Arrow 7">
              <a:extLst>
                <a:ext uri="{FF2B5EF4-FFF2-40B4-BE49-F238E27FC236}">
                  <a16:creationId xmlns:a16="http://schemas.microsoft.com/office/drawing/2014/main" id="{9681EDAD-B3D2-7B62-7F79-44DE03A56C65}"/>
                </a:ext>
              </a:extLst>
            </p:cNvPr>
            <p:cNvSpPr/>
            <p:nvPr/>
          </p:nvSpPr>
          <p:spPr>
            <a:xfrm rot="16200000">
              <a:off x="6679579" y="5415974"/>
              <a:ext cx="273364" cy="1025168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54300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25C421C-5369-0F48-9F83-298A1BC2E7C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909571" y="556164"/>
            <a:ext cx="10249528" cy="1015663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2200" b="1" dirty="0">
                <a:solidFill>
                  <a:schemeClr val="tx2"/>
                </a:solidFill>
              </a:rPr>
              <a:t>Approach: </a:t>
            </a:r>
            <a:r>
              <a:rPr lang="en-US" sz="2200" b="1" dirty="0">
                <a:solidFill>
                  <a:srgbClr val="0070C0"/>
                </a:solidFill>
              </a:rPr>
              <a:t>adjust</a:t>
            </a:r>
            <a:r>
              <a:rPr lang="en-US" sz="2200" dirty="0">
                <a:solidFill>
                  <a:srgbClr val="0070C0"/>
                </a:solidFill>
              </a:rPr>
              <a:t> the conditional test then </a:t>
            </a:r>
            <a:r>
              <a:rPr lang="en-US" sz="2200" b="1" dirty="0">
                <a:solidFill>
                  <a:srgbClr val="C00000"/>
                </a:solidFill>
              </a:rPr>
              <a:t>branch around</a:t>
            </a:r>
            <a:r>
              <a:rPr lang="en-US" sz="2200" dirty="0">
                <a:solidFill>
                  <a:srgbClr val="C00000"/>
                </a:solidFill>
              </a:rPr>
              <a:t> </a:t>
            </a:r>
            <a:r>
              <a:rPr lang="en-US" sz="2200" dirty="0"/>
              <a:t>the </a:t>
            </a:r>
            <a:r>
              <a:rPr lang="en-US" sz="2200" b="1" dirty="0">
                <a:solidFill>
                  <a:srgbClr val="2C895B"/>
                </a:solidFill>
              </a:rPr>
              <a:t>true block</a:t>
            </a:r>
          </a:p>
          <a:p>
            <a:pPr marL="0" indent="0">
              <a:buNone/>
            </a:pPr>
            <a:r>
              <a:rPr lang="en-US" sz="2200" dirty="0"/>
              <a:t>Use a </a:t>
            </a:r>
            <a:r>
              <a:rPr lang="en-US" sz="2200" b="1" dirty="0"/>
              <a:t>conditional test </a:t>
            </a:r>
            <a:r>
              <a:rPr lang="en-US" sz="2200" dirty="0"/>
              <a:t>that </a:t>
            </a:r>
            <a:r>
              <a:rPr lang="en-US" sz="2200" b="1" dirty="0"/>
              <a:t>specifies the</a:t>
            </a:r>
            <a:r>
              <a:rPr lang="en-US" sz="2200" b="1" dirty="0">
                <a:solidFill>
                  <a:srgbClr val="C00000"/>
                </a:solidFill>
              </a:rPr>
              <a:t> </a:t>
            </a:r>
            <a:r>
              <a:rPr lang="en-US" sz="2200" b="1" u="sng" dirty="0">
                <a:solidFill>
                  <a:srgbClr val="C00000"/>
                </a:solidFill>
              </a:rPr>
              <a:t>inverse</a:t>
            </a:r>
            <a:r>
              <a:rPr lang="en-US" sz="2200" b="1" dirty="0">
                <a:solidFill>
                  <a:srgbClr val="C00000"/>
                </a:solidFill>
              </a:rPr>
              <a:t> </a:t>
            </a:r>
            <a:r>
              <a:rPr lang="en-US" sz="2200" b="1" dirty="0"/>
              <a:t>of the condition used in C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3B9562-FFFD-0649-B4D1-5311765C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504" y="129271"/>
            <a:ext cx="9313613" cy="407296"/>
          </a:xfrm>
        </p:spPr>
        <p:txBody>
          <a:bodyPr/>
          <a:lstStyle/>
          <a:p>
            <a:r>
              <a:rPr lang="en-US" dirty="0"/>
              <a:t>Program Flow:  Simple If statement, No Else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DF084C1A-CD2E-854D-9C38-8538D648E1A9}"/>
              </a:ext>
            </a:extLst>
          </p:cNvPr>
          <p:cNvSpPr/>
          <p:nvPr/>
        </p:nvSpPr>
        <p:spPr bwMode="auto">
          <a:xfrm>
            <a:off x="6593295" y="4240066"/>
            <a:ext cx="5359965" cy="218527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 err="1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bne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endParaRPr lang="en-US" sz="2200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code */</a:t>
            </a:r>
          </a:p>
          <a:p>
            <a:r>
              <a:rPr lang="en-US" sz="22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then fall through */</a:t>
            </a:r>
          </a:p>
          <a:p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branch around to this code */</a:t>
            </a:r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37E221FC-B186-A346-A69A-B0BA74239A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2780933"/>
              </p:ext>
            </p:extLst>
          </p:nvPr>
        </p:nvGraphicFramePr>
        <p:xfrm>
          <a:off x="1125401" y="1798376"/>
          <a:ext cx="9511190" cy="1989773"/>
        </p:xfrm>
        <a:graphic>
          <a:graphicData uri="http://schemas.openxmlformats.org/drawingml/2006/table">
            <a:tbl>
              <a:tblPr firstRow="1" firstCol="1" bandRow="1"/>
              <a:tblGrid>
                <a:gridCol w="30099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791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22096">
                  <a:extLst>
                    <a:ext uri="{9D8B030D-6E8A-4147-A177-3AD203B41FA5}">
                      <a16:colId xmlns:a16="http://schemas.microsoft.com/office/drawing/2014/main" val="1804811189"/>
                    </a:ext>
                  </a:extLst>
                </a:gridCol>
              </a:tblGrid>
              <a:tr h="38226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1" spc="5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C source Code</a:t>
                      </a:r>
                      <a:endParaRPr lang="en-US" sz="2400" b="0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1" spc="5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Incorrect Assembly</a:t>
                      </a:r>
                      <a:endParaRPr lang="en-US" sz="2400" b="0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1" spc="5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Correct Assembly</a:t>
                      </a:r>
                      <a:endParaRPr lang="en-US" sz="2400" b="0" i="1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C89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0198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int r0;</a:t>
                      </a: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if (r0 =</a:t>
                      </a:r>
                      <a:r>
                        <a:rPr lang="en-US" sz="2400" b="0" i="0" spc="50" dirty="0">
                          <a:solidFill>
                            <a:srgbClr val="7030A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=</a:t>
                      </a: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5) {</a:t>
                      </a: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   //code</a:t>
                      </a: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}</a:t>
                      </a:r>
                    </a:p>
                  </a:txBody>
                  <a:tcPr marL="73025" marR="73025" marT="18415" marB="1841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   </a:t>
                      </a:r>
                      <a:r>
                        <a:rPr lang="en-US" sz="2400" b="0" i="0" spc="5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cmp</a:t>
                      </a: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 r0, 5</a:t>
                      </a: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spc="50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  </a:t>
                      </a:r>
                      <a:r>
                        <a:rPr lang="en-US" sz="2400" b="0" i="0" spc="50" dirty="0" err="1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beq</a:t>
                      </a: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.</a:t>
                      </a:r>
                      <a:r>
                        <a:rPr lang="en-US" sz="2400" b="0" i="0" spc="5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Lendif</a:t>
                      </a:r>
                      <a:endParaRPr lang="en-US" sz="2400" b="0" i="0" spc="5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  //code</a:t>
                      </a: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.</a:t>
                      </a:r>
                      <a:r>
                        <a:rPr lang="en-US" sz="2400" b="0" i="0" spc="5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Lendif</a:t>
                      </a: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:</a:t>
                      </a:r>
                      <a:endParaRPr lang="en-US" sz="2400" b="0" i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73025" marT="18415" marB="1841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    </a:t>
                      </a:r>
                      <a:r>
                        <a:rPr lang="en-US" sz="2400" b="0" i="0" spc="5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cmp</a:t>
                      </a: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 r0, 5</a:t>
                      </a: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i="0" spc="50" dirty="0">
                          <a:solidFill>
                            <a:srgbClr val="2C895B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   </a:t>
                      </a:r>
                      <a:r>
                        <a:rPr lang="en-US" sz="2400" b="1" i="0" spc="50" dirty="0" err="1">
                          <a:solidFill>
                            <a:srgbClr val="2C895B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bne</a:t>
                      </a: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.</a:t>
                      </a:r>
                      <a:r>
                        <a:rPr lang="en-US" sz="2400" b="0" i="0" spc="5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Lendif</a:t>
                      </a:r>
                      <a:endParaRPr lang="en-US" sz="2400" b="0" i="0" spc="5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   // code</a:t>
                      </a: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.</a:t>
                      </a:r>
                      <a:r>
                        <a:rPr lang="en-US" sz="2400" b="0" i="0" spc="5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Lendif</a:t>
                      </a: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:</a:t>
                      </a:r>
                      <a:endParaRPr lang="en-US" sz="2400" b="0" i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73025" marT="18415" marB="1841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38B107B0-76EF-9E4E-AB48-B030629F503E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480F86ED-27CD-4F22-B4C9-3C62987B45B3}"/>
              </a:ext>
            </a:extLst>
          </p:cNvPr>
          <p:cNvSpPr/>
          <p:nvPr/>
        </p:nvSpPr>
        <p:spPr>
          <a:xfrm>
            <a:off x="5768756" y="5263052"/>
            <a:ext cx="424035" cy="3038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39BC243-C39D-66CB-C6FB-7802060D0DBB}"/>
              </a:ext>
            </a:extLst>
          </p:cNvPr>
          <p:cNvGrpSpPr/>
          <p:nvPr/>
        </p:nvGrpSpPr>
        <p:grpSpPr>
          <a:xfrm>
            <a:off x="8931058" y="4076834"/>
            <a:ext cx="3022202" cy="1015663"/>
            <a:chOff x="3332193" y="22283"/>
            <a:chExt cx="3022202" cy="1015663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4DA1689-BF35-3074-0182-4F7989FC24F0}"/>
                </a:ext>
              </a:extLst>
            </p:cNvPr>
            <p:cNvSpPr txBox="1"/>
            <p:nvPr/>
          </p:nvSpPr>
          <p:spPr>
            <a:xfrm>
              <a:off x="3883824" y="22283"/>
              <a:ext cx="2470571" cy="101566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If r0 != 5 true</a:t>
              </a:r>
            </a:p>
            <a:p>
              <a:r>
                <a:rPr lang="en-US" sz="2000" dirty="0">
                  <a:solidFill>
                    <a:srgbClr val="F37440"/>
                  </a:solidFill>
                </a:rPr>
                <a:t>then</a:t>
              </a:r>
              <a:r>
                <a:rPr lang="en-US" sz="2000" dirty="0">
                  <a:solidFill>
                    <a:schemeClr val="accent5"/>
                  </a:solidFill>
                </a:rPr>
                <a:t> branch </a:t>
              </a:r>
              <a:r>
                <a:rPr lang="en-US" sz="2000" b="1" i="1" dirty="0">
                  <a:solidFill>
                    <a:schemeClr val="accent5"/>
                  </a:solidFill>
                </a:rPr>
                <a:t>around</a:t>
              </a:r>
              <a:r>
                <a:rPr lang="en-US" sz="2000" dirty="0">
                  <a:solidFill>
                    <a:schemeClr val="accent5"/>
                  </a:solidFill>
                </a:rPr>
                <a:t> the </a:t>
              </a:r>
              <a:r>
                <a:rPr lang="en-US" sz="2000" dirty="0">
                  <a:solidFill>
                    <a:srgbClr val="2C895B"/>
                  </a:solidFill>
                </a:rPr>
                <a:t>true block</a:t>
              </a:r>
            </a:p>
          </p:txBody>
        </p:sp>
        <p:sp>
          <p:nvSpPr>
            <p:cNvPr id="17" name="Right Brace 16">
              <a:extLst>
                <a:ext uri="{FF2B5EF4-FFF2-40B4-BE49-F238E27FC236}">
                  <a16:creationId xmlns:a16="http://schemas.microsoft.com/office/drawing/2014/main" id="{A9E842B6-3D22-491B-933D-12337E9414E1}"/>
                </a:ext>
              </a:extLst>
            </p:cNvPr>
            <p:cNvSpPr/>
            <p:nvPr/>
          </p:nvSpPr>
          <p:spPr>
            <a:xfrm>
              <a:off x="3332193" y="399731"/>
              <a:ext cx="498089" cy="626327"/>
            </a:xfrm>
            <a:prstGeom prst="rightBrace">
              <a:avLst/>
            </a:prstGeom>
            <a:ln w="2222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AC46FB0A-207A-C908-7E5D-F36B4E590E45}"/>
              </a:ext>
            </a:extLst>
          </p:cNvPr>
          <p:cNvGrpSpPr/>
          <p:nvPr/>
        </p:nvGrpSpPr>
        <p:grpSpPr>
          <a:xfrm>
            <a:off x="483397" y="4064946"/>
            <a:ext cx="5193027" cy="2497219"/>
            <a:chOff x="483397" y="4064946"/>
            <a:chExt cx="5193027" cy="2497219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03DB1570-EB33-B498-BD4C-37886733E9F6}"/>
                </a:ext>
              </a:extLst>
            </p:cNvPr>
            <p:cNvSpPr/>
            <p:nvPr/>
          </p:nvSpPr>
          <p:spPr bwMode="auto">
            <a:xfrm>
              <a:off x="483397" y="4376892"/>
              <a:ext cx="5193027" cy="2185273"/>
            </a:xfrm>
            <a:prstGeom prst="roundRect">
              <a:avLst>
                <a:gd name="adj" fmla="val 5733"/>
              </a:avLst>
            </a:prstGeom>
            <a:solidFill>
              <a:schemeClr val="bg1">
                <a:lumMod val="95000"/>
              </a:schemeClr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int r0;</a:t>
              </a:r>
            </a:p>
            <a:p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if (</a:t>
              </a:r>
              <a:r>
                <a:rPr lang="en-US" sz="22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r0</a:t>
              </a:r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2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==</a:t>
              </a:r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2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5</a:t>
              </a:r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) {</a:t>
              </a:r>
            </a:p>
            <a:p>
              <a:r>
                <a:rPr lang="en-US" sz="22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/* code */</a:t>
              </a:r>
            </a:p>
            <a:p>
              <a:r>
                <a:rPr lang="en-US" sz="22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/* then fall through */</a:t>
              </a:r>
            </a:p>
            <a:p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}</a:t>
              </a:r>
            </a:p>
            <a:p>
              <a:r>
                <a:rPr lang="en-US" sz="22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/* branch around to this code */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596CD14-6A4E-5A05-134C-E220F00F5391}"/>
                </a:ext>
              </a:extLst>
            </p:cNvPr>
            <p:cNvSpPr txBox="1"/>
            <p:nvPr/>
          </p:nvSpPr>
          <p:spPr>
            <a:xfrm>
              <a:off x="3037300" y="4064946"/>
              <a:ext cx="2470571" cy="101566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If r0 == 5 true</a:t>
              </a:r>
            </a:p>
            <a:p>
              <a:r>
                <a:rPr lang="en-US" sz="2000" dirty="0">
                  <a:solidFill>
                    <a:srgbClr val="F37440"/>
                  </a:solidFill>
                </a:rPr>
                <a:t>then</a:t>
              </a:r>
              <a:r>
                <a:rPr lang="en-US" sz="2000" dirty="0">
                  <a:solidFill>
                    <a:schemeClr val="accent5"/>
                  </a:solidFill>
                </a:rPr>
                <a:t> </a:t>
              </a:r>
              <a:r>
                <a:rPr lang="en-US" sz="2000" b="1" i="1" dirty="0">
                  <a:solidFill>
                    <a:srgbClr val="2C895B"/>
                  </a:solidFill>
                </a:rPr>
                <a:t>fall through </a:t>
              </a:r>
              <a:r>
                <a:rPr lang="en-US" sz="2000" dirty="0">
                  <a:solidFill>
                    <a:schemeClr val="tx2"/>
                  </a:solidFill>
                </a:rPr>
                <a:t>to the </a:t>
              </a:r>
              <a:r>
                <a:rPr lang="en-US" sz="2000" dirty="0">
                  <a:solidFill>
                    <a:srgbClr val="2C895B"/>
                  </a:solidFill>
                </a:rPr>
                <a:t>true block</a:t>
              </a:r>
            </a:p>
          </p:txBody>
        </p:sp>
      </p:grpSp>
      <p:sp>
        <p:nvSpPr>
          <p:cNvPr id="5" name="U-Turn Arrow 4">
            <a:extLst>
              <a:ext uri="{FF2B5EF4-FFF2-40B4-BE49-F238E27FC236}">
                <a16:creationId xmlns:a16="http://schemas.microsoft.com/office/drawing/2014/main" id="{BF879F81-D656-324B-E5DF-9CF623BA48E2}"/>
              </a:ext>
            </a:extLst>
          </p:cNvPr>
          <p:cNvSpPr/>
          <p:nvPr/>
        </p:nvSpPr>
        <p:spPr>
          <a:xfrm rot="5400000" flipV="1">
            <a:off x="-295136" y="5471957"/>
            <a:ext cx="1475205" cy="407454"/>
          </a:xfrm>
          <a:prstGeom prst="uturnArrow">
            <a:avLst>
              <a:gd name="adj1" fmla="val 11564"/>
              <a:gd name="adj2" fmla="val 18262"/>
              <a:gd name="adj3" fmla="val 20789"/>
              <a:gd name="adj4" fmla="val 42454"/>
              <a:gd name="adj5" fmla="val 9709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U-Turn Arrow 13">
            <a:extLst>
              <a:ext uri="{FF2B5EF4-FFF2-40B4-BE49-F238E27FC236}">
                <a16:creationId xmlns:a16="http://schemas.microsoft.com/office/drawing/2014/main" id="{87E12D2F-9D85-CC45-107C-662DBC30B04E}"/>
              </a:ext>
            </a:extLst>
          </p:cNvPr>
          <p:cNvSpPr/>
          <p:nvPr/>
        </p:nvSpPr>
        <p:spPr>
          <a:xfrm rot="5400000" flipV="1">
            <a:off x="6119903" y="5016609"/>
            <a:ext cx="1175060" cy="804461"/>
          </a:xfrm>
          <a:prstGeom prst="uturnArrow">
            <a:avLst>
              <a:gd name="adj1" fmla="val 7322"/>
              <a:gd name="adj2" fmla="val 18262"/>
              <a:gd name="adj3" fmla="val 20789"/>
              <a:gd name="adj4" fmla="val 42454"/>
              <a:gd name="adj5" fmla="val 4658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1211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9" grpId="0"/>
      <p:bldP spid="6" grpId="0" animBg="1"/>
      <p:bldP spid="5" grpId="0" animBg="1"/>
      <p:bldP spid="14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2AA10A-AB1F-B546-9B6B-97FC5E802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131" y="280035"/>
            <a:ext cx="11688962" cy="456770"/>
          </a:xfrm>
        </p:spPr>
        <p:txBody>
          <a:bodyPr/>
          <a:lstStyle/>
          <a:p>
            <a:r>
              <a:rPr lang="en-US" sz="2800" dirty="0"/>
              <a:t>How to use the literal table to get a big constant into a register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004166-69B8-C54C-89AD-C39CD6155C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8131" y="1186349"/>
            <a:ext cx="11538797" cy="4835608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000" dirty="0"/>
              <a:t>In data processing instructions, the field </a:t>
            </a:r>
            <a:r>
              <a:rPr lang="en-US" sz="2000" b="1" dirty="0">
                <a:solidFill>
                  <a:schemeClr val="accent5"/>
                </a:solidFill>
              </a:rPr>
              <a:t>imm8 + rotate 4 bits</a:t>
            </a:r>
            <a:r>
              <a:rPr lang="en-US" sz="2000" dirty="0"/>
              <a:t> is too small to store many numbers outside of the range of -256 to 255, how do you get larger immediate values into a register?</a:t>
            </a:r>
          </a:p>
          <a:p>
            <a:endParaRPr lang="en-US" sz="2000" dirty="0">
              <a:solidFill>
                <a:srgbClr val="0070C0"/>
              </a:solidFill>
            </a:endParaRPr>
          </a:p>
          <a:p>
            <a:endParaRPr lang="en-US" sz="2000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US" sz="2000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US" sz="2000" dirty="0">
              <a:solidFill>
                <a:srgbClr val="0070C0"/>
              </a:solidFill>
            </a:endParaRPr>
          </a:p>
          <a:p>
            <a:r>
              <a:rPr lang="en-US" sz="2000" dirty="0"/>
              <a:t>Answer: use </a:t>
            </a:r>
            <a:r>
              <a:rPr lang="en-US" sz="20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ldr</a:t>
            </a:r>
            <a:r>
              <a:rPr lang="en-US" sz="2000" dirty="0"/>
              <a:t> instruction with the constant as an operand:   </a:t>
            </a:r>
            <a:r>
              <a:rPr lang="en-US" sz="20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=constant</a:t>
            </a:r>
            <a:endParaRPr lang="en-US" sz="900" b="1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dirty="0">
                <a:solidFill>
                  <a:srgbClr val="0070C0"/>
                </a:solidFill>
              </a:rPr>
              <a:t>Assembler</a:t>
            </a:r>
            <a:r>
              <a:rPr lang="en-US" sz="2000" dirty="0">
                <a:solidFill>
                  <a:schemeClr val="accent5"/>
                </a:solidFill>
              </a:rPr>
              <a:t> creates a </a:t>
            </a:r>
            <a:r>
              <a:rPr lang="en-US" sz="2000" b="1" dirty="0">
                <a:solidFill>
                  <a:schemeClr val="accent5"/>
                </a:solidFill>
              </a:rPr>
              <a:t>literal table entry </a:t>
            </a:r>
            <a:r>
              <a:rPr lang="en-US" sz="2000" dirty="0">
                <a:solidFill>
                  <a:schemeClr val="accent5"/>
                </a:solidFill>
              </a:rPr>
              <a:t>with the </a:t>
            </a:r>
            <a:r>
              <a:rPr lang="en-US" sz="2000" b="1" dirty="0">
                <a:solidFill>
                  <a:schemeClr val="accent5"/>
                </a:solidFill>
              </a:rPr>
              <a:t>constant</a:t>
            </a:r>
            <a:endParaRPr lang="en-US" sz="2000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0484810-E3CA-5448-98E9-C8B5D8BFDBAD}"/>
              </a:ext>
            </a:extLst>
          </p:cNvPr>
          <p:cNvGrpSpPr/>
          <p:nvPr/>
        </p:nvGrpSpPr>
        <p:grpSpPr>
          <a:xfrm>
            <a:off x="4153520" y="2223405"/>
            <a:ext cx="5371822" cy="1682712"/>
            <a:chOff x="6672287" y="4837122"/>
            <a:chExt cx="5371822" cy="1682712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FC5310D-D403-0540-8A13-5C41681D2851}"/>
                </a:ext>
              </a:extLst>
            </p:cNvPr>
            <p:cNvSpPr/>
            <p:nvPr/>
          </p:nvSpPr>
          <p:spPr>
            <a:xfrm>
              <a:off x="6672287" y="4837122"/>
              <a:ext cx="5371822" cy="168271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250B26C4-EF50-4C4E-9CDB-BF370E949360}"/>
                </a:ext>
              </a:extLst>
            </p:cNvPr>
            <p:cNvSpPr/>
            <p:nvPr/>
          </p:nvSpPr>
          <p:spPr bwMode="auto">
            <a:xfrm>
              <a:off x="8536476" y="4997293"/>
              <a:ext cx="2457966" cy="380048"/>
            </a:xfrm>
            <a:prstGeom prst="roundRect">
              <a:avLst>
                <a:gd name="adj" fmla="val 5733"/>
              </a:avLst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mov	r0, 1023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17FD59E-3346-CC4D-9193-A02CF8401CFA}"/>
                </a:ext>
              </a:extLst>
            </p:cNvPr>
            <p:cNvSpPr txBox="1"/>
            <p:nvPr/>
          </p:nvSpPr>
          <p:spPr>
            <a:xfrm>
              <a:off x="7016697" y="5420262"/>
              <a:ext cx="49382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xxx.s:24: Error: invalid constant (3ff) after fixup</a:t>
              </a:r>
            </a:p>
          </p:txBody>
        </p:sp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C6E63987-BC30-334A-9A5D-15DF8836D070}"/>
                </a:ext>
              </a:extLst>
            </p:cNvPr>
            <p:cNvSpPr/>
            <p:nvPr/>
          </p:nvSpPr>
          <p:spPr bwMode="auto">
            <a:xfrm>
              <a:off x="8587772" y="5959553"/>
              <a:ext cx="2457966" cy="380048"/>
            </a:xfrm>
            <a:prstGeom prst="roundRect">
              <a:avLst>
                <a:gd name="adj" fmla="val 5733"/>
              </a:avLst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ldr</a:t>
              </a:r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	r0, =1023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4B0FA0A-E260-9946-AF00-9AC23B331957}"/>
                </a:ext>
              </a:extLst>
            </p:cNvPr>
            <p:cNvSpPr txBox="1"/>
            <p:nvPr/>
          </p:nvSpPr>
          <p:spPr>
            <a:xfrm>
              <a:off x="7607375" y="499779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fails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DA63FD3-38BE-5549-8527-71F9F94C832D}"/>
                </a:ext>
              </a:extLst>
            </p:cNvPr>
            <p:cNvSpPr txBox="1"/>
            <p:nvPr/>
          </p:nvSpPr>
          <p:spPr>
            <a:xfrm>
              <a:off x="6770120" y="5885580"/>
              <a:ext cx="15440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00B050"/>
                  </a:solidFill>
                </a:rPr>
                <a:t>replacement</a:t>
              </a:r>
            </a:p>
          </p:txBody>
        </p:sp>
        <p:sp>
          <p:nvSpPr>
            <p:cNvPr id="6" name="Right Arrow 5">
              <a:extLst>
                <a:ext uri="{FF2B5EF4-FFF2-40B4-BE49-F238E27FC236}">
                  <a16:creationId xmlns:a16="http://schemas.microsoft.com/office/drawing/2014/main" id="{AFE36EA2-3C7E-B644-9974-CE2C8F88A7C9}"/>
                </a:ext>
              </a:extLst>
            </p:cNvPr>
            <p:cNvSpPr/>
            <p:nvPr/>
          </p:nvSpPr>
          <p:spPr>
            <a:xfrm>
              <a:off x="8202411" y="5062820"/>
              <a:ext cx="334066" cy="25117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ight Arrow 21">
              <a:extLst>
                <a:ext uri="{FF2B5EF4-FFF2-40B4-BE49-F238E27FC236}">
                  <a16:creationId xmlns:a16="http://schemas.microsoft.com/office/drawing/2014/main" id="{9D4FE317-A338-9042-9CE6-47280154F856}"/>
                </a:ext>
              </a:extLst>
            </p:cNvPr>
            <p:cNvSpPr/>
            <p:nvPr/>
          </p:nvSpPr>
          <p:spPr>
            <a:xfrm>
              <a:off x="8253706" y="5974838"/>
              <a:ext cx="334066" cy="25117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5092E0BA-5E07-9947-83B8-47909D250222}"/>
              </a:ext>
            </a:extLst>
          </p:cNvPr>
          <p:cNvSpPr txBox="1"/>
          <p:nvPr/>
        </p:nvSpPr>
        <p:spPr>
          <a:xfrm>
            <a:off x="513188" y="2533606"/>
            <a:ext cx="1282198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tx2"/>
                </a:solidFill>
              </a:rPr>
              <a:t>mov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6A6672E-3DD4-6641-A81E-9681CF8F2C9B}"/>
              </a:ext>
            </a:extLst>
          </p:cNvPr>
          <p:cNvSpPr txBox="1"/>
          <p:nvPr/>
        </p:nvSpPr>
        <p:spPr>
          <a:xfrm>
            <a:off x="1797124" y="2533606"/>
            <a:ext cx="605812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tx2"/>
                </a:solidFill>
              </a:rPr>
              <a:t>Rd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06EB684-1721-5742-BF97-B24E7328A158}"/>
              </a:ext>
            </a:extLst>
          </p:cNvPr>
          <p:cNvSpPr txBox="1"/>
          <p:nvPr/>
        </p:nvSpPr>
        <p:spPr>
          <a:xfrm>
            <a:off x="2402936" y="2533606"/>
            <a:ext cx="668773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rot4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5F75945-215E-0442-911D-1BB41C228406}"/>
              </a:ext>
            </a:extLst>
          </p:cNvPr>
          <p:cNvSpPr txBox="1"/>
          <p:nvPr/>
        </p:nvSpPr>
        <p:spPr>
          <a:xfrm>
            <a:off x="3073302" y="2533606"/>
            <a:ext cx="853119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imm8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75BFADA-12DA-CC47-A4B2-E2D9A6C48B62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54A038C-616D-8E48-AA6F-00B044A1BC1B}"/>
              </a:ext>
            </a:extLst>
          </p:cNvPr>
          <p:cNvSpPr/>
          <p:nvPr/>
        </p:nvSpPr>
        <p:spPr>
          <a:xfrm>
            <a:off x="1565162" y="5067715"/>
            <a:ext cx="8236963" cy="64579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Rd,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=constant       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=constant</a:t>
            </a:r>
          </a:p>
          <a:p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r1,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=0x2468abcd     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loads the constant 0x246abcd into r1</a:t>
            </a:r>
            <a:endParaRPr lang="en-US" sz="6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0890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25" grpId="0"/>
      <p:bldP spid="9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21480F-3D44-37EC-4F49-AD3D125A20E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87375" y="795291"/>
            <a:ext cx="11017250" cy="2310205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/>
              <a:t>Load and store have </a:t>
            </a:r>
            <a:r>
              <a:rPr lang="en-US" dirty="0">
                <a:solidFill>
                  <a:srgbClr val="2C895B"/>
                </a:solidFill>
              </a:rPr>
              <a:t>variations</a:t>
            </a:r>
            <a:r>
              <a:rPr lang="en-US" dirty="0"/>
              <a:t> that move 8-bits, 16-bits and 32-bits</a:t>
            </a:r>
          </a:p>
          <a:p>
            <a:r>
              <a:rPr lang="en-US" dirty="0"/>
              <a:t>Load into a register with less than 32-bits will </a:t>
            </a:r>
            <a:r>
              <a:rPr lang="en-US" dirty="0">
                <a:solidFill>
                  <a:srgbClr val="2C895B"/>
                </a:solidFill>
              </a:rPr>
              <a:t>set the upper bits not filled from memory differently depending </a:t>
            </a:r>
            <a:r>
              <a:rPr lang="en-US" dirty="0"/>
              <a:t>on which </a:t>
            </a:r>
            <a:r>
              <a:rPr lang="en-US" dirty="0">
                <a:solidFill>
                  <a:srgbClr val="2C895B"/>
                </a:solidFill>
              </a:rPr>
              <a:t>variation of the load instruction </a:t>
            </a:r>
            <a:r>
              <a:rPr lang="en-US" dirty="0"/>
              <a:t>is used </a:t>
            </a:r>
          </a:p>
          <a:p>
            <a:r>
              <a:rPr lang="en-US" dirty="0"/>
              <a:t>Store will only select the lower 8-bit, lower 16-bits or all 32-bits of the register to copy to memory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AD9333-B795-464C-BC87-30F02B52B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Loading and Storing: Variations List</a:t>
            </a:r>
          </a:p>
        </p:txBody>
      </p:sp>
      <p:graphicFrame>
        <p:nvGraphicFramePr>
          <p:cNvPr id="4" name="Content Placeholder 7">
            <a:extLst>
              <a:ext uri="{FF2B5EF4-FFF2-40B4-BE49-F238E27FC236}">
                <a16:creationId xmlns:a16="http://schemas.microsoft.com/office/drawing/2014/main" id="{C46A03E7-CA18-B74F-983A-E79BAB972CCB}"/>
              </a:ext>
            </a:extLst>
          </p:cNvPr>
          <p:cNvGraphicFramePr>
            <a:graphicFrameLocks/>
          </p:cNvGraphicFramePr>
          <p:nvPr/>
        </p:nvGraphicFramePr>
        <p:xfrm>
          <a:off x="333546" y="3224605"/>
          <a:ext cx="11524908" cy="3337560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1487612">
                  <a:extLst>
                    <a:ext uri="{9D8B030D-6E8A-4147-A177-3AD203B41FA5}">
                      <a16:colId xmlns:a16="http://schemas.microsoft.com/office/drawing/2014/main" val="503186759"/>
                    </a:ext>
                  </a:extLst>
                </a:gridCol>
                <a:gridCol w="3945987">
                  <a:extLst>
                    <a:ext uri="{9D8B030D-6E8A-4147-A177-3AD203B41FA5}">
                      <a16:colId xmlns:a16="http://schemas.microsoft.com/office/drawing/2014/main" val="3732785564"/>
                    </a:ext>
                  </a:extLst>
                </a:gridCol>
                <a:gridCol w="2433711">
                  <a:extLst>
                    <a:ext uri="{9D8B030D-6E8A-4147-A177-3AD203B41FA5}">
                      <a16:colId xmlns:a16="http://schemas.microsoft.com/office/drawing/2014/main" val="2828824039"/>
                    </a:ext>
                  </a:extLst>
                </a:gridCol>
                <a:gridCol w="3657598">
                  <a:extLst>
                    <a:ext uri="{9D8B030D-6E8A-4147-A177-3AD203B41FA5}">
                      <a16:colId xmlns:a16="http://schemas.microsoft.com/office/drawing/2014/main" val="41420428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Instruction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Meaning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Sign Extension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Memory Address Requirement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7115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ldrsb</a:t>
                      </a:r>
                      <a:endParaRPr lang="en-US" b="1" dirty="0">
                        <a:solidFill>
                          <a:schemeClr val="tx2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load signed byte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sign extension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none (any byte)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14236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ldrb</a:t>
                      </a:r>
                      <a:endParaRPr lang="en-US" b="1" dirty="0">
                        <a:solidFill>
                          <a:schemeClr val="tx2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load unsigned byte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zero fill (extension)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none (any byte)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6536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ldrsh</a:t>
                      </a:r>
                      <a:endParaRPr lang="en-US" b="1" dirty="0">
                        <a:solidFill>
                          <a:schemeClr val="tx2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load signed halfword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sign extension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halfword (2-byte aligned)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01161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ldrh</a:t>
                      </a:r>
                      <a:endParaRPr lang="en-US" b="1" dirty="0">
                        <a:solidFill>
                          <a:schemeClr val="tx2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load unsigned halfword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zero fill (extension)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halfword (2-byte aligned)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77762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ldr</a:t>
                      </a:r>
                      <a:endParaRPr lang="en-US" b="1" dirty="0">
                        <a:solidFill>
                          <a:schemeClr val="tx2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load word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---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word (4-byte aligned)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07118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strb</a:t>
                      </a:r>
                      <a:endParaRPr lang="en-US" b="1" dirty="0">
                        <a:solidFill>
                          <a:schemeClr val="tx2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store low byte (bits 0-7)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---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none (any byte)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88166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strh</a:t>
                      </a:r>
                      <a:endParaRPr lang="en-US" b="1" dirty="0">
                        <a:solidFill>
                          <a:schemeClr val="tx2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store halfword (bits 0-15)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---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halfword (2-byte aligned)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4079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str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store word (bits 0-31)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---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word (4-byte aligned)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4336622"/>
                  </a:ext>
                </a:extLst>
              </a:tr>
            </a:tbl>
          </a:graphicData>
        </a:graphic>
      </p:graphicFrame>
      <p:sp>
        <p:nvSpPr>
          <p:cNvPr id="36" name="TextBox 35">
            <a:extLst>
              <a:ext uri="{FF2B5EF4-FFF2-40B4-BE49-F238E27FC236}">
                <a16:creationId xmlns:a16="http://schemas.microsoft.com/office/drawing/2014/main" id="{55D5505F-5275-F748-A1A4-7AF6B75C7FE7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080575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36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1BE35-F839-A54A-9363-71A51C2022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72" y="119999"/>
            <a:ext cx="12034345" cy="715294"/>
          </a:xfrm>
        </p:spPr>
        <p:txBody>
          <a:bodyPr/>
          <a:lstStyle/>
          <a:p>
            <a:r>
              <a:rPr lang="en-US" sz="2800" dirty="0"/>
              <a:t>Loading 32-bit Registers From Memory Variables &lt; 32-Bits Wide</a:t>
            </a: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D294CE8F-7245-FB4C-B012-7ADEAAA3D391}"/>
              </a:ext>
            </a:extLst>
          </p:cNvPr>
          <p:cNvSpPr txBox="1">
            <a:spLocks/>
          </p:cNvSpPr>
          <p:nvPr/>
        </p:nvSpPr>
        <p:spPr>
          <a:xfrm>
            <a:off x="1308683" y="1016876"/>
            <a:ext cx="4355353" cy="639762"/>
          </a:xfrm>
          <a:prstGeom prst="rect">
            <a:avLst/>
          </a:prstGeom>
          <a:solidFill>
            <a:srgbClr val="0070C0"/>
          </a:solidFill>
        </p:spPr>
        <p:txBody>
          <a:bodyPr anchor="ctr"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solidFill>
                  <a:schemeClr val="bg1"/>
                </a:solidFill>
              </a:rPr>
              <a:t>Unsigned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35EA41C0-9414-0547-9E94-289BE0ACBA08}"/>
              </a:ext>
            </a:extLst>
          </p:cNvPr>
          <p:cNvSpPr txBox="1">
            <a:spLocks/>
          </p:cNvSpPr>
          <p:nvPr/>
        </p:nvSpPr>
        <p:spPr>
          <a:xfrm>
            <a:off x="1308683" y="1691829"/>
            <a:ext cx="4355353" cy="353614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rgbClr val="FF0000"/>
                </a:solidFill>
              </a:rPr>
              <a:t>Zero-Extend:  Add leading 0’s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example </a:t>
            </a:r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ldrb</a:t>
            </a:r>
            <a:endParaRPr lang="en-US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A9C56F5-F184-C145-9B44-604C4AF7C454}"/>
              </a:ext>
            </a:extLst>
          </p:cNvPr>
          <p:cNvCxnSpPr/>
          <p:nvPr/>
        </p:nvCxnSpPr>
        <p:spPr>
          <a:xfrm>
            <a:off x="4978409" y="3126281"/>
            <a:ext cx="0" cy="914400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008E622E-2BB9-7343-B7CB-331C28391EE6}"/>
              </a:ext>
            </a:extLst>
          </p:cNvPr>
          <p:cNvSpPr/>
          <p:nvPr/>
        </p:nvSpPr>
        <p:spPr>
          <a:xfrm>
            <a:off x="1308683" y="5377790"/>
            <a:ext cx="4395041" cy="9906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2"/>
                </a:solidFill>
              </a:rPr>
              <a:t>Instructions that zero-extend:</a:t>
            </a:r>
          </a:p>
          <a:p>
            <a:pPr algn="ctr"/>
            <a:r>
              <a:rPr lang="en-US" sz="2400" dirty="0" err="1">
                <a:solidFill>
                  <a:schemeClr val="tx2"/>
                </a:solidFill>
              </a:rPr>
              <a:t>ldrb</a:t>
            </a:r>
            <a:r>
              <a:rPr lang="en-US" sz="2400" dirty="0">
                <a:solidFill>
                  <a:schemeClr val="tx2"/>
                </a:solidFill>
              </a:rPr>
              <a:t>, </a:t>
            </a:r>
            <a:r>
              <a:rPr lang="en-US" sz="2400" dirty="0" err="1">
                <a:solidFill>
                  <a:schemeClr val="tx2"/>
                </a:solidFill>
              </a:rPr>
              <a:t>ldrh</a:t>
            </a:r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0DE3088-5B69-B74C-9C4D-9792320FFAB5}"/>
              </a:ext>
            </a:extLst>
          </p:cNvPr>
          <p:cNvSpPr/>
          <p:nvPr/>
        </p:nvSpPr>
        <p:spPr>
          <a:xfrm>
            <a:off x="3627174" y="2822703"/>
            <a:ext cx="1820034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0b 1110 0001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09A8313-BE8E-FE47-8F1F-4222B7713920}"/>
              </a:ext>
            </a:extLst>
          </p:cNvPr>
          <p:cNvGrpSpPr/>
          <p:nvPr/>
        </p:nvGrpSpPr>
        <p:grpSpPr>
          <a:xfrm>
            <a:off x="1756061" y="4032170"/>
            <a:ext cx="3742224" cy="312089"/>
            <a:chOff x="1109197" y="2250436"/>
            <a:chExt cx="3742224" cy="312089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0F6DF1F3-4596-DA4C-9B60-377949E959C2}"/>
                </a:ext>
              </a:extLst>
            </p:cNvPr>
            <p:cNvSpPr/>
            <p:nvPr/>
          </p:nvSpPr>
          <p:spPr>
            <a:xfrm>
              <a:off x="1109197" y="2250438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0x00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8B3DF868-D21C-114B-AFCC-2B86BDC1E8BC}"/>
                </a:ext>
              </a:extLst>
            </p:cNvPr>
            <p:cNvSpPr/>
            <p:nvPr/>
          </p:nvSpPr>
          <p:spPr>
            <a:xfrm>
              <a:off x="2044753" y="2250437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0x00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EC069240-58A5-ED46-820F-9288C98E499D}"/>
                </a:ext>
              </a:extLst>
            </p:cNvPr>
            <p:cNvSpPr/>
            <p:nvPr/>
          </p:nvSpPr>
          <p:spPr>
            <a:xfrm>
              <a:off x="2980309" y="2250437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0x00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D57DA576-76FA-3545-8359-D68BE65858AD}"/>
                </a:ext>
              </a:extLst>
            </p:cNvPr>
            <p:cNvSpPr/>
            <p:nvPr/>
          </p:nvSpPr>
          <p:spPr>
            <a:xfrm>
              <a:off x="3915865" y="2250436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0xe1</a:t>
              </a:r>
            </a:p>
          </p:txBody>
        </p:sp>
      </p:grpSp>
      <p:sp>
        <p:nvSpPr>
          <p:cNvPr id="33" name="Left Brace 32">
            <a:extLst>
              <a:ext uri="{FF2B5EF4-FFF2-40B4-BE49-F238E27FC236}">
                <a16:creationId xmlns:a16="http://schemas.microsoft.com/office/drawing/2014/main" id="{00525B3F-2DB3-7E4B-87F0-3C38EFAF8479}"/>
              </a:ext>
            </a:extLst>
          </p:cNvPr>
          <p:cNvSpPr/>
          <p:nvPr/>
        </p:nvSpPr>
        <p:spPr>
          <a:xfrm rot="16200000">
            <a:off x="2978385" y="3132648"/>
            <a:ext cx="362024" cy="2806668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6167E81-6B89-A44E-983E-9037FE80DC3D}"/>
              </a:ext>
            </a:extLst>
          </p:cNvPr>
          <p:cNvSpPr txBox="1"/>
          <p:nvPr/>
        </p:nvSpPr>
        <p:spPr>
          <a:xfrm>
            <a:off x="4537394" y="2488223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memory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E117D25-9F24-D644-99F6-42DB7D00BAFA}"/>
              </a:ext>
            </a:extLst>
          </p:cNvPr>
          <p:cNvSpPr txBox="1"/>
          <p:nvPr/>
        </p:nvSpPr>
        <p:spPr>
          <a:xfrm>
            <a:off x="1381731" y="3980282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r0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BF81144-14DE-A44C-99D7-063E1BD0CDE2}"/>
              </a:ext>
            </a:extLst>
          </p:cNvPr>
          <p:cNvSpPr txBox="1"/>
          <p:nvPr/>
        </p:nvSpPr>
        <p:spPr>
          <a:xfrm>
            <a:off x="1444774" y="4716994"/>
            <a:ext cx="4083169" cy="369332"/>
          </a:xfrm>
          <a:prstGeom prst="rect">
            <a:avLst/>
          </a:prstGeom>
          <a:solidFill>
            <a:schemeClr val="bg1"/>
          </a:solidFill>
          <a:ln w="28575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Overwrite the upper three bytes with 0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C057B55-48BA-034E-956D-4E9F268461D3}"/>
              </a:ext>
            </a:extLst>
          </p:cNvPr>
          <p:cNvGrpSpPr/>
          <p:nvPr/>
        </p:nvGrpSpPr>
        <p:grpSpPr>
          <a:xfrm>
            <a:off x="5811673" y="1016876"/>
            <a:ext cx="4446423" cy="5358888"/>
            <a:chOff x="5811673" y="1016876"/>
            <a:chExt cx="4446423" cy="5358888"/>
          </a:xfrm>
        </p:grpSpPr>
        <p:sp>
          <p:nvSpPr>
            <p:cNvPr id="6" name="Text Placeholder 7">
              <a:extLst>
                <a:ext uri="{FF2B5EF4-FFF2-40B4-BE49-F238E27FC236}">
                  <a16:creationId xmlns:a16="http://schemas.microsoft.com/office/drawing/2014/main" id="{E7099685-596E-0C4E-8CE7-89B293273617}"/>
                </a:ext>
              </a:extLst>
            </p:cNvPr>
            <p:cNvSpPr txBox="1">
              <a:spLocks/>
            </p:cNvSpPr>
            <p:nvPr/>
          </p:nvSpPr>
          <p:spPr>
            <a:xfrm>
              <a:off x="5811673" y="1016876"/>
              <a:ext cx="4446418" cy="639762"/>
            </a:xfrm>
            <a:prstGeom prst="rect">
              <a:avLst/>
            </a:prstGeom>
            <a:solidFill>
              <a:srgbClr val="0070C0"/>
            </a:solidFill>
          </p:spPr>
          <p:txBody>
            <a:bodyPr anchor="ctr"/>
            <a:lstStyle>
              <a:lvl1pPr marL="234950" indent="-23495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tabLst/>
                <a:defRPr sz="21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577850" indent="-223838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9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914400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7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260475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7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603375" indent="-222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7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>
                  <a:solidFill>
                    <a:schemeClr val="bg1"/>
                  </a:solidFill>
                </a:rPr>
                <a:t>Signed (2’s complement)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7" name="Content Placeholder 8">
              <a:extLst>
                <a:ext uri="{FF2B5EF4-FFF2-40B4-BE49-F238E27FC236}">
                  <a16:creationId xmlns:a16="http://schemas.microsoft.com/office/drawing/2014/main" id="{6AF5F7BB-CE4B-D04C-AFBF-E2058E254F29}"/>
                </a:ext>
              </a:extLst>
            </p:cNvPr>
            <p:cNvSpPr txBox="1">
              <a:spLocks/>
            </p:cNvSpPr>
            <p:nvPr/>
          </p:nvSpPr>
          <p:spPr>
            <a:xfrm>
              <a:off x="5811673" y="1656638"/>
              <a:ext cx="4446423" cy="353614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2"/>
              </a:solidFill>
            </a:ln>
          </p:spPr>
          <p:txBody>
            <a:bodyPr/>
            <a:lstStyle>
              <a:lvl1pPr marL="234950" indent="-23495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tabLst/>
                <a:defRPr sz="21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577850" indent="-223838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9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914400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7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260475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7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603375" indent="-222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7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dirty="0">
                  <a:solidFill>
                    <a:srgbClr val="FF0000"/>
                  </a:solidFill>
                </a:rPr>
                <a:t>Sign-Extend: Replicate sign bit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dirty="0"/>
                <a:t>example </a:t>
              </a:r>
              <a:r>
                <a:rPr lang="en-US" dirty="0" err="1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ldrsb</a:t>
              </a:r>
              <a:endPara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0" indent="0">
                <a:buFont typeface="Arial" panose="020B0604020202020204" pitchFamily="34" charset="0"/>
                <a:buNone/>
              </a:pPr>
              <a:endParaRPr lang="en-US" sz="1400" dirty="0"/>
            </a:p>
            <a:p>
              <a:pPr marL="0" indent="0">
                <a:buFont typeface="Arial" panose="020B0604020202020204" pitchFamily="34" charset="0"/>
                <a:buNone/>
              </a:pPr>
              <a:endParaRPr lang="en-US" dirty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7854A8E-8EEB-1444-B8D5-A639404B14A1}"/>
                </a:ext>
              </a:extLst>
            </p:cNvPr>
            <p:cNvSpPr/>
            <p:nvPr/>
          </p:nvSpPr>
          <p:spPr>
            <a:xfrm>
              <a:off x="5851360" y="5385164"/>
              <a:ext cx="4406736" cy="9906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2"/>
                  </a:solidFill>
                </a:rPr>
                <a:t>Instructions that sign-extend:</a:t>
              </a:r>
            </a:p>
            <a:p>
              <a:pPr algn="ctr"/>
              <a:r>
                <a:rPr lang="en-US" sz="2400" dirty="0" err="1">
                  <a:solidFill>
                    <a:schemeClr val="tx2"/>
                  </a:solidFill>
                </a:rPr>
                <a:t>ldrsb</a:t>
              </a:r>
              <a:r>
                <a:rPr lang="en-US" sz="2400" dirty="0">
                  <a:solidFill>
                    <a:schemeClr val="tx2"/>
                  </a:solidFill>
                </a:rPr>
                <a:t>, </a:t>
              </a:r>
              <a:r>
                <a:rPr lang="en-US" sz="2400" dirty="0" err="1">
                  <a:solidFill>
                    <a:schemeClr val="tx2"/>
                  </a:solidFill>
                </a:rPr>
                <a:t>ldrsh</a:t>
              </a:r>
              <a:endParaRPr lang="en-US" sz="2400" dirty="0">
                <a:solidFill>
                  <a:schemeClr val="tx2"/>
                </a:solidFill>
              </a:endParaRP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03E6BDB8-C527-AA48-99EC-A2547284BFE0}"/>
                </a:ext>
              </a:extLst>
            </p:cNvPr>
            <p:cNvCxnSpPr/>
            <p:nvPr/>
          </p:nvCxnSpPr>
          <p:spPr>
            <a:xfrm>
              <a:off x="9499363" y="2849046"/>
              <a:ext cx="0" cy="914400"/>
            </a:xfrm>
            <a:prstGeom prst="straightConnector1">
              <a:avLst/>
            </a:prstGeom>
            <a:ln w="317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68B79267-FC4F-7A4D-A6C3-BB0DF781C5BF}"/>
                </a:ext>
              </a:extLst>
            </p:cNvPr>
            <p:cNvGrpSpPr/>
            <p:nvPr/>
          </p:nvGrpSpPr>
          <p:grpSpPr>
            <a:xfrm>
              <a:off x="6277015" y="3754935"/>
              <a:ext cx="3742224" cy="312089"/>
              <a:chOff x="1109197" y="2250436"/>
              <a:chExt cx="3742224" cy="312089"/>
            </a:xfrm>
          </p:grpSpPr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0FD4C58D-0336-B541-ACC1-08C56CDF31F2}"/>
                  </a:ext>
                </a:extLst>
              </p:cNvPr>
              <p:cNvSpPr/>
              <p:nvPr/>
            </p:nvSpPr>
            <p:spPr>
              <a:xfrm>
                <a:off x="1109197" y="2250438"/>
                <a:ext cx="935556" cy="31208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accent6"/>
                    </a:solidFill>
                  </a:rPr>
                  <a:t>0xff</a:t>
                </a:r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D6469D67-C33B-204E-9EEF-9317D5B5AA99}"/>
                  </a:ext>
                </a:extLst>
              </p:cNvPr>
              <p:cNvSpPr/>
              <p:nvPr/>
            </p:nvSpPr>
            <p:spPr>
              <a:xfrm>
                <a:off x="2044753" y="2250437"/>
                <a:ext cx="935556" cy="31208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accent6"/>
                    </a:solidFill>
                  </a:rPr>
                  <a:t>0xff</a:t>
                </a:r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AD64300A-50CD-F94A-816B-D7839820D012}"/>
                  </a:ext>
                </a:extLst>
              </p:cNvPr>
              <p:cNvSpPr/>
              <p:nvPr/>
            </p:nvSpPr>
            <p:spPr>
              <a:xfrm>
                <a:off x="2980309" y="2250437"/>
                <a:ext cx="935556" cy="31208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accent6"/>
                    </a:solidFill>
                  </a:rPr>
                  <a:t>0xff</a:t>
                </a:r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B4D4A90B-7815-DF44-81CF-6BBC34871FAC}"/>
                  </a:ext>
                </a:extLst>
              </p:cNvPr>
              <p:cNvSpPr/>
              <p:nvPr/>
            </p:nvSpPr>
            <p:spPr>
              <a:xfrm>
                <a:off x="3915865" y="2250436"/>
                <a:ext cx="935556" cy="31208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accent6"/>
                    </a:solidFill>
                  </a:rPr>
                  <a:t>0xe1</a:t>
                </a:r>
              </a:p>
            </p:txBody>
          </p:sp>
        </p:grpSp>
        <p:sp>
          <p:nvSpPr>
            <p:cNvPr id="44" name="Left Brace 43">
              <a:extLst>
                <a:ext uri="{FF2B5EF4-FFF2-40B4-BE49-F238E27FC236}">
                  <a16:creationId xmlns:a16="http://schemas.microsoft.com/office/drawing/2014/main" id="{27DC1349-D4F5-1A43-9F46-8769BA3E1CEC}"/>
                </a:ext>
              </a:extLst>
            </p:cNvPr>
            <p:cNvSpPr/>
            <p:nvPr/>
          </p:nvSpPr>
          <p:spPr>
            <a:xfrm rot="16200000">
              <a:off x="7499339" y="2855413"/>
              <a:ext cx="362024" cy="2806668"/>
            </a:xfrm>
            <a:prstGeom prst="leftBrac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51243A9C-F934-234F-8D5C-3A4243D3C36F}"/>
                </a:ext>
              </a:extLst>
            </p:cNvPr>
            <p:cNvSpPr txBox="1"/>
            <p:nvPr/>
          </p:nvSpPr>
          <p:spPr>
            <a:xfrm>
              <a:off x="9058348" y="2210988"/>
              <a:ext cx="10182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memory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541CC6D2-CEF8-BE41-80FB-2CC72384E1C7}"/>
                </a:ext>
              </a:extLst>
            </p:cNvPr>
            <p:cNvSpPr txBox="1"/>
            <p:nvPr/>
          </p:nvSpPr>
          <p:spPr>
            <a:xfrm>
              <a:off x="5902685" y="3703047"/>
              <a:ext cx="3898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r0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B8604FC9-6C5D-2340-A074-F13018C16D37}"/>
                </a:ext>
              </a:extLst>
            </p:cNvPr>
            <p:cNvSpPr txBox="1"/>
            <p:nvPr/>
          </p:nvSpPr>
          <p:spPr>
            <a:xfrm>
              <a:off x="5965728" y="4439759"/>
              <a:ext cx="4083169" cy="36933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Overwrite the upper three bytes with 1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B33299C0-BA68-2E44-B511-41A600943C43}"/>
                </a:ext>
              </a:extLst>
            </p:cNvPr>
            <p:cNvSpPr/>
            <p:nvPr/>
          </p:nvSpPr>
          <p:spPr>
            <a:xfrm>
              <a:off x="8173666" y="2558640"/>
              <a:ext cx="1820034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0b </a:t>
              </a:r>
              <a:r>
                <a:rPr lang="en-US" sz="2000" dirty="0">
                  <a:solidFill>
                    <a:srgbClr val="FF0000"/>
                  </a:solidFill>
                </a:rPr>
                <a:t>1</a:t>
              </a:r>
              <a:r>
                <a:rPr lang="en-US" sz="2000" dirty="0">
                  <a:solidFill>
                    <a:schemeClr val="accent6"/>
                  </a:solidFill>
                </a:rPr>
                <a:t>110 0001</a:t>
              </a:r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5C3D3139-C1E8-E248-AFFD-509E0937AA4D}"/>
                </a:ext>
              </a:extLst>
            </p:cNvPr>
            <p:cNvCxnSpPr/>
            <p:nvPr/>
          </p:nvCxnSpPr>
          <p:spPr>
            <a:xfrm flipH="1">
              <a:off x="6902245" y="2822703"/>
              <a:ext cx="1858297" cy="932232"/>
            </a:xfrm>
            <a:prstGeom prst="straightConnector1">
              <a:avLst/>
            </a:prstGeom>
            <a:ln w="349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626731AE-DE69-4146-8965-CF8316AB8D6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24169" y="2831253"/>
              <a:ext cx="1036373" cy="928093"/>
            </a:xfrm>
            <a:prstGeom prst="straightConnector1">
              <a:avLst/>
            </a:prstGeom>
            <a:ln w="349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4470F98E-7B13-D944-9A58-FC50F13CC5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38313" y="2811991"/>
              <a:ext cx="122229" cy="932232"/>
            </a:xfrm>
            <a:prstGeom prst="straightConnector1">
              <a:avLst/>
            </a:prstGeom>
            <a:ln w="349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BD12F90B-36DA-6A45-8647-EB3F348D12A4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360193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ectangle 65">
            <a:extLst>
              <a:ext uri="{FF2B5EF4-FFF2-40B4-BE49-F238E27FC236}">
                <a16:creationId xmlns:a16="http://schemas.microsoft.com/office/drawing/2014/main" id="{32CE1C9D-8E24-A440-B90D-DB516A05D0E1}"/>
              </a:ext>
            </a:extLst>
          </p:cNvPr>
          <p:cNvSpPr/>
          <p:nvPr/>
        </p:nvSpPr>
        <p:spPr>
          <a:xfrm>
            <a:off x="6703104" y="683385"/>
            <a:ext cx="4681824" cy="169645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81CF57-2273-8E45-8B5B-865DD5C7E0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977" y="117918"/>
            <a:ext cx="10515600" cy="508350"/>
          </a:xfrm>
        </p:spPr>
        <p:txBody>
          <a:bodyPr/>
          <a:lstStyle/>
          <a:p>
            <a:r>
              <a:rPr lang="en-US" dirty="0"/>
              <a:t>Load a Byte, Half-word, Word</a:t>
            </a: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11D66E6E-D726-F51B-2580-F3B8B6998568}"/>
              </a:ext>
            </a:extLst>
          </p:cNvPr>
          <p:cNvGrpSpPr/>
          <p:nvPr/>
        </p:nvGrpSpPr>
        <p:grpSpPr>
          <a:xfrm>
            <a:off x="6654527" y="4662757"/>
            <a:ext cx="4681824" cy="1899408"/>
            <a:chOff x="846249" y="4760767"/>
            <a:chExt cx="4681824" cy="1899408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19F8D4D-FDFB-CB41-8F17-484879593BA4}"/>
                </a:ext>
              </a:extLst>
            </p:cNvPr>
            <p:cNvSpPr/>
            <p:nvPr/>
          </p:nvSpPr>
          <p:spPr>
            <a:xfrm>
              <a:off x="846249" y="4846089"/>
              <a:ext cx="4681824" cy="18140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A26D142A-4AA3-5542-8D7B-F9322AB71696}"/>
                </a:ext>
              </a:extLst>
            </p:cNvPr>
            <p:cNvGrpSpPr/>
            <p:nvPr/>
          </p:nvGrpSpPr>
          <p:grpSpPr>
            <a:xfrm>
              <a:off x="908502" y="4760767"/>
              <a:ext cx="4491138" cy="1709060"/>
              <a:chOff x="1136348" y="883369"/>
              <a:chExt cx="4491138" cy="1709060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C273ACE-8D48-6D4E-91E1-9DF6A5833FDA}"/>
                  </a:ext>
                </a:extLst>
              </p:cNvPr>
              <p:cNvSpPr/>
              <p:nvPr/>
            </p:nvSpPr>
            <p:spPr>
              <a:xfrm>
                <a:off x="1728809" y="1800765"/>
                <a:ext cx="935556" cy="31208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accent6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0x00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5F29EAA2-6A45-1544-BF63-B90B679B3DAA}"/>
                  </a:ext>
                </a:extLst>
              </p:cNvPr>
              <p:cNvSpPr/>
              <p:nvPr/>
            </p:nvSpPr>
            <p:spPr>
              <a:xfrm>
                <a:off x="2664365" y="1800764"/>
                <a:ext cx="935556" cy="31208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accent6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0x00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ADE8CBFA-8CCF-D04E-8CAF-47C510351CE2}"/>
                  </a:ext>
                </a:extLst>
              </p:cNvPr>
              <p:cNvSpPr/>
              <p:nvPr/>
            </p:nvSpPr>
            <p:spPr>
              <a:xfrm>
                <a:off x="3599921" y="1800764"/>
                <a:ext cx="935556" cy="31208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accent6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0x00</a:t>
                </a: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F20CBF42-4373-F249-871B-07A0FB61DED3}"/>
                  </a:ext>
                </a:extLst>
              </p:cNvPr>
              <p:cNvSpPr/>
              <p:nvPr/>
            </p:nvSpPr>
            <p:spPr>
              <a:xfrm>
                <a:off x="4535477" y="1800763"/>
                <a:ext cx="935556" cy="31208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accent6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0x00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3C50DFB-1404-B343-8A71-F8B5F2F6F957}"/>
                  </a:ext>
                </a:extLst>
              </p:cNvPr>
              <p:cNvSpPr txBox="1"/>
              <p:nvPr/>
            </p:nvSpPr>
            <p:spPr>
              <a:xfrm>
                <a:off x="5314580" y="2112850"/>
                <a:ext cx="3129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0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9B1A7BE-CD04-5346-BDDB-9F14BD7C5AC1}"/>
                  </a:ext>
                </a:extLst>
              </p:cNvPr>
              <p:cNvSpPr txBox="1"/>
              <p:nvPr/>
            </p:nvSpPr>
            <p:spPr>
              <a:xfrm>
                <a:off x="1609120" y="2223097"/>
                <a:ext cx="4411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31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D6BD70D-F47B-2A49-B97D-06289261CFA1}"/>
                  </a:ext>
                </a:extLst>
              </p:cNvPr>
              <p:cNvSpPr txBox="1"/>
              <p:nvPr/>
            </p:nvSpPr>
            <p:spPr>
              <a:xfrm>
                <a:off x="2508736" y="883369"/>
                <a:ext cx="205376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Load a byte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4F5D085-7CAA-6F4C-968C-C12E2E386EAF}"/>
                  </a:ext>
                </a:extLst>
              </p:cNvPr>
              <p:cNvSpPr txBox="1"/>
              <p:nvPr/>
            </p:nvSpPr>
            <p:spPr>
              <a:xfrm>
                <a:off x="2181823" y="1218331"/>
                <a:ext cx="256352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err="1">
                    <a:solidFill>
                      <a:schemeClr val="tx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ldrb</a:t>
                </a:r>
                <a:r>
                  <a:rPr lang="en-US" sz="2400" dirty="0">
                    <a:solidFill>
                      <a:schemeClr val="tx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  r1, [r0]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127BB2D-AA62-5F44-AFE1-580E3CF2472A}"/>
                  </a:ext>
                </a:extLst>
              </p:cNvPr>
              <p:cNvSpPr txBox="1"/>
              <p:nvPr/>
            </p:nvSpPr>
            <p:spPr>
              <a:xfrm>
                <a:off x="1136348" y="1728860"/>
                <a:ext cx="52450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>
                    <a:solidFill>
                      <a:schemeClr val="tx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r1</a:t>
                </a:r>
              </a:p>
            </p:txBody>
          </p:sp>
        </p:grp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0C64D89D-143F-2D43-BBC7-687A0CBB1C90}"/>
              </a:ext>
            </a:extLst>
          </p:cNvPr>
          <p:cNvSpPr txBox="1"/>
          <p:nvPr/>
        </p:nvSpPr>
        <p:spPr>
          <a:xfrm>
            <a:off x="10908777" y="198706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DE48378-E8E3-6148-ACEF-1BEE0DC1228C}"/>
              </a:ext>
            </a:extLst>
          </p:cNvPr>
          <p:cNvSpPr txBox="1"/>
          <p:nvPr/>
        </p:nvSpPr>
        <p:spPr>
          <a:xfrm>
            <a:off x="7241163" y="1987064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31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7960FD9-637D-E944-AE43-AB30AD1E2932}"/>
              </a:ext>
            </a:extLst>
          </p:cNvPr>
          <p:cNvSpPr txBox="1"/>
          <p:nvPr/>
        </p:nvSpPr>
        <p:spPr>
          <a:xfrm>
            <a:off x="6739858" y="1618624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4403C3B-53C5-9F46-BB64-677475167970}"/>
              </a:ext>
            </a:extLst>
          </p:cNvPr>
          <p:cNvSpPr txBox="1"/>
          <p:nvPr/>
        </p:nvSpPr>
        <p:spPr>
          <a:xfrm>
            <a:off x="8071395" y="631282"/>
            <a:ext cx="20537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Load a word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759F723-A864-034B-A478-F377DD0B6B5D}"/>
              </a:ext>
            </a:extLst>
          </p:cNvPr>
          <p:cNvSpPr txBox="1"/>
          <p:nvPr/>
        </p:nvSpPr>
        <p:spPr>
          <a:xfrm>
            <a:off x="7751936" y="970946"/>
            <a:ext cx="24080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ldr</a:t>
            </a:r>
            <a:r>
              <a:rPr lang="en-US" sz="2400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r1, [r0]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1B03D94-2F34-6C44-A38C-525ACE8CB4D7}"/>
              </a:ext>
            </a:extLst>
          </p:cNvPr>
          <p:cNvGrpSpPr/>
          <p:nvPr/>
        </p:nvGrpSpPr>
        <p:grpSpPr>
          <a:xfrm>
            <a:off x="7319883" y="5867941"/>
            <a:ext cx="3160504" cy="651307"/>
            <a:chOff x="1763537" y="1916894"/>
            <a:chExt cx="3160504" cy="651307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3A9E8E9-7D38-604E-A11B-388E8239CEFE}"/>
                </a:ext>
              </a:extLst>
            </p:cNvPr>
            <p:cNvSpPr txBox="1"/>
            <p:nvPr/>
          </p:nvSpPr>
          <p:spPr>
            <a:xfrm>
              <a:off x="2079993" y="2198869"/>
              <a:ext cx="28440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observe the zero fill</a:t>
              </a:r>
            </a:p>
          </p:txBody>
        </p:sp>
        <p:sp>
          <p:nvSpPr>
            <p:cNvPr id="13" name="Right Brace 12">
              <a:extLst>
                <a:ext uri="{FF2B5EF4-FFF2-40B4-BE49-F238E27FC236}">
                  <a16:creationId xmlns:a16="http://schemas.microsoft.com/office/drawing/2014/main" id="{2C071F09-EBEB-544A-AA29-154F411C9E89}"/>
                </a:ext>
              </a:extLst>
            </p:cNvPr>
            <p:cNvSpPr/>
            <p:nvPr/>
          </p:nvSpPr>
          <p:spPr>
            <a:xfrm rot="5400000">
              <a:off x="3029112" y="651319"/>
              <a:ext cx="281974" cy="2813123"/>
            </a:xfrm>
            <a:prstGeom prst="rightBrac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E23DC7D9-D9D5-994B-8F6C-8948FCB0FFBF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F8B28AEE-07E9-4DB3-D99A-327BEB8D1288}"/>
              </a:ext>
            </a:extLst>
          </p:cNvPr>
          <p:cNvGrpSpPr/>
          <p:nvPr/>
        </p:nvGrpSpPr>
        <p:grpSpPr>
          <a:xfrm>
            <a:off x="7304235" y="1662746"/>
            <a:ext cx="3742224" cy="312089"/>
            <a:chOff x="7586388" y="4813570"/>
            <a:chExt cx="3742224" cy="312089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184EB0CD-D607-0FA1-FDE0-4C7D5DCD65F0}"/>
                </a:ext>
              </a:extLst>
            </p:cNvPr>
            <p:cNvSpPr/>
            <p:nvPr/>
          </p:nvSpPr>
          <p:spPr>
            <a:xfrm>
              <a:off x="7586388" y="4813572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0x0a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A56D7918-E9F5-885C-E63B-DA15B59AB7F5}"/>
                </a:ext>
              </a:extLst>
            </p:cNvPr>
            <p:cNvSpPr/>
            <p:nvPr/>
          </p:nvSpPr>
          <p:spPr>
            <a:xfrm>
              <a:off x="8521944" y="4813571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0x0b</a:t>
              </a: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4F243C1C-B489-1C2D-374D-921D9B93BC28}"/>
                </a:ext>
              </a:extLst>
            </p:cNvPr>
            <p:cNvSpPr/>
            <p:nvPr/>
          </p:nvSpPr>
          <p:spPr>
            <a:xfrm>
              <a:off x="9457500" y="4813571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0x0c</a:t>
              </a: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DA242677-67ED-95EE-0BBA-B8BAAC7A8565}"/>
                </a:ext>
              </a:extLst>
            </p:cNvPr>
            <p:cNvSpPr/>
            <p:nvPr/>
          </p:nvSpPr>
          <p:spPr>
            <a:xfrm>
              <a:off x="10393056" y="4813570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0x0d</a:t>
              </a: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EDE21371-64DD-43A7-AB45-129C84E5B1FA}"/>
              </a:ext>
            </a:extLst>
          </p:cNvPr>
          <p:cNvGrpSpPr/>
          <p:nvPr/>
        </p:nvGrpSpPr>
        <p:grpSpPr>
          <a:xfrm>
            <a:off x="652639" y="1253771"/>
            <a:ext cx="4349620" cy="4395591"/>
            <a:chOff x="6886561" y="1378372"/>
            <a:chExt cx="4349620" cy="4395591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43B766E2-F56A-9741-A383-18179B0A6B50}"/>
                </a:ext>
              </a:extLst>
            </p:cNvPr>
            <p:cNvSpPr/>
            <p:nvPr/>
          </p:nvSpPr>
          <p:spPr>
            <a:xfrm>
              <a:off x="6886561" y="1378372"/>
              <a:ext cx="4349620" cy="439559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18F3A247-2395-6944-9CBB-1F48EC367FD6}"/>
                </a:ext>
              </a:extLst>
            </p:cNvPr>
            <p:cNvSpPr/>
            <p:nvPr/>
          </p:nvSpPr>
          <p:spPr>
            <a:xfrm>
              <a:off x="9137883" y="4888416"/>
              <a:ext cx="1572207" cy="461664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0xe1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110BDD52-07CB-C14F-A634-C590835C07B9}"/>
                </a:ext>
              </a:extLst>
            </p:cNvPr>
            <p:cNvSpPr/>
            <p:nvPr/>
          </p:nvSpPr>
          <p:spPr>
            <a:xfrm>
              <a:off x="9137883" y="4426752"/>
              <a:ext cx="1572207" cy="461664"/>
            </a:xfrm>
            <a:prstGeom prst="rect">
              <a:avLst/>
            </a:prstGeom>
            <a:solidFill>
              <a:srgbClr val="92D050">
                <a:alpha val="40000"/>
              </a:srgb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0xe3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5E93407A-9677-354F-8D8D-84C2ABEBBAF4}"/>
                </a:ext>
              </a:extLst>
            </p:cNvPr>
            <p:cNvSpPr/>
            <p:nvPr/>
          </p:nvSpPr>
          <p:spPr>
            <a:xfrm>
              <a:off x="9137883" y="3965088"/>
              <a:ext cx="1572207" cy="46166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0x65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E64B481D-ED78-FE47-8998-E49D3FB6E5B2}"/>
                </a:ext>
              </a:extLst>
            </p:cNvPr>
            <p:cNvSpPr/>
            <p:nvPr/>
          </p:nvSpPr>
          <p:spPr>
            <a:xfrm>
              <a:off x="9144338" y="3497134"/>
              <a:ext cx="1572207" cy="461664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0x87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CA897CB7-6820-2A40-99B8-D9C63FD6AF73}"/>
                </a:ext>
              </a:extLst>
            </p:cNvPr>
            <p:cNvSpPr/>
            <p:nvPr/>
          </p:nvSpPr>
          <p:spPr>
            <a:xfrm>
              <a:off x="6980527" y="2814168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0x00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DF0DACDB-82DB-3B4E-8982-AF0223B3AB61}"/>
                </a:ext>
              </a:extLst>
            </p:cNvPr>
            <p:cNvSpPr/>
            <p:nvPr/>
          </p:nvSpPr>
          <p:spPr>
            <a:xfrm>
              <a:off x="7916083" y="2814167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0x00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637ACC45-18AC-2049-9016-4C2B07D22A72}"/>
                </a:ext>
              </a:extLst>
            </p:cNvPr>
            <p:cNvSpPr/>
            <p:nvPr/>
          </p:nvSpPr>
          <p:spPr>
            <a:xfrm>
              <a:off x="8851639" y="2814167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0x00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479681F4-D768-9E44-AF50-55EB1748B483}"/>
                </a:ext>
              </a:extLst>
            </p:cNvPr>
            <p:cNvSpPr/>
            <p:nvPr/>
          </p:nvSpPr>
          <p:spPr>
            <a:xfrm>
              <a:off x="9787195" y="2814166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951C8E91-A5EB-F640-B1A8-95548EC09BCA}"/>
                </a:ext>
              </a:extLst>
            </p:cNvPr>
            <p:cNvSpPr txBox="1"/>
            <p:nvPr/>
          </p:nvSpPr>
          <p:spPr>
            <a:xfrm>
              <a:off x="7040994" y="2444834"/>
              <a:ext cx="52450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r0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ADD6BC8-8C84-6B45-BC46-5ADFBCB4D5B7}"/>
                </a:ext>
              </a:extLst>
            </p:cNvPr>
            <p:cNvSpPr txBox="1"/>
            <p:nvPr/>
          </p:nvSpPr>
          <p:spPr>
            <a:xfrm>
              <a:off x="7745669" y="4988698"/>
              <a:ext cx="13244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0001 00</a:t>
              </a:r>
              <a:r>
                <a:rPr lang="en-US" b="1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9ADEC4FC-631C-D544-972A-ACC84B716A86}"/>
                </a:ext>
              </a:extLst>
            </p:cNvPr>
            <p:cNvSpPr txBox="1"/>
            <p:nvPr/>
          </p:nvSpPr>
          <p:spPr>
            <a:xfrm>
              <a:off x="7718801" y="4583638"/>
              <a:ext cx="13244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0001 00</a:t>
              </a:r>
              <a:r>
                <a:rPr lang="en-US" b="1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01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4FE59117-FA67-5B4F-B908-764A735095B3}"/>
                </a:ext>
              </a:extLst>
            </p:cNvPr>
            <p:cNvSpPr txBox="1"/>
            <p:nvPr/>
          </p:nvSpPr>
          <p:spPr>
            <a:xfrm>
              <a:off x="7718801" y="4119070"/>
              <a:ext cx="13244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0001 00</a:t>
              </a:r>
              <a:r>
                <a:rPr lang="en-US" b="1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10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5009CC70-E0BC-064F-9F43-C5FFE606D417}"/>
                </a:ext>
              </a:extLst>
            </p:cNvPr>
            <p:cNvSpPr txBox="1"/>
            <p:nvPr/>
          </p:nvSpPr>
          <p:spPr>
            <a:xfrm>
              <a:off x="7740660" y="3642251"/>
              <a:ext cx="13244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0001 00</a:t>
              </a:r>
              <a:r>
                <a:rPr lang="en-US" b="1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11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47119068-BB98-7645-AD41-D8C4D353423B}"/>
                </a:ext>
              </a:extLst>
            </p:cNvPr>
            <p:cNvSpPr txBox="1"/>
            <p:nvPr/>
          </p:nvSpPr>
          <p:spPr>
            <a:xfrm>
              <a:off x="9617619" y="2075502"/>
              <a:ext cx="13244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0001 00</a:t>
              </a:r>
              <a:r>
                <a:rPr lang="en-US" b="1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</a:t>
              </a:r>
            </a:p>
          </p:txBody>
        </p:sp>
        <p:sp>
          <p:nvSpPr>
            <p:cNvPr id="6" name="Left Brace 5">
              <a:extLst>
                <a:ext uri="{FF2B5EF4-FFF2-40B4-BE49-F238E27FC236}">
                  <a16:creationId xmlns:a16="http://schemas.microsoft.com/office/drawing/2014/main" id="{34C278A6-500D-644F-962D-A33E19BC4A6D}"/>
                </a:ext>
              </a:extLst>
            </p:cNvPr>
            <p:cNvSpPr/>
            <p:nvPr/>
          </p:nvSpPr>
          <p:spPr>
            <a:xfrm rot="5400000">
              <a:off x="10035116" y="2144322"/>
              <a:ext cx="455272" cy="936928"/>
            </a:xfrm>
            <a:prstGeom prst="lef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789D5B6-C772-4E40-998E-0705A8AD62C1}"/>
                </a:ext>
              </a:extLst>
            </p:cNvPr>
            <p:cNvSpPr txBox="1"/>
            <p:nvPr/>
          </p:nvSpPr>
          <p:spPr>
            <a:xfrm>
              <a:off x="7680643" y="5327200"/>
              <a:ext cx="34772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Byte Address          Byte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3A32920-E0A8-CF47-B204-C7D1AC9A4175}"/>
                </a:ext>
              </a:extLst>
            </p:cNvPr>
            <p:cNvSpPr txBox="1"/>
            <p:nvPr/>
          </p:nvSpPr>
          <p:spPr>
            <a:xfrm>
              <a:off x="7740660" y="1435992"/>
              <a:ext cx="3306166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.align 2 </a:t>
              </a:r>
              <a:r>
                <a:rPr lang="en-US" sz="20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word aligned</a:t>
              </a:r>
            </a:p>
          </p:txBody>
        </p:sp>
        <p:sp>
          <p:nvSpPr>
            <p:cNvPr id="7" name="U-Turn Arrow 6">
              <a:extLst>
                <a:ext uri="{FF2B5EF4-FFF2-40B4-BE49-F238E27FC236}">
                  <a16:creationId xmlns:a16="http://schemas.microsoft.com/office/drawing/2014/main" id="{176C1F76-99B2-5C71-CBE0-729396194E0E}"/>
                </a:ext>
              </a:extLst>
            </p:cNvPr>
            <p:cNvSpPr/>
            <p:nvPr/>
          </p:nvSpPr>
          <p:spPr>
            <a:xfrm rot="16200000" flipH="1" flipV="1">
              <a:off x="9817421" y="3916905"/>
              <a:ext cx="2202608" cy="309222"/>
            </a:xfrm>
            <a:prstGeom prst="uturnArrow">
              <a:avLst>
                <a:gd name="adj1" fmla="val 7997"/>
                <a:gd name="adj2" fmla="val 11717"/>
                <a:gd name="adj3" fmla="val 25000"/>
                <a:gd name="adj4" fmla="val 43750"/>
                <a:gd name="adj5" fmla="val 10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9" name="Down Arrow 18">
              <a:extLst>
                <a:ext uri="{FF2B5EF4-FFF2-40B4-BE49-F238E27FC236}">
                  <a16:creationId xmlns:a16="http://schemas.microsoft.com/office/drawing/2014/main" id="{08CFFA3C-DA92-6B1C-B804-C24DD2F0D89A}"/>
                </a:ext>
              </a:extLst>
            </p:cNvPr>
            <p:cNvSpPr/>
            <p:nvPr/>
          </p:nvSpPr>
          <p:spPr>
            <a:xfrm>
              <a:off x="10568823" y="1825056"/>
              <a:ext cx="141267" cy="308227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E460365-F5A6-3BC6-2E75-0520B1E8AEB9}"/>
              </a:ext>
            </a:extLst>
          </p:cNvPr>
          <p:cNvGrpSpPr/>
          <p:nvPr/>
        </p:nvGrpSpPr>
        <p:grpSpPr>
          <a:xfrm>
            <a:off x="7319883" y="1662744"/>
            <a:ext cx="3742224" cy="312089"/>
            <a:chOff x="1529555" y="4390350"/>
            <a:chExt cx="3742224" cy="312089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5A6A5244-1FD8-D943-86C0-75EEC8A8F1E8}"/>
                </a:ext>
              </a:extLst>
            </p:cNvPr>
            <p:cNvSpPr/>
            <p:nvPr/>
          </p:nvSpPr>
          <p:spPr>
            <a:xfrm>
              <a:off x="1529555" y="4390352"/>
              <a:ext cx="935556" cy="31208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0x87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D16536C6-B865-D34F-B72E-DFA29980D737}"/>
                </a:ext>
              </a:extLst>
            </p:cNvPr>
            <p:cNvSpPr/>
            <p:nvPr/>
          </p:nvSpPr>
          <p:spPr>
            <a:xfrm>
              <a:off x="2465111" y="4390351"/>
              <a:ext cx="935556" cy="31208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0x65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C09931A3-6536-D84A-AC12-9794312B79AC}"/>
                </a:ext>
              </a:extLst>
            </p:cNvPr>
            <p:cNvSpPr/>
            <p:nvPr/>
          </p:nvSpPr>
          <p:spPr>
            <a:xfrm>
              <a:off x="3400667" y="4390351"/>
              <a:ext cx="935556" cy="312087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0xe3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9702B468-E8A9-4D43-85B2-75627B10AFFD}"/>
                </a:ext>
              </a:extLst>
            </p:cNvPr>
            <p:cNvSpPr/>
            <p:nvPr/>
          </p:nvSpPr>
          <p:spPr>
            <a:xfrm>
              <a:off x="4336223" y="4390350"/>
              <a:ext cx="935556" cy="312087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0xe1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948BD283-64AE-AD18-8981-50055BEC7D48}"/>
              </a:ext>
            </a:extLst>
          </p:cNvPr>
          <p:cNvGrpSpPr/>
          <p:nvPr/>
        </p:nvGrpSpPr>
        <p:grpSpPr>
          <a:xfrm>
            <a:off x="6649916" y="2659821"/>
            <a:ext cx="4681824" cy="1846837"/>
            <a:chOff x="841638" y="2757831"/>
            <a:chExt cx="4681824" cy="1846837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D443821E-D01D-2647-ADA8-45664A18C90D}"/>
                </a:ext>
              </a:extLst>
            </p:cNvPr>
            <p:cNvSpPr/>
            <p:nvPr/>
          </p:nvSpPr>
          <p:spPr>
            <a:xfrm>
              <a:off x="841638" y="2790596"/>
              <a:ext cx="4681824" cy="181407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A61680BE-D3CE-2B49-9E8B-B27259443C29}"/>
                </a:ext>
              </a:extLst>
            </p:cNvPr>
            <p:cNvSpPr/>
            <p:nvPr/>
          </p:nvSpPr>
          <p:spPr>
            <a:xfrm>
              <a:off x="1557114" y="3777797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0x00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29E1268E-1D89-504C-93BA-B8A6C1373E4A}"/>
                </a:ext>
              </a:extLst>
            </p:cNvPr>
            <p:cNvSpPr/>
            <p:nvPr/>
          </p:nvSpPr>
          <p:spPr>
            <a:xfrm>
              <a:off x="2492670" y="3777796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0x00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70656FD-C8A5-0F42-93B8-B693B594E339}"/>
                </a:ext>
              </a:extLst>
            </p:cNvPr>
            <p:cNvSpPr txBox="1"/>
            <p:nvPr/>
          </p:nvSpPr>
          <p:spPr>
            <a:xfrm>
              <a:off x="5142885" y="4089882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F36BA34-F40F-5540-B38F-8820AB4178F0}"/>
                </a:ext>
              </a:extLst>
            </p:cNvPr>
            <p:cNvSpPr txBox="1"/>
            <p:nvPr/>
          </p:nvSpPr>
          <p:spPr>
            <a:xfrm>
              <a:off x="1475271" y="4089882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31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8F096F9-1A86-B348-A802-70183948E693}"/>
                </a:ext>
              </a:extLst>
            </p:cNvPr>
            <p:cNvSpPr txBox="1"/>
            <p:nvPr/>
          </p:nvSpPr>
          <p:spPr>
            <a:xfrm>
              <a:off x="955819" y="3703007"/>
              <a:ext cx="52450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7774B336-9A32-724C-A5F5-DEC0144CCC0A}"/>
                </a:ext>
              </a:extLst>
            </p:cNvPr>
            <p:cNvSpPr txBox="1"/>
            <p:nvPr/>
          </p:nvSpPr>
          <p:spPr>
            <a:xfrm>
              <a:off x="1820843" y="2757831"/>
              <a:ext cx="273344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Load a halfword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76B7EFC7-D1D0-A44D-8EEC-EF66E12789BE}"/>
                </a:ext>
              </a:extLst>
            </p:cNvPr>
            <p:cNvSpPr txBox="1"/>
            <p:nvPr/>
          </p:nvSpPr>
          <p:spPr>
            <a:xfrm>
              <a:off x="1739103" y="3114503"/>
              <a:ext cx="256352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err="1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ldrh</a:t>
              </a:r>
              <a:r>
                <a:rPr lang="en-US" sz="2400" b="1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r1, [r0]</a:t>
              </a: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222DE5FD-66DF-B593-CB0A-2E2AF9C25A1A}"/>
                </a:ext>
              </a:extLst>
            </p:cNvPr>
            <p:cNvSpPr/>
            <p:nvPr/>
          </p:nvSpPr>
          <p:spPr>
            <a:xfrm>
              <a:off x="3428225" y="3777795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0x00</a:t>
              </a: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B8D9A6B2-BBC9-9F73-A827-A749AFA35D32}"/>
                </a:ext>
              </a:extLst>
            </p:cNvPr>
            <p:cNvSpPr/>
            <p:nvPr/>
          </p:nvSpPr>
          <p:spPr>
            <a:xfrm>
              <a:off x="4367246" y="3777794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0x00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9EA6875-517D-8DB3-21AA-7AFA6B393AD0}"/>
              </a:ext>
            </a:extLst>
          </p:cNvPr>
          <p:cNvGrpSpPr/>
          <p:nvPr/>
        </p:nvGrpSpPr>
        <p:grpSpPr>
          <a:xfrm>
            <a:off x="9249990" y="3680742"/>
            <a:ext cx="1871112" cy="312088"/>
            <a:chOff x="6589651" y="6203536"/>
            <a:chExt cx="1871112" cy="312088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90BE8D4A-36B6-F846-9925-57AD8549EE42}"/>
                </a:ext>
              </a:extLst>
            </p:cNvPr>
            <p:cNvSpPr/>
            <p:nvPr/>
          </p:nvSpPr>
          <p:spPr>
            <a:xfrm>
              <a:off x="6589651" y="6203537"/>
              <a:ext cx="935556" cy="312087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0xe3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1F64F52-A291-104A-9241-DC8705735729}"/>
                </a:ext>
              </a:extLst>
            </p:cNvPr>
            <p:cNvSpPr/>
            <p:nvPr/>
          </p:nvSpPr>
          <p:spPr>
            <a:xfrm>
              <a:off x="7525207" y="6203536"/>
              <a:ext cx="935556" cy="312087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0xe1</a:t>
              </a: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631CB574-A7EB-6B66-DA71-9276587C5F40}"/>
              </a:ext>
            </a:extLst>
          </p:cNvPr>
          <p:cNvGrpSpPr/>
          <p:nvPr/>
        </p:nvGrpSpPr>
        <p:grpSpPr>
          <a:xfrm>
            <a:off x="7376562" y="4001657"/>
            <a:ext cx="3143277" cy="567247"/>
            <a:chOff x="1583488" y="4082315"/>
            <a:chExt cx="3143277" cy="567247"/>
          </a:xfrm>
        </p:grpSpPr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06D3B7C8-7126-ECD9-C90A-8C9BD210CF20}"/>
                </a:ext>
              </a:extLst>
            </p:cNvPr>
            <p:cNvSpPr txBox="1"/>
            <p:nvPr/>
          </p:nvSpPr>
          <p:spPr>
            <a:xfrm>
              <a:off x="1882717" y="4280230"/>
              <a:ext cx="28440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observe the zero fill</a:t>
              </a:r>
            </a:p>
          </p:txBody>
        </p:sp>
        <p:sp>
          <p:nvSpPr>
            <p:cNvPr id="81" name="Right Brace 80">
              <a:extLst>
                <a:ext uri="{FF2B5EF4-FFF2-40B4-BE49-F238E27FC236}">
                  <a16:creationId xmlns:a16="http://schemas.microsoft.com/office/drawing/2014/main" id="{19B9425E-988C-8456-7F29-999E39AB8CA1}"/>
                </a:ext>
              </a:extLst>
            </p:cNvPr>
            <p:cNvSpPr/>
            <p:nvPr/>
          </p:nvSpPr>
          <p:spPr>
            <a:xfrm rot="5400000">
              <a:off x="2381362" y="3284441"/>
              <a:ext cx="248989" cy="1844737"/>
            </a:xfrm>
            <a:prstGeom prst="rightBrac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sp>
        <p:nvSpPr>
          <p:cNvPr id="84" name="Rectangle 83">
            <a:extLst>
              <a:ext uri="{FF2B5EF4-FFF2-40B4-BE49-F238E27FC236}">
                <a16:creationId xmlns:a16="http://schemas.microsoft.com/office/drawing/2014/main" id="{317B904D-E1F0-401A-0FB8-79415DDA9DE1}"/>
              </a:ext>
            </a:extLst>
          </p:cNvPr>
          <p:cNvSpPr/>
          <p:nvPr/>
        </p:nvSpPr>
        <p:spPr>
          <a:xfrm>
            <a:off x="10125162" y="5580150"/>
            <a:ext cx="935556" cy="31208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0xe1</a:t>
            </a:r>
          </a:p>
        </p:txBody>
      </p:sp>
    </p:spTree>
    <p:extLst>
      <p:ext uri="{BB962C8B-B14F-4D97-AF65-F5344CB8AC3E}">
        <p14:creationId xmlns:p14="http://schemas.microsoft.com/office/powerpoint/2010/main" val="4177882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/>
      <p:bldP spid="84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ectangle 65">
            <a:extLst>
              <a:ext uri="{FF2B5EF4-FFF2-40B4-BE49-F238E27FC236}">
                <a16:creationId xmlns:a16="http://schemas.microsoft.com/office/drawing/2014/main" id="{32CE1C9D-8E24-A440-B90D-DB516A05D0E1}"/>
              </a:ext>
            </a:extLst>
          </p:cNvPr>
          <p:cNvSpPr/>
          <p:nvPr/>
        </p:nvSpPr>
        <p:spPr>
          <a:xfrm>
            <a:off x="6703104" y="683385"/>
            <a:ext cx="4681824" cy="169645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81CF57-2273-8E45-8B5B-865DD5C7E0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977" y="117918"/>
            <a:ext cx="10515600" cy="508350"/>
          </a:xfrm>
        </p:spPr>
        <p:txBody>
          <a:bodyPr/>
          <a:lstStyle/>
          <a:p>
            <a:r>
              <a:rPr lang="en-US" dirty="0"/>
              <a:t>Signed Load a Byte, Half-word, Word</a:t>
            </a: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11D66E6E-D726-F51B-2580-F3B8B6998568}"/>
              </a:ext>
            </a:extLst>
          </p:cNvPr>
          <p:cNvGrpSpPr/>
          <p:nvPr/>
        </p:nvGrpSpPr>
        <p:grpSpPr>
          <a:xfrm>
            <a:off x="6654527" y="4662757"/>
            <a:ext cx="4681824" cy="1899408"/>
            <a:chOff x="846249" y="4760767"/>
            <a:chExt cx="4681824" cy="1899408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19F8D4D-FDFB-CB41-8F17-484879593BA4}"/>
                </a:ext>
              </a:extLst>
            </p:cNvPr>
            <p:cNvSpPr/>
            <p:nvPr/>
          </p:nvSpPr>
          <p:spPr>
            <a:xfrm>
              <a:off x="846249" y="4846089"/>
              <a:ext cx="4681824" cy="18140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A26D142A-4AA3-5542-8D7B-F9322AB71696}"/>
                </a:ext>
              </a:extLst>
            </p:cNvPr>
            <p:cNvGrpSpPr/>
            <p:nvPr/>
          </p:nvGrpSpPr>
          <p:grpSpPr>
            <a:xfrm>
              <a:off x="908502" y="4760767"/>
              <a:ext cx="4491138" cy="1709060"/>
              <a:chOff x="1136348" y="883369"/>
              <a:chExt cx="4491138" cy="1709060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C273ACE-8D48-6D4E-91E1-9DF6A5833FDA}"/>
                  </a:ext>
                </a:extLst>
              </p:cNvPr>
              <p:cNvSpPr/>
              <p:nvPr/>
            </p:nvSpPr>
            <p:spPr>
              <a:xfrm>
                <a:off x="1728809" y="1800765"/>
                <a:ext cx="935556" cy="31208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accent6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0x00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5F29EAA2-6A45-1544-BF63-B90B679B3DAA}"/>
                  </a:ext>
                </a:extLst>
              </p:cNvPr>
              <p:cNvSpPr/>
              <p:nvPr/>
            </p:nvSpPr>
            <p:spPr>
              <a:xfrm>
                <a:off x="2664365" y="1800764"/>
                <a:ext cx="935556" cy="31208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accent6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0x00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ADE8CBFA-8CCF-D04E-8CAF-47C510351CE2}"/>
                  </a:ext>
                </a:extLst>
              </p:cNvPr>
              <p:cNvSpPr/>
              <p:nvPr/>
            </p:nvSpPr>
            <p:spPr>
              <a:xfrm>
                <a:off x="3599921" y="1800764"/>
                <a:ext cx="935556" cy="31208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accent6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0x00</a:t>
                </a: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F20CBF42-4373-F249-871B-07A0FB61DED3}"/>
                  </a:ext>
                </a:extLst>
              </p:cNvPr>
              <p:cNvSpPr/>
              <p:nvPr/>
            </p:nvSpPr>
            <p:spPr>
              <a:xfrm>
                <a:off x="4535477" y="1800763"/>
                <a:ext cx="935556" cy="31208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accent6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0x00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3C50DFB-1404-B343-8A71-F8B5F2F6F957}"/>
                  </a:ext>
                </a:extLst>
              </p:cNvPr>
              <p:cNvSpPr txBox="1"/>
              <p:nvPr/>
            </p:nvSpPr>
            <p:spPr>
              <a:xfrm>
                <a:off x="5314580" y="2112850"/>
                <a:ext cx="3129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0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9B1A7BE-CD04-5346-BDDB-9F14BD7C5AC1}"/>
                  </a:ext>
                </a:extLst>
              </p:cNvPr>
              <p:cNvSpPr txBox="1"/>
              <p:nvPr/>
            </p:nvSpPr>
            <p:spPr>
              <a:xfrm>
                <a:off x="1609120" y="2223097"/>
                <a:ext cx="4411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31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D6BD70D-F47B-2A49-B97D-06289261CFA1}"/>
                  </a:ext>
                </a:extLst>
              </p:cNvPr>
              <p:cNvSpPr txBox="1"/>
              <p:nvPr/>
            </p:nvSpPr>
            <p:spPr>
              <a:xfrm>
                <a:off x="2508736" y="883369"/>
                <a:ext cx="205376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Load a byte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4F5D085-7CAA-6F4C-968C-C12E2E386EAF}"/>
                  </a:ext>
                </a:extLst>
              </p:cNvPr>
              <p:cNvSpPr txBox="1"/>
              <p:nvPr/>
            </p:nvSpPr>
            <p:spPr>
              <a:xfrm>
                <a:off x="2181823" y="1218331"/>
                <a:ext cx="273344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err="1">
                    <a:solidFill>
                      <a:schemeClr val="tx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ldrsb</a:t>
                </a:r>
                <a:r>
                  <a:rPr lang="en-US" sz="2400" dirty="0">
                    <a:solidFill>
                      <a:schemeClr val="tx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  r1, [r0]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127BB2D-AA62-5F44-AFE1-580E3CF2472A}"/>
                  </a:ext>
                </a:extLst>
              </p:cNvPr>
              <p:cNvSpPr txBox="1"/>
              <p:nvPr/>
            </p:nvSpPr>
            <p:spPr>
              <a:xfrm>
                <a:off x="1136348" y="1728860"/>
                <a:ext cx="52450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>
                    <a:solidFill>
                      <a:schemeClr val="tx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r1</a:t>
                </a:r>
              </a:p>
            </p:txBody>
          </p:sp>
        </p:grp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0C64D89D-143F-2D43-BBC7-687A0CBB1C90}"/>
              </a:ext>
            </a:extLst>
          </p:cNvPr>
          <p:cNvSpPr txBox="1"/>
          <p:nvPr/>
        </p:nvSpPr>
        <p:spPr>
          <a:xfrm>
            <a:off x="10908777" y="198706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DE48378-E8E3-6148-ACEF-1BEE0DC1228C}"/>
              </a:ext>
            </a:extLst>
          </p:cNvPr>
          <p:cNvSpPr txBox="1"/>
          <p:nvPr/>
        </p:nvSpPr>
        <p:spPr>
          <a:xfrm>
            <a:off x="7241163" y="1987064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31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7960FD9-637D-E944-AE43-AB30AD1E2932}"/>
              </a:ext>
            </a:extLst>
          </p:cNvPr>
          <p:cNvSpPr txBox="1"/>
          <p:nvPr/>
        </p:nvSpPr>
        <p:spPr>
          <a:xfrm>
            <a:off x="6739858" y="1618624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4403C3B-53C5-9F46-BB64-677475167970}"/>
              </a:ext>
            </a:extLst>
          </p:cNvPr>
          <p:cNvSpPr txBox="1"/>
          <p:nvPr/>
        </p:nvSpPr>
        <p:spPr>
          <a:xfrm>
            <a:off x="7169170" y="662881"/>
            <a:ext cx="40927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Load a word (no change)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759F723-A864-034B-A478-F377DD0B6B5D}"/>
              </a:ext>
            </a:extLst>
          </p:cNvPr>
          <p:cNvSpPr txBox="1"/>
          <p:nvPr/>
        </p:nvSpPr>
        <p:spPr>
          <a:xfrm>
            <a:off x="7751936" y="970946"/>
            <a:ext cx="24080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ldr</a:t>
            </a:r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r1, [r0]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1B03D94-2F34-6C44-A38C-525ACE8CB4D7}"/>
              </a:ext>
            </a:extLst>
          </p:cNvPr>
          <p:cNvGrpSpPr/>
          <p:nvPr/>
        </p:nvGrpSpPr>
        <p:grpSpPr>
          <a:xfrm>
            <a:off x="7319883" y="5867941"/>
            <a:ext cx="3413779" cy="651307"/>
            <a:chOff x="1763537" y="1916894"/>
            <a:chExt cx="3413779" cy="651307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3A9E8E9-7D38-604E-A11B-388E8239CEFE}"/>
                </a:ext>
              </a:extLst>
            </p:cNvPr>
            <p:cNvSpPr txBox="1"/>
            <p:nvPr/>
          </p:nvSpPr>
          <p:spPr>
            <a:xfrm>
              <a:off x="2079993" y="2198869"/>
              <a:ext cx="30973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observe the sign extend</a:t>
              </a:r>
            </a:p>
          </p:txBody>
        </p:sp>
        <p:sp>
          <p:nvSpPr>
            <p:cNvPr id="13" name="Right Brace 12">
              <a:extLst>
                <a:ext uri="{FF2B5EF4-FFF2-40B4-BE49-F238E27FC236}">
                  <a16:creationId xmlns:a16="http://schemas.microsoft.com/office/drawing/2014/main" id="{2C071F09-EBEB-544A-AA29-154F411C9E89}"/>
                </a:ext>
              </a:extLst>
            </p:cNvPr>
            <p:cNvSpPr/>
            <p:nvPr/>
          </p:nvSpPr>
          <p:spPr>
            <a:xfrm rot="5400000">
              <a:off x="3029112" y="651319"/>
              <a:ext cx="281974" cy="2813123"/>
            </a:xfrm>
            <a:prstGeom prst="rightBrac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E23DC7D9-D9D5-994B-8F6C-8948FCB0FFBF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F8B28AEE-07E9-4DB3-D99A-327BEB8D1288}"/>
              </a:ext>
            </a:extLst>
          </p:cNvPr>
          <p:cNvGrpSpPr/>
          <p:nvPr/>
        </p:nvGrpSpPr>
        <p:grpSpPr>
          <a:xfrm>
            <a:off x="7304235" y="1662746"/>
            <a:ext cx="3742224" cy="312089"/>
            <a:chOff x="7586388" y="4813570"/>
            <a:chExt cx="3742224" cy="312089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184EB0CD-D607-0FA1-FDE0-4C7D5DCD65F0}"/>
                </a:ext>
              </a:extLst>
            </p:cNvPr>
            <p:cNvSpPr/>
            <p:nvPr/>
          </p:nvSpPr>
          <p:spPr>
            <a:xfrm>
              <a:off x="7586388" y="4813572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0x0a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A56D7918-E9F5-885C-E63B-DA15B59AB7F5}"/>
                </a:ext>
              </a:extLst>
            </p:cNvPr>
            <p:cNvSpPr/>
            <p:nvPr/>
          </p:nvSpPr>
          <p:spPr>
            <a:xfrm>
              <a:off x="8521944" y="4813571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0x0b</a:t>
              </a: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4F243C1C-B489-1C2D-374D-921D9B93BC28}"/>
                </a:ext>
              </a:extLst>
            </p:cNvPr>
            <p:cNvSpPr/>
            <p:nvPr/>
          </p:nvSpPr>
          <p:spPr>
            <a:xfrm>
              <a:off x="9457500" y="4813571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0x0c</a:t>
              </a: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DA242677-67ED-95EE-0BBA-B8BAAC7A8565}"/>
                </a:ext>
              </a:extLst>
            </p:cNvPr>
            <p:cNvSpPr/>
            <p:nvPr/>
          </p:nvSpPr>
          <p:spPr>
            <a:xfrm>
              <a:off x="10393056" y="4813570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0x0d</a:t>
              </a: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EDE21371-64DD-43A7-AB45-129C84E5B1FA}"/>
              </a:ext>
            </a:extLst>
          </p:cNvPr>
          <p:cNvGrpSpPr/>
          <p:nvPr/>
        </p:nvGrpSpPr>
        <p:grpSpPr>
          <a:xfrm>
            <a:off x="652638" y="1253771"/>
            <a:ext cx="5151663" cy="4395591"/>
            <a:chOff x="6886560" y="1378372"/>
            <a:chExt cx="5151663" cy="4395591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43B766E2-F56A-9741-A383-18179B0A6B50}"/>
                </a:ext>
              </a:extLst>
            </p:cNvPr>
            <p:cNvSpPr/>
            <p:nvPr/>
          </p:nvSpPr>
          <p:spPr>
            <a:xfrm>
              <a:off x="6886560" y="1378372"/>
              <a:ext cx="5151663" cy="439559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18F3A247-2395-6944-9CBB-1F48EC367FD6}"/>
                </a:ext>
              </a:extLst>
            </p:cNvPr>
            <p:cNvSpPr/>
            <p:nvPr/>
          </p:nvSpPr>
          <p:spPr>
            <a:xfrm>
              <a:off x="9137883" y="4888416"/>
              <a:ext cx="1572207" cy="461664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rgbClr val="FF0000"/>
                  </a:solidFill>
                </a:rPr>
                <a:t>1</a:t>
              </a:r>
              <a:r>
                <a:rPr lang="en-US" sz="2000" dirty="0">
                  <a:solidFill>
                    <a:schemeClr val="accent6"/>
                  </a:solidFill>
                </a:rPr>
                <a:t>110 0001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110BDD52-07CB-C14F-A634-C590835C07B9}"/>
                </a:ext>
              </a:extLst>
            </p:cNvPr>
            <p:cNvSpPr/>
            <p:nvPr/>
          </p:nvSpPr>
          <p:spPr>
            <a:xfrm>
              <a:off x="9137883" y="4426752"/>
              <a:ext cx="1572207" cy="461664"/>
            </a:xfrm>
            <a:prstGeom prst="rect">
              <a:avLst/>
            </a:prstGeom>
            <a:solidFill>
              <a:srgbClr val="92D050">
                <a:alpha val="40000"/>
              </a:srgb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rgbClr val="FF0000"/>
                  </a:solidFill>
                </a:rPr>
                <a:t>1</a:t>
              </a:r>
              <a:r>
                <a:rPr lang="en-US" sz="2000" dirty="0">
                  <a:solidFill>
                    <a:schemeClr val="accent6"/>
                  </a:solidFill>
                </a:rPr>
                <a:t>110 0011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5E93407A-9677-354F-8D8D-84C2ABEBBAF4}"/>
                </a:ext>
              </a:extLst>
            </p:cNvPr>
            <p:cNvSpPr/>
            <p:nvPr/>
          </p:nvSpPr>
          <p:spPr>
            <a:xfrm>
              <a:off x="9137883" y="3965088"/>
              <a:ext cx="1572207" cy="46166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0x65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E64B481D-ED78-FE47-8998-E49D3FB6E5B2}"/>
                </a:ext>
              </a:extLst>
            </p:cNvPr>
            <p:cNvSpPr/>
            <p:nvPr/>
          </p:nvSpPr>
          <p:spPr>
            <a:xfrm>
              <a:off x="9144338" y="3497134"/>
              <a:ext cx="1572207" cy="461664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0x87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CA897CB7-6820-2A40-99B8-D9C63FD6AF73}"/>
                </a:ext>
              </a:extLst>
            </p:cNvPr>
            <p:cNvSpPr/>
            <p:nvPr/>
          </p:nvSpPr>
          <p:spPr>
            <a:xfrm>
              <a:off x="6980527" y="2814168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0x00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DF0DACDB-82DB-3B4E-8982-AF0223B3AB61}"/>
                </a:ext>
              </a:extLst>
            </p:cNvPr>
            <p:cNvSpPr/>
            <p:nvPr/>
          </p:nvSpPr>
          <p:spPr>
            <a:xfrm>
              <a:off x="7916083" y="2814167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0x00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637ACC45-18AC-2049-9016-4C2B07D22A72}"/>
                </a:ext>
              </a:extLst>
            </p:cNvPr>
            <p:cNvSpPr/>
            <p:nvPr/>
          </p:nvSpPr>
          <p:spPr>
            <a:xfrm>
              <a:off x="8851639" y="2814167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0x00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479681F4-D768-9E44-AF50-55EB1748B483}"/>
                </a:ext>
              </a:extLst>
            </p:cNvPr>
            <p:cNvSpPr/>
            <p:nvPr/>
          </p:nvSpPr>
          <p:spPr>
            <a:xfrm>
              <a:off x="9787195" y="2814166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951C8E91-A5EB-F640-B1A8-95548EC09BCA}"/>
                </a:ext>
              </a:extLst>
            </p:cNvPr>
            <p:cNvSpPr txBox="1"/>
            <p:nvPr/>
          </p:nvSpPr>
          <p:spPr>
            <a:xfrm>
              <a:off x="7040994" y="2444834"/>
              <a:ext cx="52450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r0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ADD6BC8-8C84-6B45-BC46-5ADFBCB4D5B7}"/>
                </a:ext>
              </a:extLst>
            </p:cNvPr>
            <p:cNvSpPr txBox="1"/>
            <p:nvPr/>
          </p:nvSpPr>
          <p:spPr>
            <a:xfrm>
              <a:off x="7745669" y="4988698"/>
              <a:ext cx="13244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0001 00</a:t>
              </a:r>
              <a:r>
                <a:rPr lang="en-US" b="1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9ADEC4FC-631C-D544-972A-ACC84B716A86}"/>
                </a:ext>
              </a:extLst>
            </p:cNvPr>
            <p:cNvSpPr txBox="1"/>
            <p:nvPr/>
          </p:nvSpPr>
          <p:spPr>
            <a:xfrm>
              <a:off x="7718801" y="4583638"/>
              <a:ext cx="13244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0001 00</a:t>
              </a:r>
              <a:r>
                <a:rPr lang="en-US" b="1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01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4FE59117-FA67-5B4F-B908-764A735095B3}"/>
                </a:ext>
              </a:extLst>
            </p:cNvPr>
            <p:cNvSpPr txBox="1"/>
            <p:nvPr/>
          </p:nvSpPr>
          <p:spPr>
            <a:xfrm>
              <a:off x="7718801" y="4119070"/>
              <a:ext cx="13244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0001 00</a:t>
              </a:r>
              <a:r>
                <a:rPr lang="en-US" b="1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10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5009CC70-E0BC-064F-9F43-C5FFE606D417}"/>
                </a:ext>
              </a:extLst>
            </p:cNvPr>
            <p:cNvSpPr txBox="1"/>
            <p:nvPr/>
          </p:nvSpPr>
          <p:spPr>
            <a:xfrm>
              <a:off x="7740660" y="3642251"/>
              <a:ext cx="13244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0001 00</a:t>
              </a:r>
              <a:r>
                <a:rPr lang="en-US" b="1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11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47119068-BB98-7645-AD41-D8C4D353423B}"/>
                </a:ext>
              </a:extLst>
            </p:cNvPr>
            <p:cNvSpPr txBox="1"/>
            <p:nvPr/>
          </p:nvSpPr>
          <p:spPr>
            <a:xfrm>
              <a:off x="9617619" y="2075502"/>
              <a:ext cx="13244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0001 00</a:t>
              </a:r>
              <a:r>
                <a:rPr lang="en-US" b="1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</a:t>
              </a:r>
            </a:p>
          </p:txBody>
        </p:sp>
        <p:sp>
          <p:nvSpPr>
            <p:cNvPr id="6" name="Left Brace 5">
              <a:extLst>
                <a:ext uri="{FF2B5EF4-FFF2-40B4-BE49-F238E27FC236}">
                  <a16:creationId xmlns:a16="http://schemas.microsoft.com/office/drawing/2014/main" id="{34C278A6-500D-644F-962D-A33E19BC4A6D}"/>
                </a:ext>
              </a:extLst>
            </p:cNvPr>
            <p:cNvSpPr/>
            <p:nvPr/>
          </p:nvSpPr>
          <p:spPr>
            <a:xfrm rot="5400000">
              <a:off x="10035116" y="2144322"/>
              <a:ext cx="455272" cy="936928"/>
            </a:xfrm>
            <a:prstGeom prst="lef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789D5B6-C772-4E40-998E-0705A8AD62C1}"/>
                </a:ext>
              </a:extLst>
            </p:cNvPr>
            <p:cNvSpPr txBox="1"/>
            <p:nvPr/>
          </p:nvSpPr>
          <p:spPr>
            <a:xfrm>
              <a:off x="7680643" y="5327200"/>
              <a:ext cx="34772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Byte Address          Byte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3A32920-E0A8-CF47-B204-C7D1AC9A4175}"/>
                </a:ext>
              </a:extLst>
            </p:cNvPr>
            <p:cNvSpPr txBox="1"/>
            <p:nvPr/>
          </p:nvSpPr>
          <p:spPr>
            <a:xfrm>
              <a:off x="7740660" y="1435992"/>
              <a:ext cx="3306166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.align 2 </a:t>
              </a:r>
              <a:r>
                <a:rPr lang="en-US" sz="20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word aligned</a:t>
              </a:r>
            </a:p>
          </p:txBody>
        </p:sp>
        <p:sp>
          <p:nvSpPr>
            <p:cNvPr id="7" name="U-Turn Arrow 6">
              <a:extLst>
                <a:ext uri="{FF2B5EF4-FFF2-40B4-BE49-F238E27FC236}">
                  <a16:creationId xmlns:a16="http://schemas.microsoft.com/office/drawing/2014/main" id="{176C1F76-99B2-5C71-CBE0-729396194E0E}"/>
                </a:ext>
              </a:extLst>
            </p:cNvPr>
            <p:cNvSpPr/>
            <p:nvPr/>
          </p:nvSpPr>
          <p:spPr>
            <a:xfrm rot="16200000" flipH="1" flipV="1">
              <a:off x="10132129" y="3602197"/>
              <a:ext cx="2387818" cy="1123848"/>
            </a:xfrm>
            <a:prstGeom prst="uturnArrow">
              <a:avLst>
                <a:gd name="adj1" fmla="val 3929"/>
                <a:gd name="adj2" fmla="val 10700"/>
                <a:gd name="adj3" fmla="val 25000"/>
                <a:gd name="adj4" fmla="val 43750"/>
                <a:gd name="adj5" fmla="val 10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9" name="Down Arrow 18">
              <a:extLst>
                <a:ext uri="{FF2B5EF4-FFF2-40B4-BE49-F238E27FC236}">
                  <a16:creationId xmlns:a16="http://schemas.microsoft.com/office/drawing/2014/main" id="{08CFFA3C-DA92-6B1C-B804-C24DD2F0D89A}"/>
                </a:ext>
              </a:extLst>
            </p:cNvPr>
            <p:cNvSpPr/>
            <p:nvPr/>
          </p:nvSpPr>
          <p:spPr>
            <a:xfrm>
              <a:off x="10568823" y="1825056"/>
              <a:ext cx="141267" cy="308227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E460365-F5A6-3BC6-2E75-0520B1E8AEB9}"/>
              </a:ext>
            </a:extLst>
          </p:cNvPr>
          <p:cNvGrpSpPr/>
          <p:nvPr/>
        </p:nvGrpSpPr>
        <p:grpSpPr>
          <a:xfrm>
            <a:off x="7319883" y="1662744"/>
            <a:ext cx="3742224" cy="312089"/>
            <a:chOff x="1529555" y="4390350"/>
            <a:chExt cx="3742224" cy="312089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5A6A5244-1FD8-D943-86C0-75EEC8A8F1E8}"/>
                </a:ext>
              </a:extLst>
            </p:cNvPr>
            <p:cNvSpPr/>
            <p:nvPr/>
          </p:nvSpPr>
          <p:spPr>
            <a:xfrm>
              <a:off x="1529555" y="4390352"/>
              <a:ext cx="935556" cy="31208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0x87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D16536C6-B865-D34F-B72E-DFA29980D737}"/>
                </a:ext>
              </a:extLst>
            </p:cNvPr>
            <p:cNvSpPr/>
            <p:nvPr/>
          </p:nvSpPr>
          <p:spPr>
            <a:xfrm>
              <a:off x="2465111" y="4390351"/>
              <a:ext cx="935556" cy="31208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0x65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C09931A3-6536-D84A-AC12-9794312B79AC}"/>
                </a:ext>
              </a:extLst>
            </p:cNvPr>
            <p:cNvSpPr/>
            <p:nvPr/>
          </p:nvSpPr>
          <p:spPr>
            <a:xfrm>
              <a:off x="3400667" y="4390351"/>
              <a:ext cx="935556" cy="312087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1110 0011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9702B468-E8A9-4D43-85B2-75627B10AFFD}"/>
                </a:ext>
              </a:extLst>
            </p:cNvPr>
            <p:cNvSpPr/>
            <p:nvPr/>
          </p:nvSpPr>
          <p:spPr>
            <a:xfrm>
              <a:off x="4336223" y="4390350"/>
              <a:ext cx="935556" cy="312087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1110 0001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948BD283-64AE-AD18-8981-50055BEC7D48}"/>
              </a:ext>
            </a:extLst>
          </p:cNvPr>
          <p:cNvGrpSpPr/>
          <p:nvPr/>
        </p:nvGrpSpPr>
        <p:grpSpPr>
          <a:xfrm>
            <a:off x="6649916" y="2659821"/>
            <a:ext cx="4681824" cy="1846837"/>
            <a:chOff x="841638" y="2757831"/>
            <a:chExt cx="4681824" cy="1846837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D443821E-D01D-2647-ADA8-45664A18C90D}"/>
                </a:ext>
              </a:extLst>
            </p:cNvPr>
            <p:cNvSpPr/>
            <p:nvPr/>
          </p:nvSpPr>
          <p:spPr>
            <a:xfrm>
              <a:off x="841638" y="2790596"/>
              <a:ext cx="4681824" cy="181407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A61680BE-D3CE-2B49-9E8B-B27259443C29}"/>
                </a:ext>
              </a:extLst>
            </p:cNvPr>
            <p:cNvSpPr/>
            <p:nvPr/>
          </p:nvSpPr>
          <p:spPr>
            <a:xfrm>
              <a:off x="1557114" y="3777797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0x00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29E1268E-1D89-504C-93BA-B8A6C1373E4A}"/>
                </a:ext>
              </a:extLst>
            </p:cNvPr>
            <p:cNvSpPr/>
            <p:nvPr/>
          </p:nvSpPr>
          <p:spPr>
            <a:xfrm>
              <a:off x="2492670" y="3777796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0x00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70656FD-C8A5-0F42-93B8-B693B594E339}"/>
                </a:ext>
              </a:extLst>
            </p:cNvPr>
            <p:cNvSpPr txBox="1"/>
            <p:nvPr/>
          </p:nvSpPr>
          <p:spPr>
            <a:xfrm>
              <a:off x="5142885" y="4089882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F36BA34-F40F-5540-B38F-8820AB4178F0}"/>
                </a:ext>
              </a:extLst>
            </p:cNvPr>
            <p:cNvSpPr txBox="1"/>
            <p:nvPr/>
          </p:nvSpPr>
          <p:spPr>
            <a:xfrm>
              <a:off x="1475271" y="4089882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31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8F096F9-1A86-B348-A802-70183948E693}"/>
                </a:ext>
              </a:extLst>
            </p:cNvPr>
            <p:cNvSpPr txBox="1"/>
            <p:nvPr/>
          </p:nvSpPr>
          <p:spPr>
            <a:xfrm>
              <a:off x="955819" y="3703007"/>
              <a:ext cx="52450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7774B336-9A32-724C-A5F5-DEC0144CCC0A}"/>
                </a:ext>
              </a:extLst>
            </p:cNvPr>
            <p:cNvSpPr txBox="1"/>
            <p:nvPr/>
          </p:nvSpPr>
          <p:spPr>
            <a:xfrm>
              <a:off x="1820843" y="2757831"/>
              <a:ext cx="273344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Load a halfword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76B7EFC7-D1D0-A44D-8EEC-EF66E12789BE}"/>
                </a:ext>
              </a:extLst>
            </p:cNvPr>
            <p:cNvSpPr txBox="1"/>
            <p:nvPr/>
          </p:nvSpPr>
          <p:spPr>
            <a:xfrm>
              <a:off x="1739103" y="3114503"/>
              <a:ext cx="273344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err="1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ldrsh</a:t>
              </a:r>
              <a:r>
                <a:rPr lang="en-US" sz="24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r1, [r0]</a:t>
              </a: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222DE5FD-66DF-B593-CB0A-2E2AF9C25A1A}"/>
                </a:ext>
              </a:extLst>
            </p:cNvPr>
            <p:cNvSpPr/>
            <p:nvPr/>
          </p:nvSpPr>
          <p:spPr>
            <a:xfrm>
              <a:off x="3428225" y="3777795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0x00</a:t>
              </a: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B8D9A6B2-BBC9-9F73-A827-A749AFA35D32}"/>
                </a:ext>
              </a:extLst>
            </p:cNvPr>
            <p:cNvSpPr/>
            <p:nvPr/>
          </p:nvSpPr>
          <p:spPr>
            <a:xfrm>
              <a:off x="4367246" y="3777794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0x00</a:t>
              </a: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631CB574-A7EB-6B66-DA71-9276587C5F40}"/>
              </a:ext>
            </a:extLst>
          </p:cNvPr>
          <p:cNvGrpSpPr/>
          <p:nvPr/>
        </p:nvGrpSpPr>
        <p:grpSpPr>
          <a:xfrm>
            <a:off x="7376562" y="4001657"/>
            <a:ext cx="3396552" cy="567247"/>
            <a:chOff x="1583488" y="4082315"/>
            <a:chExt cx="3396552" cy="567247"/>
          </a:xfrm>
        </p:grpSpPr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06D3B7C8-7126-ECD9-C90A-8C9BD210CF20}"/>
                </a:ext>
              </a:extLst>
            </p:cNvPr>
            <p:cNvSpPr txBox="1"/>
            <p:nvPr/>
          </p:nvSpPr>
          <p:spPr>
            <a:xfrm>
              <a:off x="1882717" y="4280230"/>
              <a:ext cx="30973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observe the sign extend</a:t>
              </a:r>
            </a:p>
          </p:txBody>
        </p:sp>
        <p:sp>
          <p:nvSpPr>
            <p:cNvPr id="81" name="Right Brace 80">
              <a:extLst>
                <a:ext uri="{FF2B5EF4-FFF2-40B4-BE49-F238E27FC236}">
                  <a16:creationId xmlns:a16="http://schemas.microsoft.com/office/drawing/2014/main" id="{19B9425E-988C-8456-7F29-999E39AB8CA1}"/>
                </a:ext>
              </a:extLst>
            </p:cNvPr>
            <p:cNvSpPr/>
            <p:nvPr/>
          </p:nvSpPr>
          <p:spPr>
            <a:xfrm rot="5400000">
              <a:off x="2381362" y="3284441"/>
              <a:ext cx="248989" cy="1844737"/>
            </a:xfrm>
            <a:prstGeom prst="rightBrac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770765A6-BFA0-AD47-1DD7-5164527AEB1B}"/>
              </a:ext>
            </a:extLst>
          </p:cNvPr>
          <p:cNvGrpSpPr/>
          <p:nvPr/>
        </p:nvGrpSpPr>
        <p:grpSpPr>
          <a:xfrm>
            <a:off x="7384190" y="3687027"/>
            <a:ext cx="3707526" cy="325270"/>
            <a:chOff x="1331575" y="6146735"/>
            <a:chExt cx="3707526" cy="325270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F9EA6875-517D-8DB3-21AA-7AFA6B393AD0}"/>
                </a:ext>
              </a:extLst>
            </p:cNvPr>
            <p:cNvGrpSpPr/>
            <p:nvPr/>
          </p:nvGrpSpPr>
          <p:grpSpPr>
            <a:xfrm>
              <a:off x="3167989" y="6159917"/>
              <a:ext cx="1871112" cy="312088"/>
              <a:chOff x="6589651" y="6203536"/>
              <a:chExt cx="1871112" cy="312088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90BE8D4A-36B6-F846-9925-57AD8549EE42}"/>
                  </a:ext>
                </a:extLst>
              </p:cNvPr>
              <p:cNvSpPr/>
              <p:nvPr/>
            </p:nvSpPr>
            <p:spPr>
              <a:xfrm>
                <a:off x="6589651" y="6203537"/>
                <a:ext cx="935556" cy="312087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>
                    <a:solidFill>
                      <a:srgbClr val="FF000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1</a:t>
                </a:r>
                <a:r>
                  <a:rPr lang="en-US" sz="1100" dirty="0">
                    <a:solidFill>
                      <a:schemeClr val="accent6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110 0011</a:t>
                </a:r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21F64F52-A291-104A-9241-DC8705735729}"/>
                  </a:ext>
                </a:extLst>
              </p:cNvPr>
              <p:cNvSpPr/>
              <p:nvPr/>
            </p:nvSpPr>
            <p:spPr>
              <a:xfrm>
                <a:off x="7525207" y="6203536"/>
                <a:ext cx="935556" cy="312087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>
                    <a:solidFill>
                      <a:schemeClr val="accent6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1110 0001</a:t>
                </a:r>
              </a:p>
            </p:txBody>
          </p:sp>
        </p:grp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9B646523-B9DF-732B-3C8E-DD15E0DB43E5}"/>
                </a:ext>
              </a:extLst>
            </p:cNvPr>
            <p:cNvSpPr/>
            <p:nvPr/>
          </p:nvSpPr>
          <p:spPr>
            <a:xfrm>
              <a:off x="1331575" y="6146735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0xff</a:t>
              </a:r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A351660D-0AA5-35EA-313A-E7B21840BCD2}"/>
                </a:ext>
              </a:extLst>
            </p:cNvPr>
            <p:cNvSpPr/>
            <p:nvPr/>
          </p:nvSpPr>
          <p:spPr>
            <a:xfrm>
              <a:off x="2249782" y="6156979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0xff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8C3317E7-964C-37DC-BD6C-08BB4864B5AD}"/>
              </a:ext>
            </a:extLst>
          </p:cNvPr>
          <p:cNvGrpSpPr/>
          <p:nvPr/>
        </p:nvGrpSpPr>
        <p:grpSpPr>
          <a:xfrm>
            <a:off x="7283549" y="5602797"/>
            <a:ext cx="3765352" cy="316533"/>
            <a:chOff x="1575738" y="6502584"/>
            <a:chExt cx="3765352" cy="316533"/>
          </a:xfrm>
        </p:grpSpPr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317B904D-E1F0-401A-0FB8-79415DDA9DE1}"/>
                </a:ext>
              </a:extLst>
            </p:cNvPr>
            <p:cNvSpPr/>
            <p:nvPr/>
          </p:nvSpPr>
          <p:spPr>
            <a:xfrm>
              <a:off x="4405534" y="6507030"/>
              <a:ext cx="935556" cy="312087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lang="en-US" sz="11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110 0001</a:t>
              </a:r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57190395-D0E6-E73F-F19B-E6B08372BF25}"/>
                </a:ext>
              </a:extLst>
            </p:cNvPr>
            <p:cNvSpPr/>
            <p:nvPr/>
          </p:nvSpPr>
          <p:spPr>
            <a:xfrm>
              <a:off x="1575738" y="6502585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0xff</a:t>
              </a:r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4E433E3A-D6CC-15A5-B8D0-E8F738166CF6}"/>
                </a:ext>
              </a:extLst>
            </p:cNvPr>
            <p:cNvSpPr/>
            <p:nvPr/>
          </p:nvSpPr>
          <p:spPr>
            <a:xfrm>
              <a:off x="2511294" y="6502584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0xff</a:t>
              </a:r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57BD8239-8EB0-707B-E5F8-9B1831395E7C}"/>
                </a:ext>
              </a:extLst>
            </p:cNvPr>
            <p:cNvSpPr/>
            <p:nvPr/>
          </p:nvSpPr>
          <p:spPr>
            <a:xfrm>
              <a:off x="3446850" y="6502584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0xff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42795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ectangle 65">
            <a:extLst>
              <a:ext uri="{FF2B5EF4-FFF2-40B4-BE49-F238E27FC236}">
                <a16:creationId xmlns:a16="http://schemas.microsoft.com/office/drawing/2014/main" id="{32CE1C9D-8E24-A440-B90D-DB516A05D0E1}"/>
              </a:ext>
            </a:extLst>
          </p:cNvPr>
          <p:cNvSpPr/>
          <p:nvPr/>
        </p:nvSpPr>
        <p:spPr>
          <a:xfrm>
            <a:off x="6703104" y="683385"/>
            <a:ext cx="4681824" cy="169645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81CF57-2273-8E45-8B5B-865DD5C7E0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977" y="117918"/>
            <a:ext cx="10515600" cy="508350"/>
          </a:xfrm>
        </p:spPr>
        <p:txBody>
          <a:bodyPr/>
          <a:lstStyle/>
          <a:p>
            <a:r>
              <a:rPr lang="en-US" dirty="0"/>
              <a:t>Signed Load a Byte, Half-word, Word</a:t>
            </a: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11D66E6E-D726-F51B-2580-F3B8B6998568}"/>
              </a:ext>
            </a:extLst>
          </p:cNvPr>
          <p:cNvGrpSpPr/>
          <p:nvPr/>
        </p:nvGrpSpPr>
        <p:grpSpPr>
          <a:xfrm>
            <a:off x="6654527" y="4662757"/>
            <a:ext cx="4681824" cy="1899408"/>
            <a:chOff x="846249" y="4760767"/>
            <a:chExt cx="4681824" cy="1899408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19F8D4D-FDFB-CB41-8F17-484879593BA4}"/>
                </a:ext>
              </a:extLst>
            </p:cNvPr>
            <p:cNvSpPr/>
            <p:nvPr/>
          </p:nvSpPr>
          <p:spPr>
            <a:xfrm>
              <a:off x="846249" y="4846089"/>
              <a:ext cx="4681824" cy="18140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A26D142A-4AA3-5542-8D7B-F9322AB71696}"/>
                </a:ext>
              </a:extLst>
            </p:cNvPr>
            <p:cNvGrpSpPr/>
            <p:nvPr/>
          </p:nvGrpSpPr>
          <p:grpSpPr>
            <a:xfrm>
              <a:off x="908502" y="4760767"/>
              <a:ext cx="4491138" cy="1709060"/>
              <a:chOff x="1136348" y="883369"/>
              <a:chExt cx="4491138" cy="1709060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C273ACE-8D48-6D4E-91E1-9DF6A5833FDA}"/>
                  </a:ext>
                </a:extLst>
              </p:cNvPr>
              <p:cNvSpPr/>
              <p:nvPr/>
            </p:nvSpPr>
            <p:spPr>
              <a:xfrm>
                <a:off x="1728809" y="1800765"/>
                <a:ext cx="935556" cy="31208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accent6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0x00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5F29EAA2-6A45-1544-BF63-B90B679B3DAA}"/>
                  </a:ext>
                </a:extLst>
              </p:cNvPr>
              <p:cNvSpPr/>
              <p:nvPr/>
            </p:nvSpPr>
            <p:spPr>
              <a:xfrm>
                <a:off x="2664365" y="1800764"/>
                <a:ext cx="935556" cy="31208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accent6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0x00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ADE8CBFA-8CCF-D04E-8CAF-47C510351CE2}"/>
                  </a:ext>
                </a:extLst>
              </p:cNvPr>
              <p:cNvSpPr/>
              <p:nvPr/>
            </p:nvSpPr>
            <p:spPr>
              <a:xfrm>
                <a:off x="3599921" y="1800764"/>
                <a:ext cx="935556" cy="31208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accent6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0x00</a:t>
                </a: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F20CBF42-4373-F249-871B-07A0FB61DED3}"/>
                  </a:ext>
                </a:extLst>
              </p:cNvPr>
              <p:cNvSpPr/>
              <p:nvPr/>
            </p:nvSpPr>
            <p:spPr>
              <a:xfrm>
                <a:off x="4535477" y="1800763"/>
                <a:ext cx="935556" cy="31208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accent6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0x00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3C50DFB-1404-B343-8A71-F8B5F2F6F957}"/>
                  </a:ext>
                </a:extLst>
              </p:cNvPr>
              <p:cNvSpPr txBox="1"/>
              <p:nvPr/>
            </p:nvSpPr>
            <p:spPr>
              <a:xfrm>
                <a:off x="5314580" y="2112850"/>
                <a:ext cx="3129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0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9B1A7BE-CD04-5346-BDDB-9F14BD7C5AC1}"/>
                  </a:ext>
                </a:extLst>
              </p:cNvPr>
              <p:cNvSpPr txBox="1"/>
              <p:nvPr/>
            </p:nvSpPr>
            <p:spPr>
              <a:xfrm>
                <a:off x="1609120" y="2223097"/>
                <a:ext cx="4411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31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D6BD70D-F47B-2A49-B97D-06289261CFA1}"/>
                  </a:ext>
                </a:extLst>
              </p:cNvPr>
              <p:cNvSpPr txBox="1"/>
              <p:nvPr/>
            </p:nvSpPr>
            <p:spPr>
              <a:xfrm>
                <a:off x="2508736" y="883369"/>
                <a:ext cx="205376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Load a byte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4F5D085-7CAA-6F4C-968C-C12E2E386EAF}"/>
                  </a:ext>
                </a:extLst>
              </p:cNvPr>
              <p:cNvSpPr txBox="1"/>
              <p:nvPr/>
            </p:nvSpPr>
            <p:spPr>
              <a:xfrm>
                <a:off x="2181823" y="1218331"/>
                <a:ext cx="273344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err="1">
                    <a:solidFill>
                      <a:schemeClr val="tx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ldrsb</a:t>
                </a:r>
                <a:r>
                  <a:rPr lang="en-US" sz="2400" dirty="0">
                    <a:solidFill>
                      <a:schemeClr val="tx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  r1, [r0]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127BB2D-AA62-5F44-AFE1-580E3CF2472A}"/>
                  </a:ext>
                </a:extLst>
              </p:cNvPr>
              <p:cNvSpPr txBox="1"/>
              <p:nvPr/>
            </p:nvSpPr>
            <p:spPr>
              <a:xfrm>
                <a:off x="1136348" y="1728860"/>
                <a:ext cx="52450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>
                    <a:solidFill>
                      <a:schemeClr val="tx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r1</a:t>
                </a:r>
              </a:p>
            </p:txBody>
          </p:sp>
        </p:grp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0C64D89D-143F-2D43-BBC7-687A0CBB1C90}"/>
              </a:ext>
            </a:extLst>
          </p:cNvPr>
          <p:cNvSpPr txBox="1"/>
          <p:nvPr/>
        </p:nvSpPr>
        <p:spPr>
          <a:xfrm>
            <a:off x="10908777" y="198706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DE48378-E8E3-6148-ACEF-1BEE0DC1228C}"/>
              </a:ext>
            </a:extLst>
          </p:cNvPr>
          <p:cNvSpPr txBox="1"/>
          <p:nvPr/>
        </p:nvSpPr>
        <p:spPr>
          <a:xfrm>
            <a:off x="7241163" y="1987064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31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7960FD9-637D-E944-AE43-AB30AD1E2932}"/>
              </a:ext>
            </a:extLst>
          </p:cNvPr>
          <p:cNvSpPr txBox="1"/>
          <p:nvPr/>
        </p:nvSpPr>
        <p:spPr>
          <a:xfrm>
            <a:off x="6739858" y="1618624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4403C3B-53C5-9F46-BB64-677475167970}"/>
              </a:ext>
            </a:extLst>
          </p:cNvPr>
          <p:cNvSpPr txBox="1"/>
          <p:nvPr/>
        </p:nvSpPr>
        <p:spPr>
          <a:xfrm>
            <a:off x="7169170" y="662881"/>
            <a:ext cx="40927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Load a word (no change)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759F723-A864-034B-A478-F377DD0B6B5D}"/>
              </a:ext>
            </a:extLst>
          </p:cNvPr>
          <p:cNvSpPr txBox="1"/>
          <p:nvPr/>
        </p:nvSpPr>
        <p:spPr>
          <a:xfrm>
            <a:off x="7751936" y="970946"/>
            <a:ext cx="24080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ldr</a:t>
            </a:r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r1, [r0]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1B03D94-2F34-6C44-A38C-525ACE8CB4D7}"/>
              </a:ext>
            </a:extLst>
          </p:cNvPr>
          <p:cNvGrpSpPr/>
          <p:nvPr/>
        </p:nvGrpSpPr>
        <p:grpSpPr>
          <a:xfrm>
            <a:off x="7319883" y="5867941"/>
            <a:ext cx="3413779" cy="651307"/>
            <a:chOff x="1763537" y="1916894"/>
            <a:chExt cx="3413779" cy="651307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3A9E8E9-7D38-604E-A11B-388E8239CEFE}"/>
                </a:ext>
              </a:extLst>
            </p:cNvPr>
            <p:cNvSpPr txBox="1"/>
            <p:nvPr/>
          </p:nvSpPr>
          <p:spPr>
            <a:xfrm>
              <a:off x="2079993" y="2198869"/>
              <a:ext cx="30973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observe the sign extend</a:t>
              </a:r>
            </a:p>
          </p:txBody>
        </p:sp>
        <p:sp>
          <p:nvSpPr>
            <p:cNvPr id="13" name="Right Brace 12">
              <a:extLst>
                <a:ext uri="{FF2B5EF4-FFF2-40B4-BE49-F238E27FC236}">
                  <a16:creationId xmlns:a16="http://schemas.microsoft.com/office/drawing/2014/main" id="{2C071F09-EBEB-544A-AA29-154F411C9E89}"/>
                </a:ext>
              </a:extLst>
            </p:cNvPr>
            <p:cNvSpPr/>
            <p:nvPr/>
          </p:nvSpPr>
          <p:spPr>
            <a:xfrm rot="5400000">
              <a:off x="3029112" y="651319"/>
              <a:ext cx="281974" cy="2813123"/>
            </a:xfrm>
            <a:prstGeom prst="rightBrac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E23DC7D9-D9D5-994B-8F6C-8948FCB0FFBF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F8B28AEE-07E9-4DB3-D99A-327BEB8D1288}"/>
              </a:ext>
            </a:extLst>
          </p:cNvPr>
          <p:cNvGrpSpPr/>
          <p:nvPr/>
        </p:nvGrpSpPr>
        <p:grpSpPr>
          <a:xfrm>
            <a:off x="7304235" y="1662746"/>
            <a:ext cx="3742224" cy="312089"/>
            <a:chOff x="7586388" y="4813570"/>
            <a:chExt cx="3742224" cy="312089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184EB0CD-D607-0FA1-FDE0-4C7D5DCD65F0}"/>
                </a:ext>
              </a:extLst>
            </p:cNvPr>
            <p:cNvSpPr/>
            <p:nvPr/>
          </p:nvSpPr>
          <p:spPr>
            <a:xfrm>
              <a:off x="7586388" y="4813572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0x0a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A56D7918-E9F5-885C-E63B-DA15B59AB7F5}"/>
                </a:ext>
              </a:extLst>
            </p:cNvPr>
            <p:cNvSpPr/>
            <p:nvPr/>
          </p:nvSpPr>
          <p:spPr>
            <a:xfrm>
              <a:off x="8521944" y="4813571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0x0b</a:t>
              </a: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4F243C1C-B489-1C2D-374D-921D9B93BC28}"/>
                </a:ext>
              </a:extLst>
            </p:cNvPr>
            <p:cNvSpPr/>
            <p:nvPr/>
          </p:nvSpPr>
          <p:spPr>
            <a:xfrm>
              <a:off x="9457500" y="4813571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0x0c</a:t>
              </a: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DA242677-67ED-95EE-0BBA-B8BAAC7A8565}"/>
                </a:ext>
              </a:extLst>
            </p:cNvPr>
            <p:cNvSpPr/>
            <p:nvPr/>
          </p:nvSpPr>
          <p:spPr>
            <a:xfrm>
              <a:off x="10393056" y="4813570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0x0d</a:t>
              </a: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EDE21371-64DD-43A7-AB45-129C84E5B1FA}"/>
              </a:ext>
            </a:extLst>
          </p:cNvPr>
          <p:cNvGrpSpPr/>
          <p:nvPr/>
        </p:nvGrpSpPr>
        <p:grpSpPr>
          <a:xfrm>
            <a:off x="652638" y="1253771"/>
            <a:ext cx="5151663" cy="4395591"/>
            <a:chOff x="6886560" y="1378372"/>
            <a:chExt cx="5151663" cy="4395591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43B766E2-F56A-9741-A383-18179B0A6B50}"/>
                </a:ext>
              </a:extLst>
            </p:cNvPr>
            <p:cNvSpPr/>
            <p:nvPr/>
          </p:nvSpPr>
          <p:spPr>
            <a:xfrm>
              <a:off x="6886560" y="1378372"/>
              <a:ext cx="5151663" cy="439559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18F3A247-2395-6944-9CBB-1F48EC367FD6}"/>
                </a:ext>
              </a:extLst>
            </p:cNvPr>
            <p:cNvSpPr/>
            <p:nvPr/>
          </p:nvSpPr>
          <p:spPr>
            <a:xfrm>
              <a:off x="9137883" y="4888416"/>
              <a:ext cx="1572207" cy="461664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rgbClr val="FF0000"/>
                  </a:solidFill>
                </a:rPr>
                <a:t>0</a:t>
              </a:r>
              <a:r>
                <a:rPr lang="en-US" sz="2000" dirty="0">
                  <a:solidFill>
                    <a:schemeClr val="accent6"/>
                  </a:solidFill>
                </a:rPr>
                <a:t>110 0001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110BDD52-07CB-C14F-A634-C590835C07B9}"/>
                </a:ext>
              </a:extLst>
            </p:cNvPr>
            <p:cNvSpPr/>
            <p:nvPr/>
          </p:nvSpPr>
          <p:spPr>
            <a:xfrm>
              <a:off x="9137883" y="4426752"/>
              <a:ext cx="1572207" cy="461664"/>
            </a:xfrm>
            <a:prstGeom prst="rect">
              <a:avLst/>
            </a:prstGeom>
            <a:solidFill>
              <a:srgbClr val="92D050">
                <a:alpha val="40000"/>
              </a:srgb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rgbClr val="FF0000"/>
                  </a:solidFill>
                </a:rPr>
                <a:t>0</a:t>
              </a:r>
              <a:r>
                <a:rPr lang="en-US" sz="2000" dirty="0">
                  <a:solidFill>
                    <a:schemeClr val="accent6"/>
                  </a:solidFill>
                </a:rPr>
                <a:t>110 0011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5E93407A-9677-354F-8D8D-84C2ABEBBAF4}"/>
                </a:ext>
              </a:extLst>
            </p:cNvPr>
            <p:cNvSpPr/>
            <p:nvPr/>
          </p:nvSpPr>
          <p:spPr>
            <a:xfrm>
              <a:off x="9137883" y="3965088"/>
              <a:ext cx="1572207" cy="46166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0x65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E64B481D-ED78-FE47-8998-E49D3FB6E5B2}"/>
                </a:ext>
              </a:extLst>
            </p:cNvPr>
            <p:cNvSpPr/>
            <p:nvPr/>
          </p:nvSpPr>
          <p:spPr>
            <a:xfrm>
              <a:off x="9144338" y="3497134"/>
              <a:ext cx="1572207" cy="461664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0x87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CA897CB7-6820-2A40-99B8-D9C63FD6AF73}"/>
                </a:ext>
              </a:extLst>
            </p:cNvPr>
            <p:cNvSpPr/>
            <p:nvPr/>
          </p:nvSpPr>
          <p:spPr>
            <a:xfrm>
              <a:off x="6980527" y="2814168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0x00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DF0DACDB-82DB-3B4E-8982-AF0223B3AB61}"/>
                </a:ext>
              </a:extLst>
            </p:cNvPr>
            <p:cNvSpPr/>
            <p:nvPr/>
          </p:nvSpPr>
          <p:spPr>
            <a:xfrm>
              <a:off x="7916083" y="2814167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0x00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637ACC45-18AC-2049-9016-4C2B07D22A72}"/>
                </a:ext>
              </a:extLst>
            </p:cNvPr>
            <p:cNvSpPr/>
            <p:nvPr/>
          </p:nvSpPr>
          <p:spPr>
            <a:xfrm>
              <a:off x="8851639" y="2814167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0x00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479681F4-D768-9E44-AF50-55EB1748B483}"/>
                </a:ext>
              </a:extLst>
            </p:cNvPr>
            <p:cNvSpPr/>
            <p:nvPr/>
          </p:nvSpPr>
          <p:spPr>
            <a:xfrm>
              <a:off x="9787195" y="2814166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951C8E91-A5EB-F640-B1A8-95548EC09BCA}"/>
                </a:ext>
              </a:extLst>
            </p:cNvPr>
            <p:cNvSpPr txBox="1"/>
            <p:nvPr/>
          </p:nvSpPr>
          <p:spPr>
            <a:xfrm>
              <a:off x="7040994" y="2444834"/>
              <a:ext cx="52450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r0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ADD6BC8-8C84-6B45-BC46-5ADFBCB4D5B7}"/>
                </a:ext>
              </a:extLst>
            </p:cNvPr>
            <p:cNvSpPr txBox="1"/>
            <p:nvPr/>
          </p:nvSpPr>
          <p:spPr>
            <a:xfrm>
              <a:off x="7745669" y="4988698"/>
              <a:ext cx="13244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0001 00</a:t>
              </a:r>
              <a:r>
                <a:rPr lang="en-US" b="1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9ADEC4FC-631C-D544-972A-ACC84B716A86}"/>
                </a:ext>
              </a:extLst>
            </p:cNvPr>
            <p:cNvSpPr txBox="1"/>
            <p:nvPr/>
          </p:nvSpPr>
          <p:spPr>
            <a:xfrm>
              <a:off x="7718801" y="4583638"/>
              <a:ext cx="13244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0001 00</a:t>
              </a:r>
              <a:r>
                <a:rPr lang="en-US" b="1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01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4FE59117-FA67-5B4F-B908-764A735095B3}"/>
                </a:ext>
              </a:extLst>
            </p:cNvPr>
            <p:cNvSpPr txBox="1"/>
            <p:nvPr/>
          </p:nvSpPr>
          <p:spPr>
            <a:xfrm>
              <a:off x="7718801" y="4119070"/>
              <a:ext cx="13244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0001 00</a:t>
              </a:r>
              <a:r>
                <a:rPr lang="en-US" b="1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10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5009CC70-E0BC-064F-9F43-C5FFE606D417}"/>
                </a:ext>
              </a:extLst>
            </p:cNvPr>
            <p:cNvSpPr txBox="1"/>
            <p:nvPr/>
          </p:nvSpPr>
          <p:spPr>
            <a:xfrm>
              <a:off x="7740660" y="3642251"/>
              <a:ext cx="13244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0001 00</a:t>
              </a:r>
              <a:r>
                <a:rPr lang="en-US" b="1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11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47119068-BB98-7645-AD41-D8C4D353423B}"/>
                </a:ext>
              </a:extLst>
            </p:cNvPr>
            <p:cNvSpPr txBox="1"/>
            <p:nvPr/>
          </p:nvSpPr>
          <p:spPr>
            <a:xfrm>
              <a:off x="9617619" y="2075502"/>
              <a:ext cx="13244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0001 00</a:t>
              </a:r>
              <a:r>
                <a:rPr lang="en-US" b="1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</a:t>
              </a:r>
            </a:p>
          </p:txBody>
        </p:sp>
        <p:sp>
          <p:nvSpPr>
            <p:cNvPr id="6" name="Left Brace 5">
              <a:extLst>
                <a:ext uri="{FF2B5EF4-FFF2-40B4-BE49-F238E27FC236}">
                  <a16:creationId xmlns:a16="http://schemas.microsoft.com/office/drawing/2014/main" id="{34C278A6-500D-644F-962D-A33E19BC4A6D}"/>
                </a:ext>
              </a:extLst>
            </p:cNvPr>
            <p:cNvSpPr/>
            <p:nvPr/>
          </p:nvSpPr>
          <p:spPr>
            <a:xfrm rot="5400000">
              <a:off x="10035116" y="2144322"/>
              <a:ext cx="455272" cy="936928"/>
            </a:xfrm>
            <a:prstGeom prst="lef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789D5B6-C772-4E40-998E-0705A8AD62C1}"/>
                </a:ext>
              </a:extLst>
            </p:cNvPr>
            <p:cNvSpPr txBox="1"/>
            <p:nvPr/>
          </p:nvSpPr>
          <p:spPr>
            <a:xfrm>
              <a:off x="7680643" y="5327200"/>
              <a:ext cx="34772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Byte Address          Byte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3A32920-E0A8-CF47-B204-C7D1AC9A4175}"/>
                </a:ext>
              </a:extLst>
            </p:cNvPr>
            <p:cNvSpPr txBox="1"/>
            <p:nvPr/>
          </p:nvSpPr>
          <p:spPr>
            <a:xfrm>
              <a:off x="7740660" y="1435992"/>
              <a:ext cx="3306166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.align 2 </a:t>
              </a:r>
              <a:r>
                <a:rPr lang="en-US" sz="20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word aligned</a:t>
              </a:r>
            </a:p>
          </p:txBody>
        </p:sp>
        <p:sp>
          <p:nvSpPr>
            <p:cNvPr id="7" name="U-Turn Arrow 6">
              <a:extLst>
                <a:ext uri="{FF2B5EF4-FFF2-40B4-BE49-F238E27FC236}">
                  <a16:creationId xmlns:a16="http://schemas.microsoft.com/office/drawing/2014/main" id="{176C1F76-99B2-5C71-CBE0-729396194E0E}"/>
                </a:ext>
              </a:extLst>
            </p:cNvPr>
            <p:cNvSpPr/>
            <p:nvPr/>
          </p:nvSpPr>
          <p:spPr>
            <a:xfrm rot="16200000" flipH="1" flipV="1">
              <a:off x="10132129" y="3602197"/>
              <a:ext cx="2387818" cy="1123848"/>
            </a:xfrm>
            <a:prstGeom prst="uturnArrow">
              <a:avLst>
                <a:gd name="adj1" fmla="val 3929"/>
                <a:gd name="adj2" fmla="val 10700"/>
                <a:gd name="adj3" fmla="val 25000"/>
                <a:gd name="adj4" fmla="val 43750"/>
                <a:gd name="adj5" fmla="val 10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9" name="Down Arrow 18">
              <a:extLst>
                <a:ext uri="{FF2B5EF4-FFF2-40B4-BE49-F238E27FC236}">
                  <a16:creationId xmlns:a16="http://schemas.microsoft.com/office/drawing/2014/main" id="{08CFFA3C-DA92-6B1C-B804-C24DD2F0D89A}"/>
                </a:ext>
              </a:extLst>
            </p:cNvPr>
            <p:cNvSpPr/>
            <p:nvPr/>
          </p:nvSpPr>
          <p:spPr>
            <a:xfrm>
              <a:off x="10568823" y="1825056"/>
              <a:ext cx="141267" cy="308227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E460365-F5A6-3BC6-2E75-0520B1E8AEB9}"/>
              </a:ext>
            </a:extLst>
          </p:cNvPr>
          <p:cNvGrpSpPr/>
          <p:nvPr/>
        </p:nvGrpSpPr>
        <p:grpSpPr>
          <a:xfrm>
            <a:off x="7319883" y="1662744"/>
            <a:ext cx="3742224" cy="312089"/>
            <a:chOff x="1529555" y="4390350"/>
            <a:chExt cx="3742224" cy="312089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5A6A5244-1FD8-D943-86C0-75EEC8A8F1E8}"/>
                </a:ext>
              </a:extLst>
            </p:cNvPr>
            <p:cNvSpPr/>
            <p:nvPr/>
          </p:nvSpPr>
          <p:spPr>
            <a:xfrm>
              <a:off x="1529555" y="4390352"/>
              <a:ext cx="935556" cy="31208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0x87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D16536C6-B865-D34F-B72E-DFA29980D737}"/>
                </a:ext>
              </a:extLst>
            </p:cNvPr>
            <p:cNvSpPr/>
            <p:nvPr/>
          </p:nvSpPr>
          <p:spPr>
            <a:xfrm>
              <a:off x="2465111" y="4390351"/>
              <a:ext cx="935556" cy="31208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0x65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C09931A3-6536-D84A-AC12-9794312B79AC}"/>
                </a:ext>
              </a:extLst>
            </p:cNvPr>
            <p:cNvSpPr/>
            <p:nvPr/>
          </p:nvSpPr>
          <p:spPr>
            <a:xfrm>
              <a:off x="3400667" y="4390351"/>
              <a:ext cx="935556" cy="312087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0110 0011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9702B468-E8A9-4D43-85B2-75627B10AFFD}"/>
                </a:ext>
              </a:extLst>
            </p:cNvPr>
            <p:cNvSpPr/>
            <p:nvPr/>
          </p:nvSpPr>
          <p:spPr>
            <a:xfrm>
              <a:off x="4336223" y="4390350"/>
              <a:ext cx="935556" cy="312087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1110 0001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948BD283-64AE-AD18-8981-50055BEC7D48}"/>
              </a:ext>
            </a:extLst>
          </p:cNvPr>
          <p:cNvGrpSpPr/>
          <p:nvPr/>
        </p:nvGrpSpPr>
        <p:grpSpPr>
          <a:xfrm>
            <a:off x="6649916" y="2659821"/>
            <a:ext cx="4681824" cy="1846837"/>
            <a:chOff x="841638" y="2757831"/>
            <a:chExt cx="4681824" cy="1846837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D443821E-D01D-2647-ADA8-45664A18C90D}"/>
                </a:ext>
              </a:extLst>
            </p:cNvPr>
            <p:cNvSpPr/>
            <p:nvPr/>
          </p:nvSpPr>
          <p:spPr>
            <a:xfrm>
              <a:off x="841638" y="2790596"/>
              <a:ext cx="4681824" cy="181407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A61680BE-D3CE-2B49-9E8B-B27259443C29}"/>
                </a:ext>
              </a:extLst>
            </p:cNvPr>
            <p:cNvSpPr/>
            <p:nvPr/>
          </p:nvSpPr>
          <p:spPr>
            <a:xfrm>
              <a:off x="1557114" y="3777797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0x00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29E1268E-1D89-504C-93BA-B8A6C1373E4A}"/>
                </a:ext>
              </a:extLst>
            </p:cNvPr>
            <p:cNvSpPr/>
            <p:nvPr/>
          </p:nvSpPr>
          <p:spPr>
            <a:xfrm>
              <a:off x="2492670" y="3777796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0x00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70656FD-C8A5-0F42-93B8-B693B594E339}"/>
                </a:ext>
              </a:extLst>
            </p:cNvPr>
            <p:cNvSpPr txBox="1"/>
            <p:nvPr/>
          </p:nvSpPr>
          <p:spPr>
            <a:xfrm>
              <a:off x="5142885" y="4089882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F36BA34-F40F-5540-B38F-8820AB4178F0}"/>
                </a:ext>
              </a:extLst>
            </p:cNvPr>
            <p:cNvSpPr txBox="1"/>
            <p:nvPr/>
          </p:nvSpPr>
          <p:spPr>
            <a:xfrm>
              <a:off x="1475271" y="4089882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31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8F096F9-1A86-B348-A802-70183948E693}"/>
                </a:ext>
              </a:extLst>
            </p:cNvPr>
            <p:cNvSpPr txBox="1"/>
            <p:nvPr/>
          </p:nvSpPr>
          <p:spPr>
            <a:xfrm>
              <a:off x="955819" y="3703007"/>
              <a:ext cx="52450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7774B336-9A32-724C-A5F5-DEC0144CCC0A}"/>
                </a:ext>
              </a:extLst>
            </p:cNvPr>
            <p:cNvSpPr txBox="1"/>
            <p:nvPr/>
          </p:nvSpPr>
          <p:spPr>
            <a:xfrm>
              <a:off x="1820843" y="2757831"/>
              <a:ext cx="273344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Load a halfword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76B7EFC7-D1D0-A44D-8EEC-EF66E12789BE}"/>
                </a:ext>
              </a:extLst>
            </p:cNvPr>
            <p:cNvSpPr txBox="1"/>
            <p:nvPr/>
          </p:nvSpPr>
          <p:spPr>
            <a:xfrm>
              <a:off x="1739103" y="3114503"/>
              <a:ext cx="273344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err="1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ldrsh</a:t>
              </a:r>
              <a:r>
                <a:rPr lang="en-US" sz="24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r1, [r0]</a:t>
              </a: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222DE5FD-66DF-B593-CB0A-2E2AF9C25A1A}"/>
                </a:ext>
              </a:extLst>
            </p:cNvPr>
            <p:cNvSpPr/>
            <p:nvPr/>
          </p:nvSpPr>
          <p:spPr>
            <a:xfrm>
              <a:off x="3428225" y="3777795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0x00</a:t>
              </a: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B8D9A6B2-BBC9-9F73-A827-A749AFA35D32}"/>
                </a:ext>
              </a:extLst>
            </p:cNvPr>
            <p:cNvSpPr/>
            <p:nvPr/>
          </p:nvSpPr>
          <p:spPr>
            <a:xfrm>
              <a:off x="4367246" y="3777794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0x00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9EA6875-517D-8DB3-21AA-7AFA6B393AD0}"/>
              </a:ext>
            </a:extLst>
          </p:cNvPr>
          <p:cNvGrpSpPr/>
          <p:nvPr/>
        </p:nvGrpSpPr>
        <p:grpSpPr>
          <a:xfrm>
            <a:off x="9249990" y="3680742"/>
            <a:ext cx="1871112" cy="312088"/>
            <a:chOff x="6589651" y="6203536"/>
            <a:chExt cx="1871112" cy="312088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90BE8D4A-36B6-F846-9925-57AD8549EE42}"/>
                </a:ext>
              </a:extLst>
            </p:cNvPr>
            <p:cNvSpPr/>
            <p:nvPr/>
          </p:nvSpPr>
          <p:spPr>
            <a:xfrm>
              <a:off x="6589651" y="6203537"/>
              <a:ext cx="935556" cy="312087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lang="en-US" sz="11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110 0011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1F64F52-A291-104A-9241-DC8705735729}"/>
                </a:ext>
              </a:extLst>
            </p:cNvPr>
            <p:cNvSpPr/>
            <p:nvPr/>
          </p:nvSpPr>
          <p:spPr>
            <a:xfrm>
              <a:off x="7525207" y="6203536"/>
              <a:ext cx="935556" cy="312087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1110 0001</a:t>
              </a: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631CB574-A7EB-6B66-DA71-9276587C5F40}"/>
              </a:ext>
            </a:extLst>
          </p:cNvPr>
          <p:cNvGrpSpPr/>
          <p:nvPr/>
        </p:nvGrpSpPr>
        <p:grpSpPr>
          <a:xfrm>
            <a:off x="7376562" y="4001657"/>
            <a:ext cx="3396552" cy="567247"/>
            <a:chOff x="1583488" y="4082315"/>
            <a:chExt cx="3396552" cy="567247"/>
          </a:xfrm>
        </p:grpSpPr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06D3B7C8-7126-ECD9-C90A-8C9BD210CF20}"/>
                </a:ext>
              </a:extLst>
            </p:cNvPr>
            <p:cNvSpPr txBox="1"/>
            <p:nvPr/>
          </p:nvSpPr>
          <p:spPr>
            <a:xfrm>
              <a:off x="1882717" y="4280230"/>
              <a:ext cx="30973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observe the sign extend</a:t>
              </a:r>
            </a:p>
          </p:txBody>
        </p:sp>
        <p:sp>
          <p:nvSpPr>
            <p:cNvPr id="81" name="Right Brace 80">
              <a:extLst>
                <a:ext uri="{FF2B5EF4-FFF2-40B4-BE49-F238E27FC236}">
                  <a16:creationId xmlns:a16="http://schemas.microsoft.com/office/drawing/2014/main" id="{19B9425E-988C-8456-7F29-999E39AB8CA1}"/>
                </a:ext>
              </a:extLst>
            </p:cNvPr>
            <p:cNvSpPr/>
            <p:nvPr/>
          </p:nvSpPr>
          <p:spPr>
            <a:xfrm rot="5400000">
              <a:off x="2381362" y="3284441"/>
              <a:ext cx="248989" cy="1844737"/>
            </a:xfrm>
            <a:prstGeom prst="rightBrac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sp>
        <p:nvSpPr>
          <p:cNvPr id="84" name="Rectangle 83">
            <a:extLst>
              <a:ext uri="{FF2B5EF4-FFF2-40B4-BE49-F238E27FC236}">
                <a16:creationId xmlns:a16="http://schemas.microsoft.com/office/drawing/2014/main" id="{317B904D-E1F0-401A-0FB8-79415DDA9DE1}"/>
              </a:ext>
            </a:extLst>
          </p:cNvPr>
          <p:cNvSpPr/>
          <p:nvPr/>
        </p:nvSpPr>
        <p:spPr>
          <a:xfrm>
            <a:off x="10125162" y="5580150"/>
            <a:ext cx="935556" cy="31208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1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110 0001</a:t>
            </a:r>
          </a:p>
        </p:txBody>
      </p:sp>
    </p:spTree>
    <p:extLst>
      <p:ext uri="{BB962C8B-B14F-4D97-AF65-F5344CB8AC3E}">
        <p14:creationId xmlns:p14="http://schemas.microsoft.com/office/powerpoint/2010/main" val="3532093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/>
      <p:bldP spid="84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1BE35-F839-A54A-9363-71A51C2022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72" y="119999"/>
            <a:ext cx="12034345" cy="715294"/>
          </a:xfrm>
        </p:spPr>
        <p:txBody>
          <a:bodyPr/>
          <a:lstStyle/>
          <a:p>
            <a:r>
              <a:rPr lang="en-US" sz="2800" dirty="0"/>
              <a:t>Storing 32-bit Registers To Memory 8-bit, 16-bit, 32-bit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35EA41C0-9414-0547-9E94-289BE0ACBA08}"/>
              </a:ext>
            </a:extLst>
          </p:cNvPr>
          <p:cNvSpPr txBox="1">
            <a:spLocks/>
          </p:cNvSpPr>
          <p:nvPr/>
        </p:nvSpPr>
        <p:spPr>
          <a:xfrm>
            <a:off x="73572" y="1477278"/>
            <a:ext cx="3897649" cy="34301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08E622E-2BB9-7343-B7CB-331C28391EE6}"/>
              </a:ext>
            </a:extLst>
          </p:cNvPr>
          <p:cNvSpPr/>
          <p:nvPr/>
        </p:nvSpPr>
        <p:spPr>
          <a:xfrm>
            <a:off x="73572" y="4907432"/>
            <a:ext cx="3897649" cy="9906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>
                <a:solidFill>
                  <a:schemeClr val="tx2"/>
                </a:solidFill>
              </a:rPr>
              <a:t>strb</a:t>
            </a:r>
            <a:endParaRPr lang="en-US" sz="2800" dirty="0">
              <a:solidFill>
                <a:schemeClr val="tx2"/>
              </a:solidFill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09A8313-BE8E-FE47-8F1F-4222B7713920}"/>
              </a:ext>
            </a:extLst>
          </p:cNvPr>
          <p:cNvGrpSpPr/>
          <p:nvPr/>
        </p:nvGrpSpPr>
        <p:grpSpPr>
          <a:xfrm>
            <a:off x="187521" y="4127125"/>
            <a:ext cx="3742224" cy="312089"/>
            <a:chOff x="1109197" y="2250436"/>
            <a:chExt cx="3742224" cy="312089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0F6DF1F3-4596-DA4C-9B60-377949E959C2}"/>
                </a:ext>
              </a:extLst>
            </p:cNvPr>
            <p:cNvSpPr/>
            <p:nvPr/>
          </p:nvSpPr>
          <p:spPr>
            <a:xfrm>
              <a:off x="1109197" y="2250438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0x00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8B3DF868-D21C-114B-AFCC-2B86BDC1E8BC}"/>
                </a:ext>
              </a:extLst>
            </p:cNvPr>
            <p:cNvSpPr/>
            <p:nvPr/>
          </p:nvSpPr>
          <p:spPr>
            <a:xfrm>
              <a:off x="2044753" y="2250437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0x00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EC069240-58A5-ED46-820F-9288C98E499D}"/>
                </a:ext>
              </a:extLst>
            </p:cNvPr>
            <p:cNvSpPr/>
            <p:nvPr/>
          </p:nvSpPr>
          <p:spPr>
            <a:xfrm>
              <a:off x="2980309" y="2250437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0xe2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D57DA576-76FA-3545-8359-D68BE65858AD}"/>
                </a:ext>
              </a:extLst>
            </p:cNvPr>
            <p:cNvSpPr/>
            <p:nvPr/>
          </p:nvSpPr>
          <p:spPr>
            <a:xfrm>
              <a:off x="3915865" y="2250436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0xe1</a:t>
              </a: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46167E81-6B89-A44E-983E-9037FE80DC3D}"/>
              </a:ext>
            </a:extLst>
          </p:cNvPr>
          <p:cNvSpPr txBox="1"/>
          <p:nvPr/>
        </p:nvSpPr>
        <p:spPr>
          <a:xfrm>
            <a:off x="2964029" y="2017865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memory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E117D25-9F24-D644-99F6-42DB7D00BAFA}"/>
              </a:ext>
            </a:extLst>
          </p:cNvPr>
          <p:cNvSpPr txBox="1"/>
          <p:nvPr/>
        </p:nvSpPr>
        <p:spPr>
          <a:xfrm>
            <a:off x="254556" y="3757795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r0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5F793C5A-277B-0A48-A515-A031337CFBBB}"/>
              </a:ext>
            </a:extLst>
          </p:cNvPr>
          <p:cNvGrpSpPr/>
          <p:nvPr/>
        </p:nvGrpSpPr>
        <p:grpSpPr>
          <a:xfrm>
            <a:off x="198216" y="2378070"/>
            <a:ext cx="3742224" cy="312089"/>
            <a:chOff x="1109197" y="2250436"/>
            <a:chExt cx="3742224" cy="312089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E13769B4-0C51-784B-9BB3-61DCD7CCC99D}"/>
                </a:ext>
              </a:extLst>
            </p:cNvPr>
            <p:cNvSpPr/>
            <p:nvPr/>
          </p:nvSpPr>
          <p:spPr>
            <a:xfrm>
              <a:off x="1109197" y="2250438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0x??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5C328429-640F-A047-B086-1D3639CE63CE}"/>
                </a:ext>
              </a:extLst>
            </p:cNvPr>
            <p:cNvSpPr/>
            <p:nvPr/>
          </p:nvSpPr>
          <p:spPr>
            <a:xfrm>
              <a:off x="2044753" y="2250437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0x??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7591927D-9157-2841-B9DD-183586290411}"/>
                </a:ext>
              </a:extLst>
            </p:cNvPr>
            <p:cNvSpPr/>
            <p:nvPr/>
          </p:nvSpPr>
          <p:spPr>
            <a:xfrm>
              <a:off x="2980309" y="2250437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0x??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E7E1361F-8F31-274C-B4DE-5D7F3386DCB4}"/>
                </a:ext>
              </a:extLst>
            </p:cNvPr>
            <p:cNvSpPr/>
            <p:nvPr/>
          </p:nvSpPr>
          <p:spPr>
            <a:xfrm>
              <a:off x="3915865" y="2250436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0xe1</a:t>
              </a:r>
            </a:p>
          </p:txBody>
        </p:sp>
      </p:grp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1DB41F5F-23FB-9240-836E-5839B754E672}"/>
              </a:ext>
            </a:extLst>
          </p:cNvPr>
          <p:cNvCxnSpPr>
            <a:cxnSpLocks/>
            <a:stCxn id="32" idx="0"/>
            <a:endCxn id="55" idx="2"/>
          </p:cNvCxnSpPr>
          <p:nvPr/>
        </p:nvCxnSpPr>
        <p:spPr>
          <a:xfrm flipV="1">
            <a:off x="3461967" y="2690157"/>
            <a:ext cx="10695" cy="1436968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Left Brace 72">
            <a:extLst>
              <a:ext uri="{FF2B5EF4-FFF2-40B4-BE49-F238E27FC236}">
                <a16:creationId xmlns:a16="http://schemas.microsoft.com/office/drawing/2014/main" id="{2473F3BA-54CA-7640-9EC7-0EA424B168B1}"/>
              </a:ext>
            </a:extLst>
          </p:cNvPr>
          <p:cNvSpPr/>
          <p:nvPr/>
        </p:nvSpPr>
        <p:spPr>
          <a:xfrm rot="16200000">
            <a:off x="1428276" y="1479163"/>
            <a:ext cx="362024" cy="2806668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507158E5-347B-AA4A-8407-9653D81E281D}"/>
              </a:ext>
            </a:extLst>
          </p:cNvPr>
          <p:cNvSpPr txBox="1"/>
          <p:nvPr/>
        </p:nvSpPr>
        <p:spPr>
          <a:xfrm>
            <a:off x="814024" y="3057636"/>
            <a:ext cx="1544012" cy="369332"/>
          </a:xfrm>
          <a:prstGeom prst="rect">
            <a:avLst/>
          </a:prstGeom>
          <a:solidFill>
            <a:schemeClr val="bg1"/>
          </a:solidFill>
          <a:ln w="28575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Not Changed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EAAB4E4-CE47-CA4A-934A-4E87074D8203}"/>
              </a:ext>
            </a:extLst>
          </p:cNvPr>
          <p:cNvGrpSpPr/>
          <p:nvPr/>
        </p:nvGrpSpPr>
        <p:grpSpPr>
          <a:xfrm>
            <a:off x="4023111" y="1477278"/>
            <a:ext cx="3908684" cy="4420754"/>
            <a:chOff x="6680164" y="888456"/>
            <a:chExt cx="3908684" cy="4420754"/>
          </a:xfrm>
        </p:grpSpPr>
        <p:sp>
          <p:nvSpPr>
            <p:cNvPr id="57" name="Content Placeholder 6">
              <a:extLst>
                <a:ext uri="{FF2B5EF4-FFF2-40B4-BE49-F238E27FC236}">
                  <a16:creationId xmlns:a16="http://schemas.microsoft.com/office/drawing/2014/main" id="{B5481060-1AC0-AD49-864E-C9CDABC44AAA}"/>
                </a:ext>
              </a:extLst>
            </p:cNvPr>
            <p:cNvSpPr txBox="1">
              <a:spLocks/>
            </p:cNvSpPr>
            <p:nvPr/>
          </p:nvSpPr>
          <p:spPr>
            <a:xfrm>
              <a:off x="6705105" y="888456"/>
              <a:ext cx="3882782" cy="343015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/>
            <a:lstStyle>
              <a:lvl1pPr marL="234950" indent="-23495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tabLst/>
                <a:defRPr sz="21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577850" indent="-223838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9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914400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7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260475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7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603375" indent="-222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7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endParaRPr lang="en-US" sz="1400" dirty="0"/>
            </a:p>
            <a:p>
              <a:pPr marL="0" indent="0">
                <a:buFont typeface="Arial" panose="020B0604020202020204" pitchFamily="34" charset="0"/>
                <a:buNone/>
              </a:pPr>
              <a:endParaRPr lang="en-US" dirty="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90F6FFC2-7557-6140-B74B-8A8C3BEBD0C8}"/>
                </a:ext>
              </a:extLst>
            </p:cNvPr>
            <p:cNvSpPr/>
            <p:nvPr/>
          </p:nvSpPr>
          <p:spPr>
            <a:xfrm>
              <a:off x="6680164" y="4318610"/>
              <a:ext cx="3907723" cy="9906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err="1">
                  <a:solidFill>
                    <a:schemeClr val="tx2"/>
                  </a:solidFill>
                </a:rPr>
                <a:t>strh</a:t>
              </a:r>
              <a:endParaRPr lang="en-US" sz="2400" dirty="0">
                <a:solidFill>
                  <a:schemeClr val="tx2"/>
                </a:solidFill>
              </a:endParaRPr>
            </a:p>
          </p:txBody>
        </p: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9F3CF09C-A6BB-8C44-A749-007AFB993C1E}"/>
                </a:ext>
              </a:extLst>
            </p:cNvPr>
            <p:cNvGrpSpPr/>
            <p:nvPr/>
          </p:nvGrpSpPr>
          <p:grpSpPr>
            <a:xfrm>
              <a:off x="6781561" y="3545923"/>
              <a:ext cx="3742224" cy="312089"/>
              <a:chOff x="1085950" y="2250436"/>
              <a:chExt cx="3742224" cy="312089"/>
            </a:xfrm>
          </p:grpSpPr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D72E4F61-6F5B-CA45-B7B6-48080CF1376C}"/>
                  </a:ext>
                </a:extLst>
              </p:cNvPr>
              <p:cNvSpPr/>
              <p:nvPr/>
            </p:nvSpPr>
            <p:spPr>
              <a:xfrm>
                <a:off x="1085950" y="2250438"/>
                <a:ext cx="935556" cy="31208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accent6"/>
                    </a:solidFill>
                  </a:rPr>
                  <a:t>0x00</a:t>
                </a:r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E5B1FF6A-B500-7745-82D6-ACD82821E3FC}"/>
                  </a:ext>
                </a:extLst>
              </p:cNvPr>
              <p:cNvSpPr/>
              <p:nvPr/>
            </p:nvSpPr>
            <p:spPr>
              <a:xfrm>
                <a:off x="2021506" y="2250437"/>
                <a:ext cx="935556" cy="31208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accent6"/>
                    </a:solidFill>
                  </a:rPr>
                  <a:t>0x00</a:t>
                </a:r>
              </a:p>
            </p:txBody>
          </p:sp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AFFF2F79-DF75-9A4E-915B-6020FEC58D68}"/>
                  </a:ext>
                </a:extLst>
              </p:cNvPr>
              <p:cNvSpPr/>
              <p:nvPr/>
            </p:nvSpPr>
            <p:spPr>
              <a:xfrm>
                <a:off x="2957062" y="2250437"/>
                <a:ext cx="935556" cy="31208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accent6"/>
                    </a:solidFill>
                  </a:rPr>
                  <a:t>0xe2</a:t>
                </a:r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E74DBC89-0E6D-9C4E-B60B-1CB5927E6A45}"/>
                  </a:ext>
                </a:extLst>
              </p:cNvPr>
              <p:cNvSpPr/>
              <p:nvPr/>
            </p:nvSpPr>
            <p:spPr>
              <a:xfrm>
                <a:off x="3892618" y="2250436"/>
                <a:ext cx="935556" cy="31208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accent6"/>
                    </a:solidFill>
                  </a:rPr>
                  <a:t>0xe1</a:t>
                </a:r>
              </a:p>
            </p:txBody>
          </p:sp>
        </p:grp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05A24849-7C2D-C342-8D64-5A767763195F}"/>
                </a:ext>
              </a:extLst>
            </p:cNvPr>
            <p:cNvSpPr txBox="1"/>
            <p:nvPr/>
          </p:nvSpPr>
          <p:spPr>
            <a:xfrm>
              <a:off x="9570621" y="1429043"/>
              <a:ext cx="10182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memory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F4BC0BA7-B9AB-C840-B447-512EB1A57186}"/>
                </a:ext>
              </a:extLst>
            </p:cNvPr>
            <p:cNvSpPr txBox="1"/>
            <p:nvPr/>
          </p:nvSpPr>
          <p:spPr>
            <a:xfrm>
              <a:off x="6799848" y="3224025"/>
              <a:ext cx="3898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r0</a:t>
              </a:r>
            </a:p>
          </p:txBody>
        </p: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BE3F4654-9D2C-134F-9F35-A82AB0D70ED0}"/>
                </a:ext>
              </a:extLst>
            </p:cNvPr>
            <p:cNvGrpSpPr/>
            <p:nvPr/>
          </p:nvGrpSpPr>
          <p:grpSpPr>
            <a:xfrm>
              <a:off x="6804808" y="1789248"/>
              <a:ext cx="3742224" cy="312089"/>
              <a:chOff x="1109197" y="2250436"/>
              <a:chExt cx="3742224" cy="312089"/>
            </a:xfrm>
          </p:grpSpPr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D95C3D58-23F5-B748-9293-0EE9325C6CB2}"/>
                  </a:ext>
                </a:extLst>
              </p:cNvPr>
              <p:cNvSpPr/>
              <p:nvPr/>
            </p:nvSpPr>
            <p:spPr>
              <a:xfrm>
                <a:off x="1109197" y="2250438"/>
                <a:ext cx="935556" cy="31208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accent6"/>
                    </a:solidFill>
                  </a:rPr>
                  <a:t>0x??</a:t>
                </a:r>
              </a:p>
            </p:txBody>
          </p:sp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9B0DA154-8A80-DC4D-AA9D-89E6EBC24A3F}"/>
                  </a:ext>
                </a:extLst>
              </p:cNvPr>
              <p:cNvSpPr/>
              <p:nvPr/>
            </p:nvSpPr>
            <p:spPr>
              <a:xfrm>
                <a:off x="2044753" y="2250437"/>
                <a:ext cx="935556" cy="31208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accent6"/>
                    </a:solidFill>
                  </a:rPr>
                  <a:t>0x??</a:t>
                </a:r>
              </a:p>
            </p:txBody>
          </p:sp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9B73615C-C4BF-114A-86BE-A7A920BE951C}"/>
                  </a:ext>
                </a:extLst>
              </p:cNvPr>
              <p:cNvSpPr/>
              <p:nvPr/>
            </p:nvSpPr>
            <p:spPr>
              <a:xfrm>
                <a:off x="2980309" y="2250437"/>
                <a:ext cx="935556" cy="31208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accent6"/>
                    </a:solidFill>
                  </a:rPr>
                  <a:t>0xe2</a:t>
                </a:r>
              </a:p>
            </p:txBody>
          </p:sp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4C7F2179-CCC7-EF46-8A20-0F8C4900B3D5}"/>
                  </a:ext>
                </a:extLst>
              </p:cNvPr>
              <p:cNvSpPr/>
              <p:nvPr/>
            </p:nvSpPr>
            <p:spPr>
              <a:xfrm>
                <a:off x="3915865" y="2250436"/>
                <a:ext cx="935556" cy="31208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accent6"/>
                    </a:solidFill>
                  </a:rPr>
                  <a:t>0xe1</a:t>
                </a:r>
              </a:p>
            </p:txBody>
          </p:sp>
        </p:grp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FBD7D02F-04F4-0344-9872-6220858ECBB8}"/>
                </a:ext>
              </a:extLst>
            </p:cNvPr>
            <p:cNvCxnSpPr>
              <a:cxnSpLocks/>
              <a:stCxn id="63" idx="0"/>
            </p:cNvCxnSpPr>
            <p:nvPr/>
          </p:nvCxnSpPr>
          <p:spPr>
            <a:xfrm flipH="1" flipV="1">
              <a:off x="10047645" y="2108958"/>
              <a:ext cx="8362" cy="1436965"/>
            </a:xfrm>
            <a:prstGeom prst="straightConnector1">
              <a:avLst/>
            </a:prstGeom>
            <a:ln w="317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A669F07A-295F-B549-B02A-1C6AC6E7E70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160425" y="2108958"/>
              <a:ext cx="1" cy="1429346"/>
            </a:xfrm>
            <a:prstGeom prst="straightConnector1">
              <a:avLst/>
            </a:prstGeom>
            <a:ln w="317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Left Brace 74">
              <a:extLst>
                <a:ext uri="{FF2B5EF4-FFF2-40B4-BE49-F238E27FC236}">
                  <a16:creationId xmlns:a16="http://schemas.microsoft.com/office/drawing/2014/main" id="{8E6809F3-F542-CC4E-B6AE-AFBA1E0A0938}"/>
                </a:ext>
              </a:extLst>
            </p:cNvPr>
            <p:cNvSpPr/>
            <p:nvPr/>
          </p:nvSpPr>
          <p:spPr>
            <a:xfrm rot="16200000">
              <a:off x="7555423" y="1350720"/>
              <a:ext cx="369881" cy="1871112"/>
            </a:xfrm>
            <a:prstGeom prst="leftBrac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6DF1027C-A297-6447-A3B9-FA8D406E45CB}"/>
                </a:ext>
              </a:extLst>
            </p:cNvPr>
            <p:cNvSpPr txBox="1"/>
            <p:nvPr/>
          </p:nvSpPr>
          <p:spPr>
            <a:xfrm>
              <a:off x="7031557" y="2468849"/>
              <a:ext cx="1544012" cy="36933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Not Changed</a:t>
              </a: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589EB21E-4912-7C49-A8DD-0424272BD36C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F8B1D63-0F5F-ABF0-934A-6FEAA8C3F4F6}"/>
              </a:ext>
            </a:extLst>
          </p:cNvPr>
          <p:cNvGrpSpPr/>
          <p:nvPr/>
        </p:nvGrpSpPr>
        <p:grpSpPr>
          <a:xfrm>
            <a:off x="8007290" y="1477278"/>
            <a:ext cx="4056787" cy="4442901"/>
            <a:chOff x="8007290" y="835293"/>
            <a:chExt cx="4056787" cy="4442901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EDD7180E-6031-4C29-5DBC-4FF3661C3A7C}"/>
                </a:ext>
              </a:extLst>
            </p:cNvPr>
            <p:cNvGrpSpPr/>
            <p:nvPr/>
          </p:nvGrpSpPr>
          <p:grpSpPr>
            <a:xfrm>
              <a:off x="8007290" y="835293"/>
              <a:ext cx="4056787" cy="4442901"/>
              <a:chOff x="6680164" y="866309"/>
              <a:chExt cx="4056787" cy="4442901"/>
            </a:xfrm>
          </p:grpSpPr>
          <p:sp>
            <p:nvSpPr>
              <p:cNvPr id="41" name="Content Placeholder 6">
                <a:extLst>
                  <a:ext uri="{FF2B5EF4-FFF2-40B4-BE49-F238E27FC236}">
                    <a16:creationId xmlns:a16="http://schemas.microsoft.com/office/drawing/2014/main" id="{C2FEFF1B-5580-2C8E-FED9-96B6F119D20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705105" y="866309"/>
                <a:ext cx="4031846" cy="3452301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/>
              <a:lstStyle>
                <a:lvl1pPr marL="234950" indent="-23495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tabLst/>
                  <a:defRPr sz="21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577850" indent="-223838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tabLst/>
                  <a:defRPr sz="19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-233363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tabLst/>
                  <a:defRPr sz="17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260475" indent="-233363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tabLst/>
                  <a:defRPr sz="17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603375" indent="-22225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tabLst/>
                  <a:defRPr sz="17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endParaRPr lang="en-US" sz="1400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dirty="0"/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FB80F280-8F39-795F-F87B-A0CAA1A1FF32}"/>
                  </a:ext>
                </a:extLst>
              </p:cNvPr>
              <p:cNvSpPr/>
              <p:nvPr/>
            </p:nvSpPr>
            <p:spPr>
              <a:xfrm>
                <a:off x="6680164" y="4318610"/>
                <a:ext cx="4056787" cy="99060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chemeClr val="tx2"/>
                    </a:solidFill>
                  </a:rPr>
                  <a:t>str</a:t>
                </a:r>
                <a:endParaRPr lang="en-US" sz="2400" dirty="0">
                  <a:solidFill>
                    <a:schemeClr val="tx2"/>
                  </a:solidFill>
                </a:endParaRPr>
              </a:p>
            </p:txBody>
          </p:sp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9F6579A6-0795-85C3-6D52-668C50E37353}"/>
                  </a:ext>
                </a:extLst>
              </p:cNvPr>
              <p:cNvGrpSpPr/>
              <p:nvPr/>
            </p:nvGrpSpPr>
            <p:grpSpPr>
              <a:xfrm>
                <a:off x="6781561" y="3545923"/>
                <a:ext cx="3742224" cy="312089"/>
                <a:chOff x="1085950" y="2250436"/>
                <a:chExt cx="3742224" cy="312089"/>
              </a:xfrm>
            </p:grpSpPr>
            <p:sp>
              <p:nvSpPr>
                <p:cNvPr id="80" name="Rectangle 79">
                  <a:extLst>
                    <a:ext uri="{FF2B5EF4-FFF2-40B4-BE49-F238E27FC236}">
                      <a16:creationId xmlns:a16="http://schemas.microsoft.com/office/drawing/2014/main" id="{86B3BD69-6F50-A63A-4A88-1DCDE3A95204}"/>
                    </a:ext>
                  </a:extLst>
                </p:cNvPr>
                <p:cNvSpPr/>
                <p:nvPr/>
              </p:nvSpPr>
              <p:spPr>
                <a:xfrm>
                  <a:off x="1085950" y="2250438"/>
                  <a:ext cx="935556" cy="312087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>
                      <a:solidFill>
                        <a:schemeClr val="accent6"/>
                      </a:solidFill>
                    </a:rPr>
                    <a:t>0x04</a:t>
                  </a:r>
                </a:p>
              </p:txBody>
            </p:sp>
            <p:sp>
              <p:nvSpPr>
                <p:cNvPr id="81" name="Rectangle 80">
                  <a:extLst>
                    <a:ext uri="{FF2B5EF4-FFF2-40B4-BE49-F238E27FC236}">
                      <a16:creationId xmlns:a16="http://schemas.microsoft.com/office/drawing/2014/main" id="{A715C6C4-5A67-128E-7100-79839E715D32}"/>
                    </a:ext>
                  </a:extLst>
                </p:cNvPr>
                <p:cNvSpPr/>
                <p:nvPr/>
              </p:nvSpPr>
              <p:spPr>
                <a:xfrm>
                  <a:off x="2021506" y="2250437"/>
                  <a:ext cx="935556" cy="312087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>
                      <a:solidFill>
                        <a:schemeClr val="accent6"/>
                      </a:solidFill>
                    </a:rPr>
                    <a:t>0x03</a:t>
                  </a:r>
                </a:p>
              </p:txBody>
            </p:sp>
            <p:sp>
              <p:nvSpPr>
                <p:cNvPr id="82" name="Rectangle 81">
                  <a:extLst>
                    <a:ext uri="{FF2B5EF4-FFF2-40B4-BE49-F238E27FC236}">
                      <a16:creationId xmlns:a16="http://schemas.microsoft.com/office/drawing/2014/main" id="{711D818F-9F5B-FC91-E1DB-889E5ADE3C4A}"/>
                    </a:ext>
                  </a:extLst>
                </p:cNvPr>
                <p:cNvSpPr/>
                <p:nvPr/>
              </p:nvSpPr>
              <p:spPr>
                <a:xfrm>
                  <a:off x="2957062" y="2250437"/>
                  <a:ext cx="935556" cy="312087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>
                      <a:solidFill>
                        <a:schemeClr val="accent6"/>
                      </a:solidFill>
                    </a:rPr>
                    <a:t>0xe2</a:t>
                  </a:r>
                </a:p>
              </p:txBody>
            </p:sp>
            <p:sp>
              <p:nvSpPr>
                <p:cNvPr id="83" name="Rectangle 82">
                  <a:extLst>
                    <a:ext uri="{FF2B5EF4-FFF2-40B4-BE49-F238E27FC236}">
                      <a16:creationId xmlns:a16="http://schemas.microsoft.com/office/drawing/2014/main" id="{B512346A-D7A4-6313-893E-D5787413F4E4}"/>
                    </a:ext>
                  </a:extLst>
                </p:cNvPr>
                <p:cNvSpPr/>
                <p:nvPr/>
              </p:nvSpPr>
              <p:spPr>
                <a:xfrm>
                  <a:off x="3892618" y="2250436"/>
                  <a:ext cx="935556" cy="312087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>
                      <a:solidFill>
                        <a:schemeClr val="accent6"/>
                      </a:solidFill>
                    </a:rPr>
                    <a:t>0xe1</a:t>
                  </a:r>
                </a:p>
              </p:txBody>
            </p:sp>
          </p:grp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14A309EF-B51E-6E91-5D5F-1F2590D0BA3E}"/>
                  </a:ext>
                </a:extLst>
              </p:cNvPr>
              <p:cNvSpPr txBox="1"/>
              <p:nvPr/>
            </p:nvSpPr>
            <p:spPr>
              <a:xfrm>
                <a:off x="9570621" y="1429043"/>
                <a:ext cx="10182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</a:rPr>
                  <a:t>memory</a:t>
                </a: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9880AC96-1050-C545-D2FA-9A3272DD88A6}"/>
                  </a:ext>
                </a:extLst>
              </p:cNvPr>
              <p:cNvSpPr txBox="1"/>
              <p:nvPr/>
            </p:nvSpPr>
            <p:spPr>
              <a:xfrm>
                <a:off x="6799848" y="3224025"/>
                <a:ext cx="3898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</a:rPr>
                  <a:t>r0</a:t>
                </a:r>
              </a:p>
            </p:txBody>
          </p:sp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DC181292-0D35-16E5-8608-DB7B3B86CB26}"/>
                  </a:ext>
                </a:extLst>
              </p:cNvPr>
              <p:cNvGrpSpPr/>
              <p:nvPr/>
            </p:nvGrpSpPr>
            <p:grpSpPr>
              <a:xfrm>
                <a:off x="6804808" y="1789248"/>
                <a:ext cx="3742224" cy="312089"/>
                <a:chOff x="1109197" y="2250436"/>
                <a:chExt cx="3742224" cy="312089"/>
              </a:xfrm>
            </p:grpSpPr>
            <p:sp>
              <p:nvSpPr>
                <p:cNvPr id="53" name="Rectangle 52">
                  <a:extLst>
                    <a:ext uri="{FF2B5EF4-FFF2-40B4-BE49-F238E27FC236}">
                      <a16:creationId xmlns:a16="http://schemas.microsoft.com/office/drawing/2014/main" id="{A3BF13F3-73C0-3B4C-545D-6D494AA7D6C1}"/>
                    </a:ext>
                  </a:extLst>
                </p:cNvPr>
                <p:cNvSpPr/>
                <p:nvPr/>
              </p:nvSpPr>
              <p:spPr>
                <a:xfrm>
                  <a:off x="1109197" y="2250438"/>
                  <a:ext cx="935556" cy="312087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>
                      <a:solidFill>
                        <a:schemeClr val="accent6"/>
                      </a:solidFill>
                    </a:rPr>
                    <a:t>0x04</a:t>
                  </a:r>
                </a:p>
              </p:txBody>
            </p:sp>
            <p:sp>
              <p:nvSpPr>
                <p:cNvPr id="77" name="Rectangle 76">
                  <a:extLst>
                    <a:ext uri="{FF2B5EF4-FFF2-40B4-BE49-F238E27FC236}">
                      <a16:creationId xmlns:a16="http://schemas.microsoft.com/office/drawing/2014/main" id="{E1285D42-C5D1-6AF0-C134-316B626F1FF3}"/>
                    </a:ext>
                  </a:extLst>
                </p:cNvPr>
                <p:cNvSpPr/>
                <p:nvPr/>
              </p:nvSpPr>
              <p:spPr>
                <a:xfrm>
                  <a:off x="2044753" y="2250437"/>
                  <a:ext cx="935556" cy="312087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>
                      <a:solidFill>
                        <a:schemeClr val="accent6"/>
                      </a:solidFill>
                    </a:rPr>
                    <a:t>0x03</a:t>
                  </a:r>
                </a:p>
              </p:txBody>
            </p:sp>
            <p:sp>
              <p:nvSpPr>
                <p:cNvPr id="78" name="Rectangle 77">
                  <a:extLst>
                    <a:ext uri="{FF2B5EF4-FFF2-40B4-BE49-F238E27FC236}">
                      <a16:creationId xmlns:a16="http://schemas.microsoft.com/office/drawing/2014/main" id="{1A95C65F-D313-0E69-298B-6129E04FECA6}"/>
                    </a:ext>
                  </a:extLst>
                </p:cNvPr>
                <p:cNvSpPr/>
                <p:nvPr/>
              </p:nvSpPr>
              <p:spPr>
                <a:xfrm>
                  <a:off x="2980309" y="2250437"/>
                  <a:ext cx="935556" cy="312087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>
                      <a:solidFill>
                        <a:schemeClr val="accent6"/>
                      </a:solidFill>
                    </a:rPr>
                    <a:t>0xe2</a:t>
                  </a:r>
                </a:p>
              </p:txBody>
            </p:sp>
            <p:sp>
              <p:nvSpPr>
                <p:cNvPr id="79" name="Rectangle 78">
                  <a:extLst>
                    <a:ext uri="{FF2B5EF4-FFF2-40B4-BE49-F238E27FC236}">
                      <a16:creationId xmlns:a16="http://schemas.microsoft.com/office/drawing/2014/main" id="{E2F9B4EA-5BFA-BE52-C294-7C36571BD944}"/>
                    </a:ext>
                  </a:extLst>
                </p:cNvPr>
                <p:cNvSpPr/>
                <p:nvPr/>
              </p:nvSpPr>
              <p:spPr>
                <a:xfrm>
                  <a:off x="3915865" y="2250436"/>
                  <a:ext cx="935556" cy="312087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>
                      <a:solidFill>
                        <a:schemeClr val="accent6"/>
                      </a:solidFill>
                    </a:rPr>
                    <a:t>0xe1</a:t>
                  </a:r>
                </a:p>
              </p:txBody>
            </p:sp>
          </p:grpSp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2AF91C22-7573-0CB0-1D69-11D239917D7A}"/>
                  </a:ext>
                </a:extLst>
              </p:cNvPr>
              <p:cNvCxnSpPr>
                <a:cxnSpLocks/>
                <a:stCxn id="83" idx="0"/>
              </p:cNvCxnSpPr>
              <p:nvPr/>
            </p:nvCxnSpPr>
            <p:spPr>
              <a:xfrm flipH="1" flipV="1">
                <a:off x="10047645" y="2108958"/>
                <a:ext cx="8362" cy="1436965"/>
              </a:xfrm>
              <a:prstGeom prst="straightConnector1">
                <a:avLst/>
              </a:prstGeom>
              <a:ln w="317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93A14BF1-5298-B181-96E3-81DD2C4E6C5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9160425" y="2108958"/>
                <a:ext cx="1" cy="1429346"/>
              </a:xfrm>
              <a:prstGeom prst="straightConnector1">
                <a:avLst/>
              </a:prstGeom>
              <a:ln w="317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4A6080F0-E19E-A621-948F-305E9D4D1A7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509628" y="2039283"/>
              <a:ext cx="1" cy="1429346"/>
            </a:xfrm>
            <a:prstGeom prst="straightConnector1">
              <a:avLst/>
            </a:prstGeom>
            <a:ln w="317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E458D6C4-33F1-26F3-7A60-97EA8A774ED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598219" y="2039283"/>
              <a:ext cx="1" cy="1429346"/>
            </a:xfrm>
            <a:prstGeom prst="straightConnector1">
              <a:avLst/>
            </a:prstGeom>
            <a:ln w="317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86526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Rectangle 91">
            <a:extLst>
              <a:ext uri="{FF2B5EF4-FFF2-40B4-BE49-F238E27FC236}">
                <a16:creationId xmlns:a16="http://schemas.microsoft.com/office/drawing/2014/main" id="{65D3E285-C8BE-D449-A79B-D53DFFFCBDB7}"/>
              </a:ext>
            </a:extLst>
          </p:cNvPr>
          <p:cNvSpPr/>
          <p:nvPr/>
        </p:nvSpPr>
        <p:spPr>
          <a:xfrm>
            <a:off x="786499" y="930021"/>
            <a:ext cx="10806511" cy="170901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81CF57-2273-8E45-8B5B-865DD5C7E0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977" y="117918"/>
            <a:ext cx="10515600" cy="715294"/>
          </a:xfrm>
        </p:spPr>
        <p:txBody>
          <a:bodyPr/>
          <a:lstStyle/>
          <a:p>
            <a:r>
              <a:rPr lang="en-US" dirty="0"/>
              <a:t>Store a Byte, Half-word, Word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A897CB7-6820-2A40-99B8-D9C63FD6AF73}"/>
              </a:ext>
            </a:extLst>
          </p:cNvPr>
          <p:cNvSpPr/>
          <p:nvPr/>
        </p:nvSpPr>
        <p:spPr>
          <a:xfrm>
            <a:off x="7058335" y="536246"/>
            <a:ext cx="935556" cy="31208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0x20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F0DACDB-82DB-3B4E-8982-AF0223B3AB61}"/>
              </a:ext>
            </a:extLst>
          </p:cNvPr>
          <p:cNvSpPr/>
          <p:nvPr/>
        </p:nvSpPr>
        <p:spPr>
          <a:xfrm>
            <a:off x="7993891" y="536245"/>
            <a:ext cx="935556" cy="31208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0x00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637ACC45-18AC-2049-9016-4C2B07D22A72}"/>
              </a:ext>
            </a:extLst>
          </p:cNvPr>
          <p:cNvSpPr/>
          <p:nvPr/>
        </p:nvSpPr>
        <p:spPr>
          <a:xfrm>
            <a:off x="8929447" y="536245"/>
            <a:ext cx="935556" cy="31208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0x00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479681F4-D768-9E44-AF50-55EB1748B483}"/>
              </a:ext>
            </a:extLst>
          </p:cNvPr>
          <p:cNvSpPr/>
          <p:nvPr/>
        </p:nvSpPr>
        <p:spPr>
          <a:xfrm>
            <a:off x="9865003" y="536244"/>
            <a:ext cx="935556" cy="31208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0x00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51C8E91-A5EB-F640-B1A8-95548EC09BCA}"/>
              </a:ext>
            </a:extLst>
          </p:cNvPr>
          <p:cNvSpPr txBox="1"/>
          <p:nvPr/>
        </p:nvSpPr>
        <p:spPr>
          <a:xfrm>
            <a:off x="7314680" y="145154"/>
            <a:ext cx="36872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initial value in r0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3C50DFB-1404-B343-8A71-F8B5F2F6F957}"/>
              </a:ext>
            </a:extLst>
          </p:cNvPr>
          <p:cNvSpPr txBox="1"/>
          <p:nvPr/>
        </p:nvSpPr>
        <p:spPr>
          <a:xfrm>
            <a:off x="4964732" y="2228541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9B1A7BE-CD04-5346-BDDB-9F14BD7C5AC1}"/>
              </a:ext>
            </a:extLst>
          </p:cNvPr>
          <p:cNvSpPr txBox="1"/>
          <p:nvPr/>
        </p:nvSpPr>
        <p:spPr>
          <a:xfrm>
            <a:off x="1297118" y="2228541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31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D6BD70D-F47B-2A49-B97D-06289261CFA1}"/>
              </a:ext>
            </a:extLst>
          </p:cNvPr>
          <p:cNvSpPr txBox="1"/>
          <p:nvPr/>
        </p:nvSpPr>
        <p:spPr>
          <a:xfrm>
            <a:off x="2596695" y="864174"/>
            <a:ext cx="2223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Store a byte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4F5D085-7CAA-6F4C-968C-C12E2E386EAF}"/>
              </a:ext>
            </a:extLst>
          </p:cNvPr>
          <p:cNvSpPr txBox="1"/>
          <p:nvPr/>
        </p:nvSpPr>
        <p:spPr>
          <a:xfrm>
            <a:off x="2305204" y="1179201"/>
            <a:ext cx="25635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strb</a:t>
            </a:r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r1, [r0]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127BB2D-AA62-5F44-AFE1-580E3CF2472A}"/>
              </a:ext>
            </a:extLst>
          </p:cNvPr>
          <p:cNvSpPr txBox="1"/>
          <p:nvPr/>
        </p:nvSpPr>
        <p:spPr>
          <a:xfrm>
            <a:off x="786500" y="1844551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8DD3240B-42F4-BF4A-9159-0648C884846D}"/>
              </a:ext>
            </a:extLst>
          </p:cNvPr>
          <p:cNvSpPr/>
          <p:nvPr/>
        </p:nvSpPr>
        <p:spPr>
          <a:xfrm>
            <a:off x="1409186" y="1931365"/>
            <a:ext cx="935556" cy="312087"/>
          </a:xfrm>
          <a:prstGeom prst="rect">
            <a:avLst/>
          </a:prstGeom>
          <a:solidFill>
            <a:schemeClr val="accent4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0x87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96AE0B45-8921-894E-83A1-AB2A760C8897}"/>
              </a:ext>
            </a:extLst>
          </p:cNvPr>
          <p:cNvSpPr/>
          <p:nvPr/>
        </p:nvSpPr>
        <p:spPr>
          <a:xfrm>
            <a:off x="2344742" y="1931364"/>
            <a:ext cx="935556" cy="3120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0x65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B0B1D5F7-BA14-4D4F-BE7A-A3D3ECD0BF11}"/>
              </a:ext>
            </a:extLst>
          </p:cNvPr>
          <p:cNvSpPr/>
          <p:nvPr/>
        </p:nvSpPr>
        <p:spPr>
          <a:xfrm>
            <a:off x="3280298" y="1931364"/>
            <a:ext cx="935556" cy="312087"/>
          </a:xfrm>
          <a:prstGeom prst="rect">
            <a:avLst/>
          </a:prstGeom>
          <a:solidFill>
            <a:srgbClr val="92D050">
              <a:alpha val="40000"/>
            </a:srgb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0xe3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C11229E5-CD07-2743-AEAF-20C286991D0B}"/>
              </a:ext>
            </a:extLst>
          </p:cNvPr>
          <p:cNvSpPr/>
          <p:nvPr/>
        </p:nvSpPr>
        <p:spPr>
          <a:xfrm>
            <a:off x="4215854" y="1931363"/>
            <a:ext cx="935556" cy="31208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0xe1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5ABBBF29-83B2-B54E-86A7-216AD6E6CE0D}"/>
              </a:ext>
            </a:extLst>
          </p:cNvPr>
          <p:cNvSpPr/>
          <p:nvPr/>
        </p:nvSpPr>
        <p:spPr>
          <a:xfrm>
            <a:off x="8552746" y="1906610"/>
            <a:ext cx="135580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0x11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B85CA74-6867-BF49-AAAB-27B50ABDDFEF}"/>
              </a:ext>
            </a:extLst>
          </p:cNvPr>
          <p:cNvSpPr/>
          <p:nvPr/>
        </p:nvSpPr>
        <p:spPr>
          <a:xfrm>
            <a:off x="8552746" y="1596922"/>
            <a:ext cx="135580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0x22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2AA9350B-5531-F84A-B122-8DC9D5C390B3}"/>
              </a:ext>
            </a:extLst>
          </p:cNvPr>
          <p:cNvSpPr/>
          <p:nvPr/>
        </p:nvSpPr>
        <p:spPr>
          <a:xfrm>
            <a:off x="8552746" y="1284835"/>
            <a:ext cx="135580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0x33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509A7FEF-C0F9-1248-B035-AFD2D0228607}"/>
              </a:ext>
            </a:extLst>
          </p:cNvPr>
          <p:cNvSpPr txBox="1"/>
          <p:nvPr/>
        </p:nvSpPr>
        <p:spPr>
          <a:xfrm>
            <a:off x="7134802" y="2262374"/>
            <a:ext cx="13115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0x20000000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58FBFED6-0233-354B-8801-21275A49045A}"/>
              </a:ext>
            </a:extLst>
          </p:cNvPr>
          <p:cNvSpPr txBox="1"/>
          <p:nvPr/>
        </p:nvSpPr>
        <p:spPr>
          <a:xfrm>
            <a:off x="7122400" y="1965839"/>
            <a:ext cx="13115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0x20000001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146EEB45-D9E7-3648-947D-9F55268E6BB2}"/>
              </a:ext>
            </a:extLst>
          </p:cNvPr>
          <p:cNvSpPr txBox="1"/>
          <p:nvPr/>
        </p:nvSpPr>
        <p:spPr>
          <a:xfrm>
            <a:off x="7134802" y="1615097"/>
            <a:ext cx="13115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0x20000002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5121F688-EE8F-B547-A4BF-BA3DB33FE0CA}"/>
              </a:ext>
            </a:extLst>
          </p:cNvPr>
          <p:cNvSpPr txBox="1"/>
          <p:nvPr/>
        </p:nvSpPr>
        <p:spPr>
          <a:xfrm>
            <a:off x="7134802" y="1251921"/>
            <a:ext cx="13115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0x20000003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CD4C4C6-A9A8-EA4E-942B-9FA314EF5276}"/>
              </a:ext>
            </a:extLst>
          </p:cNvPr>
          <p:cNvGrpSpPr/>
          <p:nvPr/>
        </p:nvGrpSpPr>
        <p:grpSpPr>
          <a:xfrm>
            <a:off x="9907915" y="1284835"/>
            <a:ext cx="1770376" cy="1200329"/>
            <a:chOff x="10257763" y="1421465"/>
            <a:chExt cx="1770376" cy="1200329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95493BAD-65A3-3C46-9D39-F9B0E2EB1653}"/>
                </a:ext>
              </a:extLst>
            </p:cNvPr>
            <p:cNvSpPr txBox="1"/>
            <p:nvPr/>
          </p:nvSpPr>
          <p:spPr>
            <a:xfrm>
              <a:off x="10528796" y="1421465"/>
              <a:ext cx="1499343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observe other bytes NOT altered</a:t>
              </a:r>
            </a:p>
          </p:txBody>
        </p:sp>
        <p:sp>
          <p:nvSpPr>
            <p:cNvPr id="73" name="Right Brace 72">
              <a:extLst>
                <a:ext uri="{FF2B5EF4-FFF2-40B4-BE49-F238E27FC236}">
                  <a16:creationId xmlns:a16="http://schemas.microsoft.com/office/drawing/2014/main" id="{54E672DA-09E9-8942-AD40-716BA4FB1E6F}"/>
                </a:ext>
              </a:extLst>
            </p:cNvPr>
            <p:cNvSpPr/>
            <p:nvPr/>
          </p:nvSpPr>
          <p:spPr>
            <a:xfrm>
              <a:off x="10257763" y="1421466"/>
              <a:ext cx="336563" cy="933862"/>
            </a:xfrm>
            <a:prstGeom prst="rightBrac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sp>
        <p:nvSpPr>
          <p:cNvPr id="71" name="TextBox 70">
            <a:extLst>
              <a:ext uri="{FF2B5EF4-FFF2-40B4-BE49-F238E27FC236}">
                <a16:creationId xmlns:a16="http://schemas.microsoft.com/office/drawing/2014/main" id="{C3DAD52F-1C11-E443-BE20-99063CE723FA}"/>
              </a:ext>
            </a:extLst>
          </p:cNvPr>
          <p:cNvSpPr txBox="1"/>
          <p:nvPr/>
        </p:nvSpPr>
        <p:spPr>
          <a:xfrm>
            <a:off x="7110506" y="930569"/>
            <a:ext cx="34772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Byte Address          Byte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2D8AA103-8124-FD41-8794-34385C157D79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FEAA03B2-15CE-246E-751F-F5A849C8C0AC}"/>
              </a:ext>
            </a:extLst>
          </p:cNvPr>
          <p:cNvSpPr/>
          <p:nvPr/>
        </p:nvSpPr>
        <p:spPr>
          <a:xfrm>
            <a:off x="8564511" y="2206400"/>
            <a:ext cx="135580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0x00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3FD8F0E0-5142-631B-9BC4-615F305E1FF1}"/>
              </a:ext>
            </a:extLst>
          </p:cNvPr>
          <p:cNvSpPr/>
          <p:nvPr/>
        </p:nvSpPr>
        <p:spPr>
          <a:xfrm>
            <a:off x="8592421" y="2216298"/>
            <a:ext cx="1355806" cy="31208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0xe1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7366429-44A0-E65D-A489-3159BC374175}"/>
              </a:ext>
            </a:extLst>
          </p:cNvPr>
          <p:cNvGrpSpPr/>
          <p:nvPr/>
        </p:nvGrpSpPr>
        <p:grpSpPr>
          <a:xfrm>
            <a:off x="780118" y="2848944"/>
            <a:ext cx="10812892" cy="1855244"/>
            <a:chOff x="780118" y="2848944"/>
            <a:chExt cx="10812892" cy="1855244"/>
          </a:xfrm>
        </p:grpSpPr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BA152C99-F972-AF43-9793-0374B5DA8C04}"/>
                </a:ext>
              </a:extLst>
            </p:cNvPr>
            <p:cNvSpPr/>
            <p:nvPr/>
          </p:nvSpPr>
          <p:spPr>
            <a:xfrm>
              <a:off x="786499" y="2920865"/>
              <a:ext cx="10806511" cy="172615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70656FD-C8A5-0F42-93B8-B693B594E339}"/>
                </a:ext>
              </a:extLst>
            </p:cNvPr>
            <p:cNvSpPr txBox="1"/>
            <p:nvPr/>
          </p:nvSpPr>
          <p:spPr>
            <a:xfrm>
              <a:off x="4967184" y="4334856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F36BA34-F40F-5540-B38F-8820AB4178F0}"/>
                </a:ext>
              </a:extLst>
            </p:cNvPr>
            <p:cNvSpPr txBox="1"/>
            <p:nvPr/>
          </p:nvSpPr>
          <p:spPr>
            <a:xfrm>
              <a:off x="1299570" y="4334856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31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8F096F9-1A86-B348-A802-70183948E693}"/>
                </a:ext>
              </a:extLst>
            </p:cNvPr>
            <p:cNvSpPr txBox="1"/>
            <p:nvPr/>
          </p:nvSpPr>
          <p:spPr>
            <a:xfrm>
              <a:off x="780118" y="3947981"/>
              <a:ext cx="52450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7774B336-9A32-724C-A5F5-DEC0144CCC0A}"/>
                </a:ext>
              </a:extLst>
            </p:cNvPr>
            <p:cNvSpPr txBox="1"/>
            <p:nvPr/>
          </p:nvSpPr>
          <p:spPr>
            <a:xfrm>
              <a:off x="2259816" y="2848944"/>
              <a:ext cx="290335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Store a halfword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76B7EFC7-D1D0-A44D-8EEC-EF66E12789BE}"/>
                </a:ext>
              </a:extLst>
            </p:cNvPr>
            <p:cNvSpPr txBox="1"/>
            <p:nvPr/>
          </p:nvSpPr>
          <p:spPr>
            <a:xfrm>
              <a:off x="2475122" y="3200618"/>
              <a:ext cx="239360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err="1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strh</a:t>
              </a:r>
              <a:r>
                <a:rPr lang="en-US" sz="24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r1, [r0]</a:t>
              </a: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E3D9BFA2-C7FD-224A-BB7D-19AF586CACA8}"/>
                </a:ext>
              </a:extLst>
            </p:cNvPr>
            <p:cNvSpPr/>
            <p:nvPr/>
          </p:nvSpPr>
          <p:spPr>
            <a:xfrm>
              <a:off x="1420951" y="4034211"/>
              <a:ext cx="935556" cy="31208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0x87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9DDC4ACF-4C62-AE4F-9C87-77A916BD35D5}"/>
                </a:ext>
              </a:extLst>
            </p:cNvPr>
            <p:cNvSpPr/>
            <p:nvPr/>
          </p:nvSpPr>
          <p:spPr>
            <a:xfrm>
              <a:off x="2356507" y="4034210"/>
              <a:ext cx="935556" cy="31208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0x65</a:t>
              </a: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E7D96EE5-09F1-4B43-9B34-5BB0EF599B2D}"/>
                </a:ext>
              </a:extLst>
            </p:cNvPr>
            <p:cNvSpPr/>
            <p:nvPr/>
          </p:nvSpPr>
          <p:spPr>
            <a:xfrm>
              <a:off x="3292063" y="4034210"/>
              <a:ext cx="935556" cy="312087"/>
            </a:xfrm>
            <a:prstGeom prst="rect">
              <a:avLst/>
            </a:prstGeom>
            <a:solidFill>
              <a:srgbClr val="92D050">
                <a:alpha val="40066"/>
              </a:srgb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0xe3</a:t>
              </a: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E1D046C5-169C-3549-B912-841715EF6CD6}"/>
                </a:ext>
              </a:extLst>
            </p:cNvPr>
            <p:cNvSpPr/>
            <p:nvPr/>
          </p:nvSpPr>
          <p:spPr>
            <a:xfrm>
              <a:off x="4227619" y="4034209"/>
              <a:ext cx="935556" cy="312087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0xe1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2A7CA74A-4B8F-7043-88AA-56635ED5335E}"/>
                </a:ext>
              </a:extLst>
            </p:cNvPr>
            <p:cNvSpPr/>
            <p:nvPr/>
          </p:nvSpPr>
          <p:spPr>
            <a:xfrm>
              <a:off x="8552109" y="3560609"/>
              <a:ext cx="135580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0x22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BE7F7DA3-B1B1-9C46-B913-B3CE8D6E2F45}"/>
                </a:ext>
              </a:extLst>
            </p:cNvPr>
            <p:cNvSpPr/>
            <p:nvPr/>
          </p:nvSpPr>
          <p:spPr>
            <a:xfrm>
              <a:off x="8552109" y="3248522"/>
              <a:ext cx="135580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0x33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9717EE5C-F9D5-0E44-9EA6-A186EFD207DB}"/>
                </a:ext>
              </a:extLst>
            </p:cNvPr>
            <p:cNvSpPr txBox="1"/>
            <p:nvPr/>
          </p:nvSpPr>
          <p:spPr>
            <a:xfrm>
              <a:off x="7134165" y="4226061"/>
              <a:ext cx="131157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0x20000000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77668E85-1498-234B-9C4A-946E483C65BA}"/>
                </a:ext>
              </a:extLst>
            </p:cNvPr>
            <p:cNvSpPr txBox="1"/>
            <p:nvPr/>
          </p:nvSpPr>
          <p:spPr>
            <a:xfrm>
              <a:off x="7121763" y="3929526"/>
              <a:ext cx="131157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0x20000001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82C1B3BD-1CE5-8943-9CD4-74F44497D2ED}"/>
                </a:ext>
              </a:extLst>
            </p:cNvPr>
            <p:cNvSpPr txBox="1"/>
            <p:nvPr/>
          </p:nvSpPr>
          <p:spPr>
            <a:xfrm>
              <a:off x="7134165" y="3578784"/>
              <a:ext cx="131157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0x20000002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90E43F4F-C830-A949-890B-019341D7CCB1}"/>
                </a:ext>
              </a:extLst>
            </p:cNvPr>
            <p:cNvSpPr txBox="1"/>
            <p:nvPr/>
          </p:nvSpPr>
          <p:spPr>
            <a:xfrm>
              <a:off x="7134165" y="3215608"/>
              <a:ext cx="131157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0x20000003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E8D9D406-7A8E-3F48-991C-57B9178EFFE3}"/>
                </a:ext>
              </a:extLst>
            </p:cNvPr>
            <p:cNvSpPr txBox="1"/>
            <p:nvPr/>
          </p:nvSpPr>
          <p:spPr>
            <a:xfrm>
              <a:off x="7135332" y="2857373"/>
              <a:ext cx="34772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Byte Address          Byte</a:t>
              </a:r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FEBD1FF2-5844-402E-6863-95ED57A937CD}"/>
                </a:ext>
              </a:extLst>
            </p:cNvPr>
            <p:cNvSpPr/>
            <p:nvPr/>
          </p:nvSpPr>
          <p:spPr>
            <a:xfrm>
              <a:off x="8537012" y="3868376"/>
              <a:ext cx="135580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0x11</a:t>
              </a:r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3C209D87-8656-2D67-8353-4E77344C061E}"/>
                </a:ext>
              </a:extLst>
            </p:cNvPr>
            <p:cNvSpPr/>
            <p:nvPr/>
          </p:nvSpPr>
          <p:spPr>
            <a:xfrm>
              <a:off x="8537012" y="4166760"/>
              <a:ext cx="135580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0x00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D69F92C-CED3-F3D1-819B-555DBB903F59}"/>
              </a:ext>
            </a:extLst>
          </p:cNvPr>
          <p:cNvGrpSpPr/>
          <p:nvPr/>
        </p:nvGrpSpPr>
        <p:grpSpPr>
          <a:xfrm>
            <a:off x="8537012" y="3864056"/>
            <a:ext cx="1355806" cy="624174"/>
            <a:chOff x="8564511" y="7155618"/>
            <a:chExt cx="1355806" cy="624174"/>
          </a:xfrm>
        </p:grpSpPr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4D340281-11AB-3445-AEC9-CABF445B4292}"/>
                </a:ext>
              </a:extLst>
            </p:cNvPr>
            <p:cNvSpPr/>
            <p:nvPr/>
          </p:nvSpPr>
          <p:spPr>
            <a:xfrm>
              <a:off x="8564511" y="7467705"/>
              <a:ext cx="1355806" cy="312087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0xe1</a:t>
              </a: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48FA7900-50FC-6140-9075-83EB9FFAD595}"/>
                </a:ext>
              </a:extLst>
            </p:cNvPr>
            <p:cNvSpPr/>
            <p:nvPr/>
          </p:nvSpPr>
          <p:spPr>
            <a:xfrm>
              <a:off x="8564511" y="7155618"/>
              <a:ext cx="1355806" cy="312087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0xe3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B85CE74-9D06-E7C0-9987-D0CA7F6B4DC8}"/>
              </a:ext>
            </a:extLst>
          </p:cNvPr>
          <p:cNvGrpSpPr/>
          <p:nvPr/>
        </p:nvGrpSpPr>
        <p:grpSpPr>
          <a:xfrm>
            <a:off x="786500" y="4759199"/>
            <a:ext cx="10813826" cy="1773283"/>
            <a:chOff x="786500" y="4759199"/>
            <a:chExt cx="10813826" cy="1773283"/>
          </a:xfrm>
        </p:grpSpPr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1DFE51BA-C6BD-F54F-9888-A53C52B91BF5}"/>
                </a:ext>
              </a:extLst>
            </p:cNvPr>
            <p:cNvSpPr/>
            <p:nvPr/>
          </p:nvSpPr>
          <p:spPr>
            <a:xfrm>
              <a:off x="793815" y="4792603"/>
              <a:ext cx="10806511" cy="172615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D0C9D389-9A8E-3049-B8FC-53442C9EB02B}"/>
                </a:ext>
              </a:extLst>
            </p:cNvPr>
            <p:cNvGrpSpPr/>
            <p:nvPr/>
          </p:nvGrpSpPr>
          <p:grpSpPr>
            <a:xfrm>
              <a:off x="1287805" y="6163150"/>
              <a:ext cx="3980520" cy="369332"/>
              <a:chOff x="1637653" y="5983380"/>
              <a:chExt cx="3980520" cy="369332"/>
            </a:xfrm>
          </p:grpSpPr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C64D89D-143F-2D43-BBC7-687A0CBB1C90}"/>
                  </a:ext>
                </a:extLst>
              </p:cNvPr>
              <p:cNvSpPr txBox="1"/>
              <p:nvPr/>
            </p:nvSpPr>
            <p:spPr>
              <a:xfrm>
                <a:off x="5305267" y="5983380"/>
                <a:ext cx="3129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0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DE48378-E8E3-6148-ACEF-1BEE0DC1228C}"/>
                  </a:ext>
                </a:extLst>
              </p:cNvPr>
              <p:cNvSpPr txBox="1"/>
              <p:nvPr/>
            </p:nvSpPr>
            <p:spPr>
              <a:xfrm>
                <a:off x="1637653" y="5983380"/>
                <a:ext cx="4411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31</a:t>
                </a:r>
              </a:p>
            </p:txBody>
          </p:sp>
        </p:grp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5A6A5244-1FD8-D943-86C0-75EEC8A8F1E8}"/>
                </a:ext>
              </a:extLst>
            </p:cNvPr>
            <p:cNvSpPr/>
            <p:nvPr/>
          </p:nvSpPr>
          <p:spPr>
            <a:xfrm>
              <a:off x="1369648" y="5851065"/>
              <a:ext cx="935556" cy="31208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0x87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D16536C6-B865-D34F-B72E-DFA29980D737}"/>
                </a:ext>
              </a:extLst>
            </p:cNvPr>
            <p:cNvSpPr/>
            <p:nvPr/>
          </p:nvSpPr>
          <p:spPr>
            <a:xfrm>
              <a:off x="2305204" y="5851064"/>
              <a:ext cx="935556" cy="31208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0x65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C09931A3-6536-D84A-AC12-9794312B79AC}"/>
                </a:ext>
              </a:extLst>
            </p:cNvPr>
            <p:cNvSpPr/>
            <p:nvPr/>
          </p:nvSpPr>
          <p:spPr>
            <a:xfrm>
              <a:off x="3240760" y="5851064"/>
              <a:ext cx="935556" cy="312087"/>
            </a:xfrm>
            <a:prstGeom prst="rect">
              <a:avLst/>
            </a:prstGeom>
            <a:solidFill>
              <a:srgbClr val="92D050">
                <a:alpha val="40452"/>
              </a:srgb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0xe3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9702B468-E8A9-4D43-85B2-75627B10AFFD}"/>
                </a:ext>
              </a:extLst>
            </p:cNvPr>
            <p:cNvSpPr/>
            <p:nvPr/>
          </p:nvSpPr>
          <p:spPr>
            <a:xfrm>
              <a:off x="4176316" y="5851063"/>
              <a:ext cx="935556" cy="312087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0xe1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17960FD9-637D-E944-AE43-AB30AD1E2932}"/>
                </a:ext>
              </a:extLst>
            </p:cNvPr>
            <p:cNvSpPr txBox="1"/>
            <p:nvPr/>
          </p:nvSpPr>
          <p:spPr>
            <a:xfrm>
              <a:off x="786500" y="5794710"/>
              <a:ext cx="52450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4403C3B-53C5-9F46-BB64-677475167970}"/>
                </a:ext>
              </a:extLst>
            </p:cNvPr>
            <p:cNvSpPr txBox="1"/>
            <p:nvPr/>
          </p:nvSpPr>
          <p:spPr>
            <a:xfrm>
              <a:off x="2636233" y="4759199"/>
              <a:ext cx="222368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Store a word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A759F723-A864-034B-A478-F377DD0B6B5D}"/>
                </a:ext>
              </a:extLst>
            </p:cNvPr>
            <p:cNvSpPr txBox="1"/>
            <p:nvPr/>
          </p:nvSpPr>
          <p:spPr>
            <a:xfrm>
              <a:off x="2511736" y="5123415"/>
              <a:ext cx="239360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str  r1, [r0]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ADD6BC8-8C84-6B45-BC46-5ADFBCB4D5B7}"/>
                </a:ext>
              </a:extLst>
            </p:cNvPr>
            <p:cNvSpPr txBox="1"/>
            <p:nvPr/>
          </p:nvSpPr>
          <p:spPr>
            <a:xfrm>
              <a:off x="7091253" y="6115611"/>
              <a:ext cx="131157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0x20000000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9ADEC4FC-631C-D544-972A-ACC84B716A86}"/>
                </a:ext>
              </a:extLst>
            </p:cNvPr>
            <p:cNvSpPr txBox="1"/>
            <p:nvPr/>
          </p:nvSpPr>
          <p:spPr>
            <a:xfrm>
              <a:off x="7078851" y="5819076"/>
              <a:ext cx="131157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0x20000001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4FE59117-FA67-5B4F-B908-764A735095B3}"/>
                </a:ext>
              </a:extLst>
            </p:cNvPr>
            <p:cNvSpPr txBox="1"/>
            <p:nvPr/>
          </p:nvSpPr>
          <p:spPr>
            <a:xfrm>
              <a:off x="7091253" y="5468334"/>
              <a:ext cx="131157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0x20000002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5009CC70-E0BC-064F-9F43-C5FFE606D417}"/>
                </a:ext>
              </a:extLst>
            </p:cNvPr>
            <p:cNvSpPr txBox="1"/>
            <p:nvPr/>
          </p:nvSpPr>
          <p:spPr>
            <a:xfrm>
              <a:off x="7091253" y="5105158"/>
              <a:ext cx="131157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0x20000003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E9C22F1F-B78F-4743-9A19-9174573DCADD}"/>
                </a:ext>
              </a:extLst>
            </p:cNvPr>
            <p:cNvSpPr txBox="1"/>
            <p:nvPr/>
          </p:nvSpPr>
          <p:spPr>
            <a:xfrm>
              <a:off x="6986202" y="4790934"/>
              <a:ext cx="34772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Byte Address          Byte</a:t>
              </a: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EA69F2AA-10FC-FCA1-2487-6D80396434D6}"/>
                </a:ext>
              </a:extLst>
            </p:cNvPr>
            <p:cNvSpPr/>
            <p:nvPr/>
          </p:nvSpPr>
          <p:spPr>
            <a:xfrm>
              <a:off x="8390429" y="5776454"/>
              <a:ext cx="135580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0x11</a:t>
              </a:r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E891509B-51EA-B090-B926-10EE0F2BF99B}"/>
                </a:ext>
              </a:extLst>
            </p:cNvPr>
            <p:cNvSpPr/>
            <p:nvPr/>
          </p:nvSpPr>
          <p:spPr>
            <a:xfrm>
              <a:off x="8390429" y="5466766"/>
              <a:ext cx="135580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0x22</a:t>
              </a:r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000AC160-2DAD-7131-9DF5-99FF0C0D7DFE}"/>
                </a:ext>
              </a:extLst>
            </p:cNvPr>
            <p:cNvSpPr/>
            <p:nvPr/>
          </p:nvSpPr>
          <p:spPr>
            <a:xfrm>
              <a:off x="8390429" y="5154679"/>
              <a:ext cx="135580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0x33</a:t>
              </a: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BF64F4D4-BD2A-193B-0D23-7F71DFD59011}"/>
                </a:ext>
              </a:extLst>
            </p:cNvPr>
            <p:cNvSpPr/>
            <p:nvPr/>
          </p:nvSpPr>
          <p:spPr>
            <a:xfrm>
              <a:off x="8381729" y="6100729"/>
              <a:ext cx="135580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0x00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ECE86B2-C1B2-AEF2-869D-492C0BFEB917}"/>
              </a:ext>
            </a:extLst>
          </p:cNvPr>
          <p:cNvGrpSpPr/>
          <p:nvPr/>
        </p:nvGrpSpPr>
        <p:grpSpPr>
          <a:xfrm>
            <a:off x="8397744" y="5160266"/>
            <a:ext cx="1355806" cy="1245949"/>
            <a:chOff x="8509197" y="5138072"/>
            <a:chExt cx="1355806" cy="1245949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18F3A247-2395-6944-9CBB-1F48EC367FD6}"/>
                </a:ext>
              </a:extLst>
            </p:cNvPr>
            <p:cNvSpPr/>
            <p:nvPr/>
          </p:nvSpPr>
          <p:spPr>
            <a:xfrm>
              <a:off x="8509197" y="6071934"/>
              <a:ext cx="1355806" cy="312087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0xe1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110BDD52-07CB-C14F-A634-C590835C07B9}"/>
                </a:ext>
              </a:extLst>
            </p:cNvPr>
            <p:cNvSpPr/>
            <p:nvPr/>
          </p:nvSpPr>
          <p:spPr>
            <a:xfrm>
              <a:off x="8509197" y="5759847"/>
              <a:ext cx="1355806" cy="312087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0xe3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5E93407A-9677-354F-8D8D-84C2ABEBBAF4}"/>
                </a:ext>
              </a:extLst>
            </p:cNvPr>
            <p:cNvSpPr/>
            <p:nvPr/>
          </p:nvSpPr>
          <p:spPr>
            <a:xfrm>
              <a:off x="8509197" y="5450159"/>
              <a:ext cx="1355806" cy="31208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0x65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E64B481D-ED78-FE47-8998-E49D3FB6E5B2}"/>
                </a:ext>
              </a:extLst>
            </p:cNvPr>
            <p:cNvSpPr/>
            <p:nvPr/>
          </p:nvSpPr>
          <p:spPr>
            <a:xfrm>
              <a:off x="8509197" y="5138072"/>
              <a:ext cx="1355806" cy="31208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0x87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93444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" grpId="0"/>
      <p:bldP spid="96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0FE162A9-B5C7-0548-987F-324C99264692}"/>
              </a:ext>
            </a:extLst>
          </p:cNvPr>
          <p:cNvSpPr/>
          <p:nvPr/>
        </p:nvSpPr>
        <p:spPr>
          <a:xfrm>
            <a:off x="1640732" y="553612"/>
            <a:ext cx="8910535" cy="327159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6E44B7E-615A-0745-AB8B-85866618DF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110" y="145357"/>
            <a:ext cx="10515600" cy="498044"/>
          </a:xfrm>
        </p:spPr>
        <p:txBody>
          <a:bodyPr/>
          <a:lstStyle/>
          <a:p>
            <a:r>
              <a:rPr lang="en-US" dirty="0" err="1"/>
              <a:t>ldr</a:t>
            </a:r>
            <a:r>
              <a:rPr lang="en-US" dirty="0"/>
              <a:t>/str Base Register + Register Offset Addressing 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3193D122-7FB5-D847-BF4D-55AFF51F9311}"/>
              </a:ext>
            </a:extLst>
          </p:cNvPr>
          <p:cNvGraphicFramePr>
            <a:graphicFrameLocks noGrp="1"/>
          </p:cNvGraphicFramePr>
          <p:nvPr/>
        </p:nvGraphicFramePr>
        <p:xfrm>
          <a:off x="102765" y="5223277"/>
          <a:ext cx="11996405" cy="1404020"/>
        </p:xfrm>
        <a:graphic>
          <a:graphicData uri="http://schemas.openxmlformats.org/drawingml/2006/table">
            <a:tbl>
              <a:tblPr/>
              <a:tblGrid>
                <a:gridCol w="54815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561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586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15845">
                <a:tc>
                  <a:txBody>
                    <a:bodyPr/>
                    <a:lstStyle/>
                    <a:p>
                      <a:pPr marL="0" marR="0" algn="ctr" eaLnBrk="0" fontAlgn="base" hangingPunct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kern="12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Syntax</a:t>
                      </a:r>
                      <a:endParaRPr lang="en-US" sz="2400" b="0" i="0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eaLnBrk="0" fontAlgn="base" hangingPunct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kern="12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Address</a:t>
                      </a:r>
                      <a:endParaRPr lang="en-US" sz="2400" b="0" i="0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eaLnBrk="0" fontAlgn="base" hangingPunct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kern="12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Examples</a:t>
                      </a:r>
                      <a:endParaRPr lang="en-US" sz="2400" b="0" i="0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3355">
                <a:tc>
                  <a:txBody>
                    <a:bodyPr/>
                    <a:lstStyle/>
                    <a:p>
                      <a:pPr marL="0" marR="0" algn="ctr" eaLnBrk="0" fontAlgn="base" hangingPunct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kern="120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ldr</a:t>
                      </a:r>
                      <a:r>
                        <a:rPr lang="en-US" sz="2400" b="0" i="0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/str Rd, [Rn +/- Rm</a:t>
                      </a:r>
                      <a:r>
                        <a:rPr lang="en-US" sz="2400" b="0" i="0" kern="120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2400" b="0" i="0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]</a:t>
                      </a:r>
                    </a:p>
                  </a:txBody>
                  <a:tcPr marL="45720" marR="45720" marT="36830" marB="3683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eaLnBrk="0" fontAlgn="base" hangingPunct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Rn + or – Rm</a:t>
                      </a:r>
                    </a:p>
                  </a:txBody>
                  <a:tcPr marL="45720" marR="45720" marT="36830" marB="3683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eaLnBrk="0" fontAlgn="base" hangingPunct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sz="2400" b="0" i="0" kern="120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ldr</a:t>
                      </a:r>
                      <a:r>
                        <a:rPr lang="en-US" sz="2400" b="0" i="0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r0, [r5, r4]</a:t>
                      </a:r>
                      <a:r>
                        <a:rPr lang="en-US" sz="2400" b="0" i="0" kern="1200" baseline="30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</a:t>
                      </a:r>
                      <a:endParaRPr lang="en-US" sz="2400" b="0" i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  <a:p>
                      <a:pPr marL="0" marR="0" lvl="0" indent="0" eaLnBrk="0" fontAlgn="base" hangingPunct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sz="2400" b="0" i="0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str r1, </a:t>
                      </a:r>
                      <a:r>
                        <a:rPr lang="en-US" sz="2400" b="0" i="0" kern="12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[r5, r4]</a:t>
                      </a:r>
                    </a:p>
                  </a:txBody>
                  <a:tcPr marL="45720" marR="45720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503D1368-71DC-EF47-8C4A-9EB56CED5E11}"/>
              </a:ext>
            </a:extLst>
          </p:cNvPr>
          <p:cNvSpPr txBox="1"/>
          <p:nvPr/>
        </p:nvSpPr>
        <p:spPr>
          <a:xfrm>
            <a:off x="3464555" y="1728344"/>
            <a:ext cx="1282198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err="1">
                <a:solidFill>
                  <a:schemeClr val="tx2"/>
                </a:solidFill>
              </a:rPr>
              <a:t>ldr</a:t>
            </a:r>
            <a:r>
              <a:rPr lang="en-US" sz="2000" b="1" dirty="0">
                <a:solidFill>
                  <a:schemeClr val="tx2"/>
                </a:solidFill>
              </a:rPr>
              <a:t>/str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C3B4307-B5DD-4244-8C7A-991693A81F80}"/>
              </a:ext>
            </a:extLst>
          </p:cNvPr>
          <p:cNvSpPr txBox="1"/>
          <p:nvPr/>
        </p:nvSpPr>
        <p:spPr>
          <a:xfrm>
            <a:off x="5773827" y="1728344"/>
            <a:ext cx="605812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tx2"/>
                </a:solidFill>
              </a:rPr>
              <a:t>Rd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F33AC76-DDF4-FE41-8C0A-93CD9FE895FD}"/>
              </a:ext>
            </a:extLst>
          </p:cNvPr>
          <p:cNvSpPr txBox="1"/>
          <p:nvPr/>
        </p:nvSpPr>
        <p:spPr>
          <a:xfrm>
            <a:off x="5168015" y="1728344"/>
            <a:ext cx="605812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tx2"/>
                </a:solidFill>
              </a:rPr>
              <a:t>Rn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9023A53-0BAD-564C-8781-570657542A19}"/>
              </a:ext>
            </a:extLst>
          </p:cNvPr>
          <p:cNvSpPr txBox="1"/>
          <p:nvPr/>
        </p:nvSpPr>
        <p:spPr>
          <a:xfrm>
            <a:off x="4762717" y="1728344"/>
            <a:ext cx="385596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tx2"/>
                </a:solidFill>
              </a:rPr>
              <a:t>U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08F6DB39-2E74-E84C-92F9-B63E321A62DF}"/>
              </a:ext>
            </a:extLst>
          </p:cNvPr>
          <p:cNvCxnSpPr>
            <a:cxnSpLocks/>
          </p:cNvCxnSpPr>
          <p:nvPr/>
        </p:nvCxnSpPr>
        <p:spPr>
          <a:xfrm>
            <a:off x="6678759" y="2109715"/>
            <a:ext cx="0" cy="914755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DF9BC16-2651-CD4F-AA4B-1496E5A9EB62}"/>
              </a:ext>
            </a:extLst>
          </p:cNvPr>
          <p:cNvCxnSpPr>
            <a:stCxn id="25" idx="2"/>
          </p:cNvCxnSpPr>
          <p:nvPr/>
        </p:nvCxnSpPr>
        <p:spPr>
          <a:xfrm>
            <a:off x="5470921" y="2128454"/>
            <a:ext cx="0" cy="1269546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689CDA9-92E3-2F4E-B59D-88403DB99351}"/>
              </a:ext>
            </a:extLst>
          </p:cNvPr>
          <p:cNvCxnSpPr>
            <a:cxnSpLocks/>
          </p:cNvCxnSpPr>
          <p:nvPr/>
        </p:nvCxnSpPr>
        <p:spPr>
          <a:xfrm flipV="1">
            <a:off x="5470921" y="3383698"/>
            <a:ext cx="908718" cy="13683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16A10F03-A38E-2446-A01B-E9DDD1F8ABE7}"/>
              </a:ext>
            </a:extLst>
          </p:cNvPr>
          <p:cNvSpPr/>
          <p:nvPr/>
        </p:nvSpPr>
        <p:spPr>
          <a:xfrm>
            <a:off x="6360972" y="3004646"/>
            <a:ext cx="718457" cy="71845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2">
                    <a:lumMod val="10000"/>
                  </a:schemeClr>
                </a:solidFill>
              </a:rPr>
              <a:t>+ -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0F31996-0384-2241-B267-C0131FBA2DD9}"/>
              </a:ext>
            </a:extLst>
          </p:cNvPr>
          <p:cNvSpPr txBox="1"/>
          <p:nvPr/>
        </p:nvSpPr>
        <p:spPr>
          <a:xfrm>
            <a:off x="3838481" y="2774106"/>
            <a:ext cx="1409360" cy="707886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</a:rPr>
              <a:t>0 subtract</a:t>
            </a:r>
          </a:p>
          <a:p>
            <a:r>
              <a:rPr lang="en-US" sz="2000" b="1" dirty="0">
                <a:solidFill>
                  <a:srgbClr val="0070C0"/>
                </a:solidFill>
              </a:rPr>
              <a:t>1 add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53EE2F7-3DFE-E04B-AE59-7AF3A6D42205}"/>
              </a:ext>
            </a:extLst>
          </p:cNvPr>
          <p:cNvCxnSpPr>
            <a:cxnSpLocks/>
            <a:stCxn id="30" idx="0"/>
            <a:endCxn id="26" idx="2"/>
          </p:cNvCxnSpPr>
          <p:nvPr/>
        </p:nvCxnSpPr>
        <p:spPr>
          <a:xfrm flipV="1">
            <a:off x="4543161" y="2128454"/>
            <a:ext cx="412354" cy="645652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73411AB8-D715-A941-A05B-2AA9B14D7F95}"/>
              </a:ext>
            </a:extLst>
          </p:cNvPr>
          <p:cNvCxnSpPr>
            <a:cxnSpLocks/>
          </p:cNvCxnSpPr>
          <p:nvPr/>
        </p:nvCxnSpPr>
        <p:spPr>
          <a:xfrm>
            <a:off x="7079429" y="3376484"/>
            <a:ext cx="989260" cy="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8632B62D-1CE4-3E48-B24B-8530624D2809}"/>
              </a:ext>
            </a:extLst>
          </p:cNvPr>
          <p:cNvSpPr txBox="1"/>
          <p:nvPr/>
        </p:nvSpPr>
        <p:spPr>
          <a:xfrm>
            <a:off x="8068689" y="3176429"/>
            <a:ext cx="2255874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</a:rPr>
              <a:t>Memory Address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A3F195B-AA41-6D4A-89F0-8934C4F1CD6C}"/>
              </a:ext>
            </a:extLst>
          </p:cNvPr>
          <p:cNvSpPr txBox="1"/>
          <p:nvPr/>
        </p:nvSpPr>
        <p:spPr>
          <a:xfrm>
            <a:off x="1661632" y="1665494"/>
            <a:ext cx="17732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</a:rPr>
              <a:t>Instruction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0140879-89B2-C24A-89ED-A6C24872283A}"/>
              </a:ext>
            </a:extLst>
          </p:cNvPr>
          <p:cNvSpPr txBox="1"/>
          <p:nvPr/>
        </p:nvSpPr>
        <p:spPr>
          <a:xfrm>
            <a:off x="4897439" y="695123"/>
            <a:ext cx="2390398" cy="707886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</a:rPr>
              <a:t>Source for str</a:t>
            </a:r>
          </a:p>
          <a:p>
            <a:r>
              <a:rPr lang="en-US" sz="2000" b="1" dirty="0">
                <a:solidFill>
                  <a:srgbClr val="0070C0"/>
                </a:solidFill>
              </a:rPr>
              <a:t>Destination for </a:t>
            </a:r>
            <a:r>
              <a:rPr lang="en-US" sz="2000" b="1" dirty="0" err="1">
                <a:solidFill>
                  <a:srgbClr val="0070C0"/>
                </a:solidFill>
              </a:rPr>
              <a:t>ldr</a:t>
            </a:r>
            <a:endParaRPr lang="en-US" sz="2000" b="1" dirty="0">
              <a:solidFill>
                <a:srgbClr val="0070C0"/>
              </a:solidFill>
            </a:endParaRP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1A6EE6D-6EDD-5048-95FA-5837A678A1CB}"/>
              </a:ext>
            </a:extLst>
          </p:cNvPr>
          <p:cNvCxnSpPr>
            <a:cxnSpLocks/>
          </p:cNvCxnSpPr>
          <p:nvPr/>
        </p:nvCxnSpPr>
        <p:spPr>
          <a:xfrm>
            <a:off x="6100968" y="1405239"/>
            <a:ext cx="0" cy="33454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EE20BD47-5236-2843-81DE-366C4BEEAC2D}"/>
              </a:ext>
            </a:extLst>
          </p:cNvPr>
          <p:cNvSpPr txBox="1"/>
          <p:nvPr/>
        </p:nvSpPr>
        <p:spPr>
          <a:xfrm>
            <a:off x="6379639" y="1728344"/>
            <a:ext cx="598241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Rm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E45FBFE-B72D-724F-AF56-B843EBF3FEBF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4DFF7CCE-3F02-2F7D-6471-2D48796EF7F1}"/>
              </a:ext>
            </a:extLst>
          </p:cNvPr>
          <p:cNvSpPr txBox="1">
            <a:spLocks/>
          </p:cNvSpPr>
          <p:nvPr/>
        </p:nvSpPr>
        <p:spPr>
          <a:xfrm>
            <a:off x="600013" y="3987427"/>
            <a:ext cx="11001907" cy="110102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200" b="1" dirty="0">
                <a:solidFill>
                  <a:srgbClr val="0070C0"/>
                </a:solidFill>
              </a:rPr>
              <a:t>Pointer Address = Base Register + Register Offset</a:t>
            </a:r>
          </a:p>
          <a:p>
            <a:pPr lvl="1"/>
            <a:r>
              <a:rPr lang="en-US" sz="2200" b="1" dirty="0">
                <a:solidFill>
                  <a:srgbClr val="0070C0"/>
                </a:solidFill>
              </a:rPr>
              <a:t>Unsigned</a:t>
            </a:r>
            <a:r>
              <a:rPr lang="en-US" sz="2200" dirty="0"/>
              <a:t> offset integer </a:t>
            </a:r>
            <a:r>
              <a:rPr lang="en-US" sz="2200" b="1" dirty="0">
                <a:solidFill>
                  <a:schemeClr val="accent5"/>
                </a:solidFill>
              </a:rPr>
              <a:t>in a register </a:t>
            </a:r>
            <a:r>
              <a:rPr lang="en-US" sz="2200" b="1" dirty="0">
                <a:solidFill>
                  <a:srgbClr val="FF0000"/>
                </a:solidFill>
              </a:rPr>
              <a:t>(bytes) </a:t>
            </a:r>
            <a:r>
              <a:rPr lang="en-US" sz="2200" dirty="0"/>
              <a:t>is either added/subtracted from the </a:t>
            </a:r>
            <a:r>
              <a:rPr lang="en-US" sz="2200" b="1" dirty="0"/>
              <a:t>pointer address </a:t>
            </a:r>
            <a:r>
              <a:rPr lang="en-US" sz="2200" dirty="0"/>
              <a:t>in the </a:t>
            </a:r>
            <a:r>
              <a:rPr lang="en-US" sz="2200" b="1" dirty="0">
                <a:solidFill>
                  <a:schemeClr val="accent5"/>
                </a:solidFill>
              </a:rPr>
              <a:t>base register</a:t>
            </a:r>
          </a:p>
        </p:txBody>
      </p:sp>
    </p:spTree>
    <p:extLst>
      <p:ext uri="{BB962C8B-B14F-4D97-AF65-F5344CB8AC3E}">
        <p14:creationId xmlns:p14="http://schemas.microsoft.com/office/powerpoint/2010/main" val="3192860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79EB938-0280-7F47-8519-25B44609CE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381" y="461732"/>
            <a:ext cx="11252107" cy="503007"/>
          </a:xfrm>
        </p:spPr>
        <p:txBody>
          <a:bodyPr/>
          <a:lstStyle/>
          <a:p>
            <a:r>
              <a:rPr lang="en-US" dirty="0"/>
              <a:t>Reference: Addressing Mode Summary for use in CSE30</a:t>
            </a:r>
          </a:p>
        </p:txBody>
      </p:sp>
      <p:graphicFrame>
        <p:nvGraphicFramePr>
          <p:cNvPr id="4" name="Content Placeholder 7">
            <a:extLst>
              <a:ext uri="{FF2B5EF4-FFF2-40B4-BE49-F238E27FC236}">
                <a16:creationId xmlns:a16="http://schemas.microsoft.com/office/drawing/2014/main" id="{A2E693A9-3214-BC48-8756-318417FA235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90876340"/>
              </p:ext>
            </p:extLst>
          </p:nvPr>
        </p:nvGraphicFramePr>
        <p:xfrm>
          <a:off x="163503" y="1233997"/>
          <a:ext cx="11121062" cy="4998720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3397207">
                  <a:extLst>
                    <a:ext uri="{9D8B030D-6E8A-4147-A177-3AD203B41FA5}">
                      <a16:colId xmlns:a16="http://schemas.microsoft.com/office/drawing/2014/main" val="503186759"/>
                    </a:ext>
                  </a:extLst>
                </a:gridCol>
                <a:gridCol w="3650366">
                  <a:extLst>
                    <a:ext uri="{9D8B030D-6E8A-4147-A177-3AD203B41FA5}">
                      <a16:colId xmlns:a16="http://schemas.microsoft.com/office/drawing/2014/main" val="3732785564"/>
                    </a:ext>
                  </a:extLst>
                </a:gridCol>
                <a:gridCol w="4073489">
                  <a:extLst>
                    <a:ext uri="{9D8B030D-6E8A-4147-A177-3AD203B41FA5}">
                      <a16:colId xmlns:a16="http://schemas.microsoft.com/office/drawing/2014/main" val="41420428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bg1"/>
                          </a:solidFill>
                        </a:rPr>
                        <a:t>index Type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bg1"/>
                          </a:solidFill>
                        </a:rPr>
                        <a:t>Example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bg1"/>
                          </a:solidFill>
                        </a:rPr>
                        <a:t>Description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7115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Pre-index immediate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2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2200" b="0" i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ldr</a:t>
                      </a:r>
                      <a:r>
                        <a:rPr lang="en-US" sz="22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r1, [r0]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r1 </a:t>
                      </a:r>
                      <a:r>
                        <a:rPr lang="en-US" sz="22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  <a:sym typeface="Wingdings" pitchFamily="2" charset="2"/>
                        </a:rPr>
                        <a:t> memory[r0]</a:t>
                      </a:r>
                    </a:p>
                    <a:p>
                      <a:pPr algn="ctr"/>
                      <a:r>
                        <a:rPr lang="en-US" sz="22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  <a:sym typeface="Wingdings" pitchFamily="2" charset="2"/>
                        </a:rPr>
                        <a:t>r0 is unchanged</a:t>
                      </a:r>
                      <a:endParaRPr lang="en-US" sz="2200" b="0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8785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Pre-index immediate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2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2200" b="0" i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ldr</a:t>
                      </a:r>
                      <a:r>
                        <a:rPr lang="en-US" sz="22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r1, [r0, 4]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r1 </a:t>
                      </a:r>
                      <a:r>
                        <a:rPr lang="en-US" sz="22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  <a:sym typeface="Wingdings" pitchFamily="2" charset="2"/>
                        </a:rPr>
                        <a:t> memory[r0 + 4]</a:t>
                      </a:r>
                    </a:p>
                    <a:p>
                      <a:pPr algn="ctr"/>
                      <a:r>
                        <a:rPr lang="en-US" sz="22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  <a:sym typeface="Wingdings" pitchFamily="2" charset="2"/>
                        </a:rPr>
                        <a:t>r0 is unchanged</a:t>
                      </a:r>
                      <a:endParaRPr lang="en-US" sz="2200" b="0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14236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Pre-index immediate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2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str r1, [r0]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  <a:sym typeface="Wingdings" pitchFamily="2" charset="2"/>
                        </a:rPr>
                        <a:t>memory[r0]  r1</a:t>
                      </a:r>
                    </a:p>
                    <a:p>
                      <a:pPr algn="ctr"/>
                      <a:r>
                        <a:rPr lang="en-US" sz="22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  <a:sym typeface="Wingdings" pitchFamily="2" charset="2"/>
                        </a:rPr>
                        <a:t>r0 is unchanged</a:t>
                      </a:r>
                      <a:endParaRPr lang="en-US" sz="2200" b="0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6536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Pre-index immediate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2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str r1, [r0, 4]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  <a:sym typeface="Wingdings" pitchFamily="2" charset="2"/>
                        </a:rPr>
                        <a:t>memory[r0 + 4]  </a:t>
                      </a:r>
                      <a:r>
                        <a:rPr lang="en-US" sz="22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r1</a:t>
                      </a:r>
                      <a:endParaRPr lang="en-US" sz="2200" b="0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  <a:sym typeface="Wingdings" pitchFamily="2" charset="2"/>
                      </a:endParaRPr>
                    </a:p>
                    <a:p>
                      <a:pPr algn="ctr"/>
                      <a:r>
                        <a:rPr lang="en-US" sz="22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  <a:sym typeface="Wingdings" pitchFamily="2" charset="2"/>
                        </a:rPr>
                        <a:t>r0 is unchanged</a:t>
                      </a:r>
                      <a:endParaRPr lang="en-US" sz="2200" b="0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01161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Pre-index register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2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2200" b="0" i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ldr</a:t>
                      </a:r>
                      <a:r>
                        <a:rPr lang="en-US" sz="22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r1, [r0, +-r2]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r1 </a:t>
                      </a:r>
                      <a:r>
                        <a:rPr lang="en-US" sz="22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  <a:sym typeface="Wingdings" pitchFamily="2" charset="2"/>
                        </a:rPr>
                        <a:t> memory[r0 +- r2]</a:t>
                      </a:r>
                    </a:p>
                    <a:p>
                      <a:pPr algn="ctr"/>
                      <a:r>
                        <a:rPr lang="en-US" sz="22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  <a:sym typeface="Wingdings" pitchFamily="2" charset="2"/>
                        </a:rPr>
                        <a:t>r0 is unchanged</a:t>
                      </a:r>
                      <a:endParaRPr lang="en-US" sz="2200" b="0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77762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Pre-index register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2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str r1, [r0, +-r2]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  <a:sym typeface="Wingdings" pitchFamily="2" charset="2"/>
                        </a:rPr>
                        <a:t>memory[r0 +- r2]  </a:t>
                      </a:r>
                      <a:r>
                        <a:rPr lang="en-US" sz="22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r1 </a:t>
                      </a:r>
                      <a:r>
                        <a:rPr lang="en-US" sz="22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  <a:sym typeface="Wingdings" pitchFamily="2" charset="2"/>
                        </a:rPr>
                        <a:t> </a:t>
                      </a:r>
                    </a:p>
                    <a:p>
                      <a:pPr algn="ctr"/>
                      <a:r>
                        <a:rPr lang="en-US" sz="22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  <a:sym typeface="Wingdings" pitchFamily="2" charset="2"/>
                        </a:rPr>
                        <a:t>r0 is unchanged</a:t>
                      </a:r>
                      <a:endParaRPr lang="en-US" sz="2200" b="0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0711884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FF1E2602-0253-DE45-A9BD-05390B48E26C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76530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34B27F2-82A8-A243-B4D3-D75F53533D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332" y="101959"/>
            <a:ext cx="10515600" cy="1013594"/>
          </a:xfrm>
        </p:spPr>
        <p:txBody>
          <a:bodyPr/>
          <a:lstStyle/>
          <a:p>
            <a:r>
              <a:rPr lang="en-US" dirty="0"/>
              <a:t>Branch Guard </a:t>
            </a:r>
            <a:r>
              <a:rPr lang="en-US" dirty="0">
                <a:solidFill>
                  <a:srgbClr val="FF0000"/>
                </a:solidFill>
              </a:rPr>
              <a:t>"</a:t>
            </a:r>
            <a:r>
              <a:rPr lang="en-US" i="1" dirty="0">
                <a:solidFill>
                  <a:srgbClr val="FF0000"/>
                </a:solidFill>
              </a:rPr>
              <a:t>Adjustment"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Table</a:t>
            </a:r>
            <a:br>
              <a:rPr lang="en-US" dirty="0"/>
            </a:br>
            <a:r>
              <a:rPr lang="en-US" dirty="0"/>
              <a:t>Preserving Block Order In Code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FD0F85A-587C-AF44-930C-A0349D6456A4}"/>
              </a:ext>
            </a:extLst>
          </p:cNvPr>
          <p:cNvSpPr/>
          <p:nvPr/>
        </p:nvSpPr>
        <p:spPr bwMode="auto">
          <a:xfrm>
            <a:off x="1442393" y="5157015"/>
            <a:ext cx="4755380" cy="1361837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if (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i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compare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5) {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condition true block */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then fall through */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1321EF91-DC89-0340-8820-655F2B251DB0}"/>
              </a:ext>
            </a:extLst>
          </p:cNvPr>
          <p:cNvGraphicFramePr>
            <a:graphicFrameLocks noGrp="1"/>
          </p:cNvGraphicFramePr>
          <p:nvPr/>
        </p:nvGraphicFramePr>
        <p:xfrm>
          <a:off x="1323122" y="1191148"/>
          <a:ext cx="10018644" cy="3383475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2504661">
                  <a:extLst>
                    <a:ext uri="{9D8B030D-6E8A-4147-A177-3AD203B41FA5}">
                      <a16:colId xmlns:a16="http://schemas.microsoft.com/office/drawing/2014/main" val="3190928411"/>
                    </a:ext>
                  </a:extLst>
                </a:gridCol>
                <a:gridCol w="2504661">
                  <a:extLst>
                    <a:ext uri="{9D8B030D-6E8A-4147-A177-3AD203B41FA5}">
                      <a16:colId xmlns:a16="http://schemas.microsoft.com/office/drawing/2014/main" val="1511193355"/>
                    </a:ext>
                  </a:extLst>
                </a:gridCol>
                <a:gridCol w="2504661">
                  <a:extLst>
                    <a:ext uri="{9D8B030D-6E8A-4147-A177-3AD203B41FA5}">
                      <a16:colId xmlns:a16="http://schemas.microsoft.com/office/drawing/2014/main" val="2545997432"/>
                    </a:ext>
                  </a:extLst>
                </a:gridCol>
                <a:gridCol w="2504661">
                  <a:extLst>
                    <a:ext uri="{9D8B030D-6E8A-4147-A177-3AD203B41FA5}">
                      <a16:colId xmlns:a16="http://schemas.microsoft.com/office/drawing/2014/main" val="3603583872"/>
                    </a:ext>
                  </a:extLst>
                </a:gridCol>
              </a:tblGrid>
              <a:tr h="64027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Compare in C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C89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"Inverse" </a:t>
                      </a:r>
                      <a:r>
                        <a:rPr lang="en-US" dirty="0"/>
                        <a:t>Compare</a:t>
                      </a:r>
                    </a:p>
                    <a:p>
                      <a:pPr algn="ctr"/>
                      <a:r>
                        <a:rPr lang="en-US" dirty="0"/>
                        <a:t>in 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74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"Inverse" </a:t>
                      </a:r>
                      <a:r>
                        <a:rPr lang="en-US" dirty="0"/>
                        <a:t>Signed</a:t>
                      </a:r>
                    </a:p>
                    <a:p>
                      <a:pPr algn="ctr"/>
                      <a:r>
                        <a:rPr lang="en-US" dirty="0"/>
                        <a:t>Assembly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"Inverse" </a:t>
                      </a:r>
                      <a:r>
                        <a:rPr lang="en-US" dirty="0"/>
                        <a:t>Unsigned Assembly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0813829"/>
                  </a:ext>
                </a:extLst>
              </a:tr>
              <a:tr h="44463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==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!=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bne</a:t>
                      </a:r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bne</a:t>
                      </a:r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8584198"/>
                  </a:ext>
                </a:extLst>
              </a:tr>
              <a:tr h="44463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!=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==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beq</a:t>
                      </a:r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beq</a:t>
                      </a:r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4003046"/>
                  </a:ext>
                </a:extLst>
              </a:tr>
              <a:tr h="44463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&gt;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&lt;=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ble</a:t>
                      </a:r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bls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0342766"/>
                  </a:ext>
                </a:extLst>
              </a:tr>
              <a:tr h="44463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&gt;=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&lt;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blt</a:t>
                      </a:r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blo</a:t>
                      </a:r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3913616"/>
                  </a:ext>
                </a:extLst>
              </a:tr>
              <a:tr h="44463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&lt;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&gt;=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bge</a:t>
                      </a:r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bhs</a:t>
                      </a:r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4155174"/>
                  </a:ext>
                </a:extLst>
              </a:tr>
              <a:tr h="44463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&lt;=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&gt;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bgt</a:t>
                      </a:r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bhi</a:t>
                      </a:r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7339657"/>
                  </a:ext>
                </a:extLst>
              </a:tr>
            </a:tbl>
          </a:graphicData>
        </a:graphic>
      </p:graphicFrame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CBB188DB-6CCE-194A-A753-E38CFB231A7D}"/>
              </a:ext>
            </a:extLst>
          </p:cNvPr>
          <p:cNvSpPr/>
          <p:nvPr/>
        </p:nvSpPr>
        <p:spPr bwMode="auto">
          <a:xfrm>
            <a:off x="7018306" y="5124069"/>
            <a:ext cx="4417877" cy="167854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 5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i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inverse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Lelse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condition true block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then fall through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6FF521-5B73-FD4C-82B1-4555509CB985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4" name="Left Brace 13">
            <a:extLst>
              <a:ext uri="{FF2B5EF4-FFF2-40B4-BE49-F238E27FC236}">
                <a16:creationId xmlns:a16="http://schemas.microsoft.com/office/drawing/2014/main" id="{C9B02090-F28F-AD4C-AB9F-D883DFB8F866}"/>
              </a:ext>
            </a:extLst>
          </p:cNvPr>
          <p:cNvSpPr/>
          <p:nvPr/>
        </p:nvSpPr>
        <p:spPr>
          <a:xfrm rot="16200000">
            <a:off x="3497791" y="2337763"/>
            <a:ext cx="644583" cy="4993921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Left Brace 14">
            <a:extLst>
              <a:ext uri="{FF2B5EF4-FFF2-40B4-BE49-F238E27FC236}">
                <a16:creationId xmlns:a16="http://schemas.microsoft.com/office/drawing/2014/main" id="{62FA3110-7C3B-A3A6-D6B1-03DA699A7010}"/>
              </a:ext>
            </a:extLst>
          </p:cNvPr>
          <p:cNvSpPr/>
          <p:nvPr/>
        </p:nvSpPr>
        <p:spPr>
          <a:xfrm rot="16200000">
            <a:off x="8522514" y="2312654"/>
            <a:ext cx="644583" cy="4993921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6709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10" grpId="0"/>
      <p:bldP spid="14" grpId="0" animBg="1"/>
      <p:bldP spid="15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80007-B152-7E97-CABB-9D6ADC659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198" y="0"/>
            <a:ext cx="5653830" cy="446567"/>
          </a:xfrm>
        </p:spPr>
        <p:txBody>
          <a:bodyPr/>
          <a:lstStyle/>
          <a:p>
            <a:r>
              <a:rPr lang="en-US" dirty="0"/>
              <a:t>Array addressing with </a:t>
            </a:r>
            <a:r>
              <a:rPr lang="en-US" dirty="0" err="1"/>
              <a:t>ldr</a:t>
            </a:r>
            <a:r>
              <a:rPr lang="en-US" dirty="0"/>
              <a:t>/str</a:t>
            </a:r>
          </a:p>
        </p:txBody>
      </p:sp>
      <p:graphicFrame>
        <p:nvGraphicFramePr>
          <p:cNvPr id="51" name="Table 51">
            <a:extLst>
              <a:ext uri="{FF2B5EF4-FFF2-40B4-BE49-F238E27FC236}">
                <a16:creationId xmlns:a16="http://schemas.microsoft.com/office/drawing/2014/main" id="{871E05ED-46AB-6324-530B-3D2CC5EF8AC8}"/>
              </a:ext>
            </a:extLst>
          </p:cNvPr>
          <p:cNvGraphicFramePr>
            <a:graphicFrameLocks noGrp="1"/>
          </p:cNvGraphicFramePr>
          <p:nvPr>
            <p:ph sz="quarter" idx="16"/>
          </p:nvPr>
        </p:nvGraphicFramePr>
        <p:xfrm>
          <a:off x="796401" y="581905"/>
          <a:ext cx="8697434" cy="3884773"/>
        </p:xfrm>
        <a:graphic>
          <a:graphicData uri="http://schemas.openxmlformats.org/drawingml/2006/table">
            <a:tbl>
              <a:tblPr firstRow="1" firstCol="1">
                <a:tableStyleId>{2D5ABB26-0587-4C30-8999-92F81FD0307C}</a:tableStyleId>
              </a:tblPr>
              <a:tblGrid>
                <a:gridCol w="1834834">
                  <a:extLst>
                    <a:ext uri="{9D8B030D-6E8A-4147-A177-3AD203B41FA5}">
                      <a16:colId xmlns:a16="http://schemas.microsoft.com/office/drawing/2014/main" val="1061120942"/>
                    </a:ext>
                  </a:extLst>
                </a:gridCol>
                <a:gridCol w="2149731">
                  <a:extLst>
                    <a:ext uri="{9D8B030D-6E8A-4147-A177-3AD203B41FA5}">
                      <a16:colId xmlns:a16="http://schemas.microsoft.com/office/drawing/2014/main" val="3677830899"/>
                    </a:ext>
                  </a:extLst>
                </a:gridCol>
                <a:gridCol w="2335764">
                  <a:extLst>
                    <a:ext uri="{9D8B030D-6E8A-4147-A177-3AD203B41FA5}">
                      <a16:colId xmlns:a16="http://schemas.microsoft.com/office/drawing/2014/main" val="1770511696"/>
                    </a:ext>
                  </a:extLst>
                </a:gridCol>
                <a:gridCol w="2377105">
                  <a:extLst>
                    <a:ext uri="{9D8B030D-6E8A-4147-A177-3AD203B41FA5}">
                      <a16:colId xmlns:a16="http://schemas.microsoft.com/office/drawing/2014/main" val="3781501844"/>
                    </a:ext>
                  </a:extLst>
                </a:gridCol>
              </a:tblGrid>
              <a:tr h="410053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Array element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Base addressing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Immediate offset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register offset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0232461"/>
                  </a:ext>
                </a:extLst>
              </a:tr>
              <a:tr h="410053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ch</a:t>
                      </a:r>
                      <a:r>
                        <a:rPr lang="en-US" sz="16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[0]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ldrb</a:t>
                      </a:r>
                      <a:r>
                        <a:rPr lang="en-US" sz="16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r2, [r0]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ldrb</a:t>
                      </a:r>
                      <a:r>
                        <a:rPr lang="en-US" sz="16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r2, [r0, 0]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mov  r4, 0</a:t>
                      </a:r>
                    </a:p>
                    <a:p>
                      <a:r>
                        <a:rPr lang="en-US" sz="160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ldrb</a:t>
                      </a:r>
                      <a:r>
                        <a:rPr lang="en-US" sz="16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r2, [r0, r4]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67989615"/>
                  </a:ext>
                </a:extLst>
              </a:tr>
              <a:tr h="410053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ch</a:t>
                      </a:r>
                      <a:r>
                        <a:rPr lang="en-US" sz="16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[1]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add   r0, r0, 1</a:t>
                      </a:r>
                    </a:p>
                    <a:p>
                      <a:r>
                        <a:rPr lang="en-US" sz="160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ldrb</a:t>
                      </a:r>
                      <a:r>
                        <a:rPr lang="en-US" sz="16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r2, [r0]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ldrb</a:t>
                      </a:r>
                      <a:r>
                        <a:rPr lang="en-US" sz="16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r2, [r0, 1]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mov  r4, 1</a:t>
                      </a:r>
                    </a:p>
                    <a:p>
                      <a:r>
                        <a:rPr lang="en-US" sz="160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ldrb</a:t>
                      </a:r>
                      <a:r>
                        <a:rPr lang="en-US" sz="16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r2, [r0, r4]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47807467"/>
                  </a:ext>
                </a:extLst>
              </a:tr>
              <a:tr h="410053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ch</a:t>
                      </a:r>
                      <a:r>
                        <a:rPr lang="en-US" sz="16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[2]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add   r0, r0, 2</a:t>
                      </a:r>
                    </a:p>
                    <a:p>
                      <a:r>
                        <a:rPr lang="en-US" sz="160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ldrb</a:t>
                      </a:r>
                      <a:r>
                        <a:rPr lang="en-US" sz="16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r2, [r0]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ldrb</a:t>
                      </a:r>
                      <a:r>
                        <a:rPr lang="en-US" sz="16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r2, [r0, 2]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mov  r4, 2</a:t>
                      </a:r>
                    </a:p>
                    <a:p>
                      <a:r>
                        <a:rPr lang="en-US" sz="160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ldrb</a:t>
                      </a:r>
                      <a:r>
                        <a:rPr lang="en-US" sz="16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r2, [r0, r4]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0757084"/>
                  </a:ext>
                </a:extLst>
              </a:tr>
              <a:tr h="410053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x[0]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ldr</a:t>
                      </a:r>
                      <a:r>
                        <a:rPr lang="en-US" sz="16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r2, [r1]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ldr</a:t>
                      </a:r>
                      <a:r>
                        <a:rPr lang="en-US" sz="16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r2, [r1, 0]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mov  r4, 0</a:t>
                      </a:r>
                    </a:p>
                    <a:p>
                      <a:r>
                        <a:rPr lang="en-US" sz="160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ldr</a:t>
                      </a:r>
                      <a:r>
                        <a:rPr lang="en-US" sz="16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r2, [r1, r4]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2106728"/>
                  </a:ext>
                </a:extLst>
              </a:tr>
              <a:tr h="410053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x[1]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add   r1, r1, 4</a:t>
                      </a:r>
                    </a:p>
                    <a:p>
                      <a:r>
                        <a:rPr lang="en-US" sz="160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ldrb</a:t>
                      </a:r>
                      <a:r>
                        <a:rPr lang="en-US" sz="16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r2, [r1]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ldrb</a:t>
                      </a:r>
                      <a:r>
                        <a:rPr lang="en-US" sz="16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r2, [r1, 4]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mov  r4, 4</a:t>
                      </a:r>
                    </a:p>
                    <a:p>
                      <a:r>
                        <a:rPr lang="en-US" sz="160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ldrb</a:t>
                      </a:r>
                      <a:r>
                        <a:rPr lang="en-US" sz="16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r2, [r1, r4]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7737620"/>
                  </a:ext>
                </a:extLst>
              </a:tr>
              <a:tr h="410053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x[2]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add   r1, r1, 8</a:t>
                      </a:r>
                    </a:p>
                    <a:p>
                      <a:r>
                        <a:rPr lang="en-US" sz="160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ldrb</a:t>
                      </a:r>
                      <a:r>
                        <a:rPr lang="en-US" sz="16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r2, [r0]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ldrb</a:t>
                      </a:r>
                      <a:r>
                        <a:rPr lang="en-US" sz="16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r2, [r1, 8]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mov  r4, 8</a:t>
                      </a:r>
                    </a:p>
                    <a:p>
                      <a:r>
                        <a:rPr lang="en-US" sz="160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ldrb</a:t>
                      </a:r>
                      <a:r>
                        <a:rPr lang="en-US" sz="16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r2, [r1, r4]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3857512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956999E6-EA19-C8BE-FBC7-789B60D6AFF2}"/>
              </a:ext>
            </a:extLst>
          </p:cNvPr>
          <p:cNvSpPr/>
          <p:nvPr/>
        </p:nvSpPr>
        <p:spPr>
          <a:xfrm>
            <a:off x="10322362" y="5898213"/>
            <a:ext cx="935556" cy="31208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0x41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33EA458-FCB5-7785-283A-523DD066ACC7}"/>
              </a:ext>
            </a:extLst>
          </p:cNvPr>
          <p:cNvSpPr/>
          <p:nvPr/>
        </p:nvSpPr>
        <p:spPr>
          <a:xfrm>
            <a:off x="10322362" y="5595160"/>
            <a:ext cx="935556" cy="31208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0x42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7394C1C-3624-0AB2-D345-3AEF254D76C3}"/>
              </a:ext>
            </a:extLst>
          </p:cNvPr>
          <p:cNvSpPr/>
          <p:nvPr/>
        </p:nvSpPr>
        <p:spPr>
          <a:xfrm>
            <a:off x="10322362" y="5292107"/>
            <a:ext cx="935556" cy="31208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0x43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6CA9795-A6B2-CEEB-8785-4CA4899A75D6}"/>
              </a:ext>
            </a:extLst>
          </p:cNvPr>
          <p:cNvSpPr/>
          <p:nvPr/>
        </p:nvSpPr>
        <p:spPr>
          <a:xfrm>
            <a:off x="10322362" y="4972791"/>
            <a:ext cx="935556" cy="31208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0x44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A939766-C3E0-9BC5-6B30-8A6D89FAD44E}"/>
              </a:ext>
            </a:extLst>
          </p:cNvPr>
          <p:cNvSpPr/>
          <p:nvPr/>
        </p:nvSpPr>
        <p:spPr>
          <a:xfrm>
            <a:off x="10322362" y="4668899"/>
            <a:ext cx="935556" cy="312087"/>
          </a:xfrm>
          <a:prstGeom prst="rect">
            <a:avLst/>
          </a:prstGeom>
          <a:solidFill>
            <a:schemeClr val="accent5">
              <a:lumMod val="20000"/>
              <a:lumOff val="80000"/>
              <a:alpha val="64029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45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56D9347-2FC5-3B63-7ADE-3687914BBFEE}"/>
              </a:ext>
            </a:extLst>
          </p:cNvPr>
          <p:cNvSpPr/>
          <p:nvPr/>
        </p:nvSpPr>
        <p:spPr>
          <a:xfrm>
            <a:off x="10322362" y="4369312"/>
            <a:ext cx="935556" cy="312087"/>
          </a:xfrm>
          <a:prstGeom prst="rect">
            <a:avLst/>
          </a:prstGeom>
          <a:solidFill>
            <a:schemeClr val="accent5">
              <a:lumMod val="20000"/>
              <a:lumOff val="80000"/>
              <a:alpha val="64029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0x00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89C44C2-6A88-6E1F-7B6A-1FB09251D066}"/>
              </a:ext>
            </a:extLst>
          </p:cNvPr>
          <p:cNvSpPr/>
          <p:nvPr/>
        </p:nvSpPr>
        <p:spPr>
          <a:xfrm>
            <a:off x="10322362" y="4072400"/>
            <a:ext cx="935556" cy="312087"/>
          </a:xfrm>
          <a:prstGeom prst="rect">
            <a:avLst/>
          </a:prstGeom>
          <a:solidFill>
            <a:schemeClr val="accent5">
              <a:lumMod val="20000"/>
              <a:lumOff val="80000"/>
              <a:alpha val="64029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0x00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957D7FE-75B4-170B-865A-6210CD63663C}"/>
              </a:ext>
            </a:extLst>
          </p:cNvPr>
          <p:cNvSpPr/>
          <p:nvPr/>
        </p:nvSpPr>
        <p:spPr>
          <a:xfrm>
            <a:off x="10322362" y="3756799"/>
            <a:ext cx="935556" cy="312087"/>
          </a:xfrm>
          <a:prstGeom prst="rect">
            <a:avLst/>
          </a:prstGeom>
          <a:solidFill>
            <a:schemeClr val="accent5">
              <a:lumMod val="20000"/>
              <a:lumOff val="80000"/>
              <a:alpha val="64029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0x00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2922E45-2F5B-B27B-0891-92F10B341477}"/>
              </a:ext>
            </a:extLst>
          </p:cNvPr>
          <p:cNvSpPr txBox="1"/>
          <p:nvPr/>
        </p:nvSpPr>
        <p:spPr>
          <a:xfrm>
            <a:off x="11281301" y="5877321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0000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320BCA3-AD9E-798F-EEF9-581C66A290FC}"/>
              </a:ext>
            </a:extLst>
          </p:cNvPr>
          <p:cNvSpPr txBox="1"/>
          <p:nvPr/>
        </p:nvSpPr>
        <p:spPr>
          <a:xfrm>
            <a:off x="11281301" y="5571473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0001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37D2A8F-DB95-D99B-0B89-16478B96CC59}"/>
              </a:ext>
            </a:extLst>
          </p:cNvPr>
          <p:cNvSpPr txBox="1"/>
          <p:nvPr/>
        </p:nvSpPr>
        <p:spPr>
          <a:xfrm>
            <a:off x="11281301" y="5235872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0010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B102DAE-2785-934C-8B7F-844760C51D71}"/>
              </a:ext>
            </a:extLst>
          </p:cNvPr>
          <p:cNvSpPr txBox="1"/>
          <p:nvPr/>
        </p:nvSpPr>
        <p:spPr>
          <a:xfrm>
            <a:off x="11281301" y="4945732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0011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FC22E64-241C-499A-2BD0-F59BED3DD273}"/>
              </a:ext>
            </a:extLst>
          </p:cNvPr>
          <p:cNvSpPr txBox="1"/>
          <p:nvPr/>
        </p:nvSpPr>
        <p:spPr>
          <a:xfrm>
            <a:off x="11295248" y="4648607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0100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8C930AC-3776-43E7-5F0A-52375AD810DF}"/>
              </a:ext>
            </a:extLst>
          </p:cNvPr>
          <p:cNvSpPr txBox="1"/>
          <p:nvPr/>
        </p:nvSpPr>
        <p:spPr>
          <a:xfrm>
            <a:off x="11281300" y="4329145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0101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7CD8E63-5CC1-DB10-A380-10B874338B47}"/>
              </a:ext>
            </a:extLst>
          </p:cNvPr>
          <p:cNvSpPr txBox="1"/>
          <p:nvPr/>
        </p:nvSpPr>
        <p:spPr>
          <a:xfrm>
            <a:off x="11257277" y="4045883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0110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D98C998-2263-0BD9-A17C-7049F9DCD8BF}"/>
              </a:ext>
            </a:extLst>
          </p:cNvPr>
          <p:cNvSpPr/>
          <p:nvPr/>
        </p:nvSpPr>
        <p:spPr>
          <a:xfrm>
            <a:off x="10317220" y="3453746"/>
            <a:ext cx="935556" cy="312087"/>
          </a:xfrm>
          <a:prstGeom prst="rect">
            <a:avLst/>
          </a:prstGeom>
          <a:solidFill>
            <a:srgbClr val="92D050">
              <a:alpha val="24417"/>
            </a:srgb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0x00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C12801E-37C8-AC4B-F121-2E5C9C90C1F4}"/>
              </a:ext>
            </a:extLst>
          </p:cNvPr>
          <p:cNvSpPr txBox="1"/>
          <p:nvPr/>
        </p:nvSpPr>
        <p:spPr>
          <a:xfrm>
            <a:off x="11257277" y="3717917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0111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7619FC2-908C-5C12-30EE-629AD9272730}"/>
              </a:ext>
            </a:extLst>
          </p:cNvPr>
          <p:cNvSpPr txBox="1"/>
          <p:nvPr/>
        </p:nvSpPr>
        <p:spPr>
          <a:xfrm>
            <a:off x="11271223" y="3407018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1000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9C2FF0C-EB6E-F8C4-62EB-DE93366F7059}"/>
              </a:ext>
            </a:extLst>
          </p:cNvPr>
          <p:cNvSpPr/>
          <p:nvPr/>
        </p:nvSpPr>
        <p:spPr>
          <a:xfrm>
            <a:off x="10312721" y="3161906"/>
            <a:ext cx="935556" cy="312087"/>
          </a:xfrm>
          <a:prstGeom prst="rect">
            <a:avLst/>
          </a:prstGeom>
          <a:solidFill>
            <a:srgbClr val="92D050">
              <a:alpha val="24417"/>
            </a:srgb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0x00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D09C0A2-592B-107A-0E78-A53CED567BA2}"/>
              </a:ext>
            </a:extLst>
          </p:cNvPr>
          <p:cNvSpPr/>
          <p:nvPr/>
        </p:nvSpPr>
        <p:spPr>
          <a:xfrm>
            <a:off x="10312721" y="2864994"/>
            <a:ext cx="935556" cy="312087"/>
          </a:xfrm>
          <a:prstGeom prst="rect">
            <a:avLst/>
          </a:prstGeom>
          <a:solidFill>
            <a:srgbClr val="92D050">
              <a:alpha val="24417"/>
            </a:srgb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0x00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52F5A98-8AA8-7346-CD32-73C67C3698F3}"/>
              </a:ext>
            </a:extLst>
          </p:cNvPr>
          <p:cNvSpPr/>
          <p:nvPr/>
        </p:nvSpPr>
        <p:spPr>
          <a:xfrm>
            <a:off x="10312721" y="2549393"/>
            <a:ext cx="935556" cy="312087"/>
          </a:xfrm>
          <a:prstGeom prst="rect">
            <a:avLst/>
          </a:prstGeom>
          <a:solidFill>
            <a:srgbClr val="92D050">
              <a:alpha val="24417"/>
            </a:srgb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0x01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01D8F66-0593-0A98-54A8-09EB719A04CD}"/>
              </a:ext>
            </a:extLst>
          </p:cNvPr>
          <p:cNvSpPr txBox="1"/>
          <p:nvPr/>
        </p:nvSpPr>
        <p:spPr>
          <a:xfrm>
            <a:off x="11257276" y="3102680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1001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A535564-D9CC-EF54-BA2D-093A55F3E303}"/>
              </a:ext>
            </a:extLst>
          </p:cNvPr>
          <p:cNvSpPr txBox="1"/>
          <p:nvPr/>
        </p:nvSpPr>
        <p:spPr>
          <a:xfrm>
            <a:off x="11261121" y="2829266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1010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F8B665E-4836-2AC4-83F5-DBF7FADFF5FF}"/>
              </a:ext>
            </a:extLst>
          </p:cNvPr>
          <p:cNvSpPr txBox="1"/>
          <p:nvPr/>
        </p:nvSpPr>
        <p:spPr>
          <a:xfrm>
            <a:off x="11257275" y="2524292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1011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42BA34C5-4657-D2F1-7E5F-5758E5F047F0}"/>
              </a:ext>
            </a:extLst>
          </p:cNvPr>
          <p:cNvSpPr/>
          <p:nvPr/>
        </p:nvSpPr>
        <p:spPr bwMode="auto">
          <a:xfrm>
            <a:off x="3671207" y="4700520"/>
            <a:ext cx="4740965" cy="212193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.data </a:t>
            </a:r>
          </a:p>
          <a:p>
            <a:r>
              <a:rPr lang="en-US" sz="16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	.byte 0x41, 0x42, 0x43, 0x44</a:t>
            </a: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x:	.word 0x000000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45</a:t>
            </a: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.word 0x01000000</a:t>
            </a: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.word 0x01020304</a:t>
            </a: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.text</a:t>
            </a: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</a:t>
            </a:r>
            <a:r>
              <a:rPr lang="en-US" sz="16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ldr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r0, =</a:t>
            </a:r>
            <a:r>
              <a:rPr lang="en-US" sz="16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</a:t>
            </a:r>
            <a:endParaRPr lang="en-US" sz="16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</a:t>
            </a:r>
            <a:r>
              <a:rPr lang="en-US" sz="16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ldr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r1, =x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96606B2-3E6E-B7D0-2371-D6F1660A2F9C}"/>
              </a:ext>
            </a:extLst>
          </p:cNvPr>
          <p:cNvSpPr/>
          <p:nvPr/>
        </p:nvSpPr>
        <p:spPr>
          <a:xfrm>
            <a:off x="10320136" y="2254870"/>
            <a:ext cx="935556" cy="312087"/>
          </a:xfrm>
          <a:prstGeom prst="rect">
            <a:avLst/>
          </a:prstGeom>
          <a:solidFill>
            <a:srgbClr val="7030A0">
              <a:alpha val="14888"/>
            </a:srgb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0x00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81EFB47-E20B-AFC7-491C-C9BE5CAA65E8}"/>
              </a:ext>
            </a:extLst>
          </p:cNvPr>
          <p:cNvSpPr txBox="1"/>
          <p:nvPr/>
        </p:nvSpPr>
        <p:spPr>
          <a:xfrm>
            <a:off x="11274139" y="2208142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1100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28016A0-576C-CEF7-B0E6-2156E2E4C1F7}"/>
              </a:ext>
            </a:extLst>
          </p:cNvPr>
          <p:cNvSpPr/>
          <p:nvPr/>
        </p:nvSpPr>
        <p:spPr>
          <a:xfrm>
            <a:off x="10315637" y="1963030"/>
            <a:ext cx="935556" cy="312087"/>
          </a:xfrm>
          <a:prstGeom prst="rect">
            <a:avLst/>
          </a:prstGeom>
          <a:solidFill>
            <a:srgbClr val="7030A0">
              <a:alpha val="14888"/>
            </a:srgb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0x00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5F0AC95-FA4E-F907-FD57-2345469CE98E}"/>
              </a:ext>
            </a:extLst>
          </p:cNvPr>
          <p:cNvSpPr/>
          <p:nvPr/>
        </p:nvSpPr>
        <p:spPr>
          <a:xfrm>
            <a:off x="10315637" y="1666118"/>
            <a:ext cx="935556" cy="312087"/>
          </a:xfrm>
          <a:prstGeom prst="rect">
            <a:avLst/>
          </a:prstGeom>
          <a:solidFill>
            <a:srgbClr val="7030A0">
              <a:alpha val="14888"/>
            </a:srgb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0x00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0C5F57D-8D03-D33A-4877-978E36102242}"/>
              </a:ext>
            </a:extLst>
          </p:cNvPr>
          <p:cNvSpPr/>
          <p:nvPr/>
        </p:nvSpPr>
        <p:spPr>
          <a:xfrm>
            <a:off x="10315637" y="1350517"/>
            <a:ext cx="935556" cy="312087"/>
          </a:xfrm>
          <a:prstGeom prst="rect">
            <a:avLst/>
          </a:prstGeom>
          <a:solidFill>
            <a:srgbClr val="7030A0">
              <a:alpha val="14888"/>
            </a:srgb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0x01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A57CAC9-3396-C173-D776-198D5D90E595}"/>
              </a:ext>
            </a:extLst>
          </p:cNvPr>
          <p:cNvSpPr txBox="1"/>
          <p:nvPr/>
        </p:nvSpPr>
        <p:spPr>
          <a:xfrm>
            <a:off x="11260192" y="1903804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1101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889FECE-BEED-2164-2AF0-E0F50068A965}"/>
              </a:ext>
            </a:extLst>
          </p:cNvPr>
          <p:cNvSpPr txBox="1"/>
          <p:nvPr/>
        </p:nvSpPr>
        <p:spPr>
          <a:xfrm>
            <a:off x="11264037" y="1630390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1110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6E1AA65-AA5F-BC60-BF57-FCBEA8DF7A40}"/>
              </a:ext>
            </a:extLst>
          </p:cNvPr>
          <p:cNvSpPr txBox="1"/>
          <p:nvPr/>
        </p:nvSpPr>
        <p:spPr>
          <a:xfrm>
            <a:off x="11260191" y="1325416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1111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9045C5F-8B68-16BB-4E75-08315681E832}"/>
              </a:ext>
            </a:extLst>
          </p:cNvPr>
          <p:cNvSpPr/>
          <p:nvPr/>
        </p:nvSpPr>
        <p:spPr>
          <a:xfrm>
            <a:off x="8801876" y="5907247"/>
            <a:ext cx="935556" cy="3120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0000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8AA880F-B9DE-B79C-587B-C5BEBC33DD04}"/>
              </a:ext>
            </a:extLst>
          </p:cNvPr>
          <p:cNvSpPr txBox="1"/>
          <p:nvPr/>
        </p:nvSpPr>
        <p:spPr>
          <a:xfrm>
            <a:off x="8377364" y="5863236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32E26FE-C51D-F25F-57AD-A6EEC8BD683E}"/>
              </a:ext>
            </a:extLst>
          </p:cNvPr>
          <p:cNvSpPr/>
          <p:nvPr/>
        </p:nvSpPr>
        <p:spPr>
          <a:xfrm>
            <a:off x="8801876" y="4675346"/>
            <a:ext cx="935556" cy="3120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0100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2083D6E-1463-71F5-60EE-1E8FECB9B2F5}"/>
              </a:ext>
            </a:extLst>
          </p:cNvPr>
          <p:cNvSpPr txBox="1"/>
          <p:nvPr/>
        </p:nvSpPr>
        <p:spPr>
          <a:xfrm>
            <a:off x="8377364" y="4631335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CA5DE687-2BAA-0C57-E145-BD59C6910E23}"/>
              </a:ext>
            </a:extLst>
          </p:cNvPr>
          <p:cNvCxnSpPr>
            <a:cxnSpLocks/>
            <a:stCxn id="43" idx="3"/>
            <a:endCxn id="9" idx="1"/>
          </p:cNvCxnSpPr>
          <p:nvPr/>
        </p:nvCxnSpPr>
        <p:spPr>
          <a:xfrm flipV="1">
            <a:off x="9737432" y="4824943"/>
            <a:ext cx="584930" cy="6447"/>
          </a:xfrm>
          <a:prstGeom prst="straightConnector1">
            <a:avLst/>
          </a:prstGeom>
          <a:ln w="3175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CF164125-9918-A1B6-73B2-8009C91CFFFB}"/>
              </a:ext>
            </a:extLst>
          </p:cNvPr>
          <p:cNvCxnSpPr>
            <a:cxnSpLocks/>
          </p:cNvCxnSpPr>
          <p:nvPr/>
        </p:nvCxnSpPr>
        <p:spPr>
          <a:xfrm flipV="1">
            <a:off x="9752404" y="6051032"/>
            <a:ext cx="584930" cy="6447"/>
          </a:xfrm>
          <a:prstGeom prst="straightConnector1">
            <a:avLst/>
          </a:prstGeom>
          <a:ln w="3175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Up Arrow 49">
            <a:extLst>
              <a:ext uri="{FF2B5EF4-FFF2-40B4-BE49-F238E27FC236}">
                <a16:creationId xmlns:a16="http://schemas.microsoft.com/office/drawing/2014/main" id="{FC84BCCF-FDC7-D34C-C206-90BDA73EFE4A}"/>
              </a:ext>
            </a:extLst>
          </p:cNvPr>
          <p:cNvSpPr/>
          <p:nvPr/>
        </p:nvSpPr>
        <p:spPr>
          <a:xfrm>
            <a:off x="10590285" y="615844"/>
            <a:ext cx="395257" cy="632321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EA8B884-2FDE-8479-AEFB-0154392CAD44}"/>
              </a:ext>
            </a:extLst>
          </p:cNvPr>
          <p:cNvSpPr txBox="1"/>
          <p:nvPr/>
        </p:nvSpPr>
        <p:spPr>
          <a:xfrm>
            <a:off x="364198" y="5056618"/>
            <a:ext cx="26853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table rows are</a:t>
            </a:r>
          </a:p>
          <a:p>
            <a:r>
              <a:rPr lang="en-US" dirty="0"/>
              <a:t>independent instructions</a:t>
            </a:r>
          </a:p>
        </p:txBody>
      </p:sp>
    </p:spTree>
    <p:extLst>
      <p:ext uri="{BB962C8B-B14F-4D97-AF65-F5344CB8AC3E}">
        <p14:creationId xmlns:p14="http://schemas.microsoft.com/office/powerpoint/2010/main" val="371269938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46597B-5645-4145-B9D9-F53A5B3FCB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657" y="19756"/>
            <a:ext cx="10515600" cy="715294"/>
          </a:xfrm>
        </p:spPr>
        <p:txBody>
          <a:bodyPr/>
          <a:lstStyle/>
          <a:p>
            <a:r>
              <a:rPr lang="en-US" dirty="0" err="1"/>
              <a:t>ldr</a:t>
            </a:r>
            <a:r>
              <a:rPr lang="en-US" dirty="0"/>
              <a:t>/str practice - 1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5ACD6AA-5F18-9541-A6F0-EAA05D8C4624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211015" y="1063548"/>
            <a:ext cx="11632223" cy="4273384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r1 contains </a:t>
            </a:r>
            <a:r>
              <a:rPr lang="en-US" sz="22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the Address of X (defined as int X) 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in memory; r1 points at X</a:t>
            </a:r>
          </a:p>
          <a:p>
            <a:pPr marL="0" indent="0">
              <a:buNone/>
            </a:pP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r2 contains the 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Address of Y (defined as int *Y) 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in memory; r2 points at Y</a:t>
            </a:r>
          </a:p>
          <a:p>
            <a:pPr marL="0" indent="0">
              <a:buNone/>
            </a:pP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write Y = &amp;X;</a:t>
            </a: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	r1, [r2]       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y </a:t>
            </a:r>
            <a:r>
              <a:rPr lang="en-US" sz="18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 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&amp;x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053FDB8-9673-7E43-A38F-E67C5AF67BC7}"/>
              </a:ext>
            </a:extLst>
          </p:cNvPr>
          <p:cNvSpPr/>
          <p:nvPr/>
        </p:nvSpPr>
        <p:spPr>
          <a:xfrm>
            <a:off x="3184918" y="2744508"/>
            <a:ext cx="1447800" cy="591142"/>
          </a:xfrm>
          <a:prstGeom prst="rect">
            <a:avLst/>
          </a:prstGeom>
          <a:solidFill>
            <a:srgbClr val="92D050">
              <a:alpha val="39825"/>
            </a:srgbClr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i="1" dirty="0">
                <a:solidFill>
                  <a:schemeClr val="tx2"/>
                </a:solidFill>
              </a:rPr>
              <a:t>address of y</a:t>
            </a:r>
          </a:p>
          <a:p>
            <a:pPr algn="ctr"/>
            <a:r>
              <a:rPr lang="en-US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0x0100c</a:t>
            </a:r>
          </a:p>
          <a:p>
            <a:pPr algn="ctr"/>
            <a:endParaRPr lang="en-US" i="1" dirty="0">
              <a:solidFill>
                <a:schemeClr val="tx2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15952F-BE04-8E4C-A50D-8E120CFC45FB}"/>
              </a:ext>
            </a:extLst>
          </p:cNvPr>
          <p:cNvSpPr txBox="1"/>
          <p:nvPr/>
        </p:nvSpPr>
        <p:spPr>
          <a:xfrm>
            <a:off x="2761239" y="3551875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r1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B51A1FE-735C-3C42-9163-CF99E657A754}"/>
              </a:ext>
            </a:extLst>
          </p:cNvPr>
          <p:cNvSpPr txBox="1"/>
          <p:nvPr/>
        </p:nvSpPr>
        <p:spPr>
          <a:xfrm>
            <a:off x="2821082" y="2853952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r2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F983E02-431E-2047-9DE3-9B51AB57BB4B}"/>
              </a:ext>
            </a:extLst>
          </p:cNvPr>
          <p:cNvSpPr txBox="1"/>
          <p:nvPr/>
        </p:nvSpPr>
        <p:spPr>
          <a:xfrm>
            <a:off x="5609749" y="3678003"/>
            <a:ext cx="1859937" cy="338554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contents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815CB20-C27D-4B4F-9773-CE938B7416F7}"/>
              </a:ext>
            </a:extLst>
          </p:cNvPr>
          <p:cNvCxnSpPr>
            <a:cxnSpLocks/>
          </p:cNvCxnSpPr>
          <p:nvPr/>
        </p:nvCxnSpPr>
        <p:spPr>
          <a:xfrm>
            <a:off x="4630504" y="3851141"/>
            <a:ext cx="959176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A5BD856-1BB9-5E4C-A0B8-2E6B7FE59AAE}"/>
              </a:ext>
            </a:extLst>
          </p:cNvPr>
          <p:cNvCxnSpPr>
            <a:cxnSpLocks/>
            <a:endCxn id="37" idx="1"/>
          </p:cNvCxnSpPr>
          <p:nvPr/>
        </p:nvCxnSpPr>
        <p:spPr>
          <a:xfrm flipV="1">
            <a:off x="4634108" y="3153452"/>
            <a:ext cx="984779" cy="10296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E508F927-C13C-394B-9D29-ACA8B54F8C91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9225A92-BEAB-CBC6-EC6F-28127BD4DD3F}"/>
              </a:ext>
            </a:extLst>
          </p:cNvPr>
          <p:cNvSpPr txBox="1"/>
          <p:nvPr/>
        </p:nvSpPr>
        <p:spPr>
          <a:xfrm>
            <a:off x="5618887" y="4024288"/>
            <a:ext cx="1859937" cy="338554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??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B17DAD9-D516-5C44-282A-A1C2AFE646DC}"/>
              </a:ext>
            </a:extLst>
          </p:cNvPr>
          <p:cNvSpPr txBox="1"/>
          <p:nvPr/>
        </p:nvSpPr>
        <p:spPr>
          <a:xfrm>
            <a:off x="5618887" y="2984175"/>
            <a:ext cx="1859937" cy="338554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 contents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C93441F-C18B-1080-358D-5CAC969FCB77}"/>
              </a:ext>
            </a:extLst>
          </p:cNvPr>
          <p:cNvSpPr txBox="1"/>
          <p:nvPr/>
        </p:nvSpPr>
        <p:spPr>
          <a:xfrm>
            <a:off x="5618887" y="3329474"/>
            <a:ext cx="1859937" cy="338554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??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F77DA5E-8DD2-2F89-6AE0-88584CC061D2}"/>
              </a:ext>
            </a:extLst>
          </p:cNvPr>
          <p:cNvSpPr txBox="1"/>
          <p:nvPr/>
        </p:nvSpPr>
        <p:spPr>
          <a:xfrm>
            <a:off x="7424439" y="3364514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0x01008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C807513-DA45-A639-2E42-E7F8A0B46884}"/>
              </a:ext>
            </a:extLst>
          </p:cNvPr>
          <p:cNvSpPr txBox="1"/>
          <p:nvPr/>
        </p:nvSpPr>
        <p:spPr>
          <a:xfrm>
            <a:off x="7424439" y="2995182"/>
            <a:ext cx="3097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0x0100c    /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 this is y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E6DB617-402E-A872-420B-850CF03CDFD9}"/>
              </a:ext>
            </a:extLst>
          </p:cNvPr>
          <p:cNvSpPr txBox="1"/>
          <p:nvPr/>
        </p:nvSpPr>
        <p:spPr>
          <a:xfrm>
            <a:off x="7438071" y="3703068"/>
            <a:ext cx="2970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0x01004   // this is x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6A3239D-7EEC-2F6E-D458-0379D48FA3DA}"/>
              </a:ext>
            </a:extLst>
          </p:cNvPr>
          <p:cNvSpPr txBox="1"/>
          <p:nvPr/>
        </p:nvSpPr>
        <p:spPr>
          <a:xfrm>
            <a:off x="7469686" y="4014255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0x01000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C50A8594-8B68-AC55-9CFD-2E6C1E84E4DD}"/>
              </a:ext>
            </a:extLst>
          </p:cNvPr>
          <p:cNvSpPr/>
          <p:nvPr/>
        </p:nvSpPr>
        <p:spPr>
          <a:xfrm>
            <a:off x="3182704" y="3491164"/>
            <a:ext cx="1447800" cy="591142"/>
          </a:xfrm>
          <a:prstGeom prst="rect">
            <a:avLst/>
          </a:prstGeom>
          <a:solidFill>
            <a:srgbClr val="92D050">
              <a:alpha val="39825"/>
            </a:srgbClr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i="1" dirty="0">
                <a:solidFill>
                  <a:schemeClr val="tx2"/>
                </a:solidFill>
              </a:rPr>
              <a:t>address of x</a:t>
            </a:r>
          </a:p>
          <a:p>
            <a:pPr algn="ctr"/>
            <a:r>
              <a:rPr lang="en-US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0x01004</a:t>
            </a:r>
          </a:p>
          <a:p>
            <a:pPr algn="ctr"/>
            <a:endParaRPr lang="en-US" i="1" dirty="0">
              <a:solidFill>
                <a:schemeClr val="tx2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CD06F7F-18CB-959E-AB08-FE1FAB572246}"/>
              </a:ext>
            </a:extLst>
          </p:cNvPr>
          <p:cNvSpPr txBox="1"/>
          <p:nvPr/>
        </p:nvSpPr>
        <p:spPr>
          <a:xfrm>
            <a:off x="5616146" y="2633043"/>
            <a:ext cx="1859937" cy="338554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??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170DAEF-81AB-3B6A-5577-2D8D7D086B41}"/>
              </a:ext>
            </a:extLst>
          </p:cNvPr>
          <p:cNvSpPr txBox="1"/>
          <p:nvPr/>
        </p:nvSpPr>
        <p:spPr>
          <a:xfrm>
            <a:off x="7466945" y="2623010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0x01010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EC93274-8C21-4747-739F-B989D34D9F64}"/>
              </a:ext>
            </a:extLst>
          </p:cNvPr>
          <p:cNvSpPr txBox="1"/>
          <p:nvPr/>
        </p:nvSpPr>
        <p:spPr>
          <a:xfrm>
            <a:off x="5616146" y="2999087"/>
            <a:ext cx="1859937" cy="338554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0x01004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03FC9324-89FF-7565-ABE1-1B609013EDD0}"/>
              </a:ext>
            </a:extLst>
          </p:cNvPr>
          <p:cNvCxnSpPr>
            <a:cxnSpLocks/>
          </p:cNvCxnSpPr>
          <p:nvPr/>
        </p:nvCxnSpPr>
        <p:spPr>
          <a:xfrm flipV="1">
            <a:off x="4626884" y="3163748"/>
            <a:ext cx="1514391" cy="504280"/>
          </a:xfrm>
          <a:prstGeom prst="straightConnector1">
            <a:avLst/>
          </a:prstGeom>
          <a:ln w="254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7161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animBg="1"/>
      <p:bldP spid="34" grpId="0"/>
      <p:bldP spid="48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46597B-5645-4145-B9D9-F53A5B3FCB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777" y="100755"/>
            <a:ext cx="10515600" cy="715294"/>
          </a:xfrm>
        </p:spPr>
        <p:txBody>
          <a:bodyPr/>
          <a:lstStyle/>
          <a:p>
            <a:r>
              <a:rPr lang="en-US" dirty="0" err="1"/>
              <a:t>ldr</a:t>
            </a:r>
            <a:r>
              <a:rPr lang="en-US" dirty="0"/>
              <a:t>/str practice - 2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57A3006-70AE-5A41-A839-25DF9E502E2E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834984" y="941133"/>
            <a:ext cx="11017048" cy="5676933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r1 contains the </a:t>
            </a:r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Address of X (defined as int *X)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in memory r1 points at X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r2 contains the 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Address of Y (defined as int Y)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in memory; r2 points at Y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write Y = *X;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ldr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	r3, [r1]  // r3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 x (read 1)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ldr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	r0, [r3]  // r0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 *x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(read 2)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	r0, [r2]  // y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 *x</a:t>
            </a:r>
            <a:endParaRPr lang="en-US" sz="2000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508F927-C13C-394B-9D29-ACA8B54F8C91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99EE306-E8B8-AE7F-F7F2-F13A86F91338}"/>
              </a:ext>
            </a:extLst>
          </p:cNvPr>
          <p:cNvSpPr/>
          <p:nvPr/>
        </p:nvSpPr>
        <p:spPr>
          <a:xfrm>
            <a:off x="4535791" y="2672967"/>
            <a:ext cx="1447800" cy="591142"/>
          </a:xfrm>
          <a:prstGeom prst="rect">
            <a:avLst/>
          </a:prstGeom>
          <a:solidFill>
            <a:srgbClr val="92D050">
              <a:alpha val="39825"/>
            </a:srgbClr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i="1" dirty="0">
                <a:solidFill>
                  <a:schemeClr val="tx2"/>
                </a:solidFill>
              </a:rPr>
              <a:t>address of y</a:t>
            </a:r>
          </a:p>
          <a:p>
            <a:pPr algn="ctr"/>
            <a:r>
              <a:rPr lang="en-US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0x0100c</a:t>
            </a:r>
          </a:p>
          <a:p>
            <a:pPr algn="ctr"/>
            <a:endParaRPr lang="en-US" i="1" dirty="0">
              <a:solidFill>
                <a:schemeClr val="tx2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12B9668-378D-55BC-BE49-414AB1233E62}"/>
              </a:ext>
            </a:extLst>
          </p:cNvPr>
          <p:cNvSpPr txBox="1"/>
          <p:nvPr/>
        </p:nvSpPr>
        <p:spPr>
          <a:xfrm>
            <a:off x="4112112" y="3480334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r1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7059D62-6CFD-A6A8-DAEC-6E391D917CBC}"/>
              </a:ext>
            </a:extLst>
          </p:cNvPr>
          <p:cNvSpPr txBox="1"/>
          <p:nvPr/>
        </p:nvSpPr>
        <p:spPr>
          <a:xfrm>
            <a:off x="4171955" y="2782411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r2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EF2F4A7-E616-7FE0-244C-6A8986722957}"/>
              </a:ext>
            </a:extLst>
          </p:cNvPr>
          <p:cNvSpPr txBox="1"/>
          <p:nvPr/>
        </p:nvSpPr>
        <p:spPr>
          <a:xfrm>
            <a:off x="6960621" y="3620520"/>
            <a:ext cx="1859937" cy="338554"/>
          </a:xfrm>
          <a:prstGeom prst="rect">
            <a:avLst/>
          </a:prstGeom>
          <a:solidFill>
            <a:srgbClr val="2C895B"/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= 0x01010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FFA289B5-AEBC-1415-5A4F-D33FEF10F357}"/>
              </a:ext>
            </a:extLst>
          </p:cNvPr>
          <p:cNvCxnSpPr>
            <a:cxnSpLocks/>
          </p:cNvCxnSpPr>
          <p:nvPr/>
        </p:nvCxnSpPr>
        <p:spPr>
          <a:xfrm>
            <a:off x="5981377" y="3779600"/>
            <a:ext cx="959176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A05CBC7-E9F6-CD46-1F46-3705B963A227}"/>
              </a:ext>
            </a:extLst>
          </p:cNvPr>
          <p:cNvCxnSpPr>
            <a:cxnSpLocks/>
            <a:endCxn id="44" idx="1"/>
          </p:cNvCxnSpPr>
          <p:nvPr/>
        </p:nvCxnSpPr>
        <p:spPr>
          <a:xfrm flipV="1">
            <a:off x="5984981" y="3081911"/>
            <a:ext cx="984779" cy="10296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B97FBA10-FD00-C5DC-A281-6064A873651B}"/>
              </a:ext>
            </a:extLst>
          </p:cNvPr>
          <p:cNvSpPr txBox="1"/>
          <p:nvPr/>
        </p:nvSpPr>
        <p:spPr>
          <a:xfrm>
            <a:off x="6969760" y="3952747"/>
            <a:ext cx="1859937" cy="338554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??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BA8C7C4-7A2F-3138-2E42-11B6B1B78406}"/>
              </a:ext>
            </a:extLst>
          </p:cNvPr>
          <p:cNvSpPr txBox="1"/>
          <p:nvPr/>
        </p:nvSpPr>
        <p:spPr>
          <a:xfrm>
            <a:off x="6969760" y="2912634"/>
            <a:ext cx="1859937" cy="338554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 contents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B03F743-48ED-5411-6FB2-4DF5FBA13945}"/>
              </a:ext>
            </a:extLst>
          </p:cNvPr>
          <p:cNvSpPr txBox="1"/>
          <p:nvPr/>
        </p:nvSpPr>
        <p:spPr>
          <a:xfrm>
            <a:off x="6969760" y="3257933"/>
            <a:ext cx="1859937" cy="338554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??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FA3454A-95D8-EBE3-8345-F6CEE92FF232}"/>
              </a:ext>
            </a:extLst>
          </p:cNvPr>
          <p:cNvSpPr txBox="1"/>
          <p:nvPr/>
        </p:nvSpPr>
        <p:spPr>
          <a:xfrm>
            <a:off x="8775312" y="3292973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0x01008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1D73844-5CBA-D697-8A54-492EDC6361B3}"/>
              </a:ext>
            </a:extLst>
          </p:cNvPr>
          <p:cNvSpPr txBox="1"/>
          <p:nvPr/>
        </p:nvSpPr>
        <p:spPr>
          <a:xfrm>
            <a:off x="8775312" y="2923641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0x0100c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AC1A5A5-0328-3762-0B95-CEC700E60237}"/>
              </a:ext>
            </a:extLst>
          </p:cNvPr>
          <p:cNvSpPr txBox="1"/>
          <p:nvPr/>
        </p:nvSpPr>
        <p:spPr>
          <a:xfrm>
            <a:off x="8788944" y="3631527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0x01004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87BB409-1ABD-DCF0-4379-DED8AA885E23}"/>
              </a:ext>
            </a:extLst>
          </p:cNvPr>
          <p:cNvSpPr txBox="1"/>
          <p:nvPr/>
        </p:nvSpPr>
        <p:spPr>
          <a:xfrm>
            <a:off x="8820559" y="3942714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0x01000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F1979E99-43A4-1FE0-AA8B-F9165DC64800}"/>
              </a:ext>
            </a:extLst>
          </p:cNvPr>
          <p:cNvSpPr/>
          <p:nvPr/>
        </p:nvSpPr>
        <p:spPr>
          <a:xfrm>
            <a:off x="4533577" y="3419623"/>
            <a:ext cx="1447800" cy="591142"/>
          </a:xfrm>
          <a:prstGeom prst="rect">
            <a:avLst/>
          </a:prstGeom>
          <a:solidFill>
            <a:srgbClr val="92D050">
              <a:alpha val="39825"/>
            </a:srgbClr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i="1" dirty="0">
                <a:solidFill>
                  <a:schemeClr val="tx2"/>
                </a:solidFill>
              </a:rPr>
              <a:t>address of x</a:t>
            </a:r>
          </a:p>
          <a:p>
            <a:pPr algn="ctr"/>
            <a:r>
              <a:rPr lang="en-US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0x01004</a:t>
            </a:r>
          </a:p>
          <a:p>
            <a:pPr algn="ctr"/>
            <a:endParaRPr lang="en-US" i="1" dirty="0">
              <a:solidFill>
                <a:schemeClr val="tx2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A9FA7A7-C9D2-18AB-563B-F805492F2B28}"/>
              </a:ext>
            </a:extLst>
          </p:cNvPr>
          <p:cNvSpPr txBox="1"/>
          <p:nvPr/>
        </p:nvSpPr>
        <p:spPr>
          <a:xfrm>
            <a:off x="6967019" y="2561502"/>
            <a:ext cx="1859937" cy="338554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55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649AF6D-7666-3B8B-113A-35343A5C33F5}"/>
              </a:ext>
            </a:extLst>
          </p:cNvPr>
          <p:cNvSpPr txBox="1"/>
          <p:nvPr/>
        </p:nvSpPr>
        <p:spPr>
          <a:xfrm>
            <a:off x="8817818" y="2551469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0x01010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6E33CE5-22C2-C930-7332-4E4109EB8AF1}"/>
              </a:ext>
            </a:extLst>
          </p:cNvPr>
          <p:cNvSpPr txBox="1"/>
          <p:nvPr/>
        </p:nvSpPr>
        <p:spPr>
          <a:xfrm>
            <a:off x="6960621" y="2915910"/>
            <a:ext cx="1859937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55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9946F4F-6EEB-870C-43BB-7F4507F262FF}"/>
              </a:ext>
            </a:extLst>
          </p:cNvPr>
          <p:cNvSpPr/>
          <p:nvPr/>
        </p:nvSpPr>
        <p:spPr>
          <a:xfrm>
            <a:off x="4523935" y="1978364"/>
            <a:ext cx="1447800" cy="591142"/>
          </a:xfrm>
          <a:prstGeom prst="rect">
            <a:avLst/>
          </a:prstGeom>
          <a:solidFill>
            <a:srgbClr val="92D050">
              <a:alpha val="39825"/>
            </a:srgbClr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i="1" dirty="0">
                <a:solidFill>
                  <a:schemeClr val="tx2"/>
                </a:solidFill>
              </a:rPr>
              <a:t>?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9542A5B-9DB2-FAC2-1AE7-B82BEF201F0C}"/>
              </a:ext>
            </a:extLst>
          </p:cNvPr>
          <p:cNvSpPr txBox="1"/>
          <p:nvPr/>
        </p:nvSpPr>
        <p:spPr>
          <a:xfrm>
            <a:off x="4160099" y="2087808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r3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C2B7ADE1-D83A-8641-6532-DCA7948E1B17}"/>
              </a:ext>
            </a:extLst>
          </p:cNvPr>
          <p:cNvSpPr/>
          <p:nvPr/>
        </p:nvSpPr>
        <p:spPr>
          <a:xfrm>
            <a:off x="4539959" y="1976514"/>
            <a:ext cx="1447800" cy="591142"/>
          </a:xfrm>
          <a:prstGeom prst="rect">
            <a:avLst/>
          </a:prstGeom>
          <a:solidFill>
            <a:srgbClr val="2C895B"/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i="1" dirty="0">
                <a:solidFill>
                  <a:schemeClr val="bg1"/>
                </a:solidFill>
              </a:rPr>
              <a:t>0x01010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1C478D42-07A5-A91C-2622-8F6B03225C11}"/>
              </a:ext>
            </a:extLst>
          </p:cNvPr>
          <p:cNvSpPr txBox="1"/>
          <p:nvPr/>
        </p:nvSpPr>
        <p:spPr>
          <a:xfrm>
            <a:off x="4080497" y="42650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r0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2F195AB7-356D-0FE7-F1AE-3C2498CF3927}"/>
              </a:ext>
            </a:extLst>
          </p:cNvPr>
          <p:cNvSpPr/>
          <p:nvPr/>
        </p:nvSpPr>
        <p:spPr>
          <a:xfrm>
            <a:off x="4501962" y="4204315"/>
            <a:ext cx="1447800" cy="591142"/>
          </a:xfrm>
          <a:prstGeom prst="rect">
            <a:avLst/>
          </a:prstGeom>
          <a:solidFill>
            <a:srgbClr val="92D050">
              <a:alpha val="39825"/>
            </a:srgbClr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i="1" dirty="0">
                <a:solidFill>
                  <a:schemeClr val="tx2"/>
                </a:solidFill>
              </a:rPr>
              <a:t>?</a:t>
            </a:r>
            <a:endParaRPr lang="en-US" b="1" dirty="0">
              <a:solidFill>
                <a:schemeClr val="tx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en-US" i="1" dirty="0">
              <a:solidFill>
                <a:schemeClr val="tx2"/>
              </a:solidFill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CAF2F2E9-9682-53C9-5BCA-0AC616491EBF}"/>
              </a:ext>
            </a:extLst>
          </p:cNvPr>
          <p:cNvSpPr/>
          <p:nvPr/>
        </p:nvSpPr>
        <p:spPr>
          <a:xfrm>
            <a:off x="4491586" y="4204315"/>
            <a:ext cx="1447800" cy="591142"/>
          </a:xfrm>
          <a:prstGeom prst="rect">
            <a:avLst/>
          </a:prstGeom>
          <a:solidFill>
            <a:schemeClr val="accent5"/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i="1" dirty="0">
                <a:solidFill>
                  <a:schemeClr val="bg1"/>
                </a:solidFill>
              </a:rPr>
              <a:t>55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8F5E96A5-7F9D-17C6-0405-C5DD59A7B262}"/>
              </a:ext>
            </a:extLst>
          </p:cNvPr>
          <p:cNvCxnSpPr>
            <a:cxnSpLocks/>
          </p:cNvCxnSpPr>
          <p:nvPr/>
        </p:nvCxnSpPr>
        <p:spPr>
          <a:xfrm flipH="1" flipV="1">
            <a:off x="6022709" y="2540757"/>
            <a:ext cx="936159" cy="1154834"/>
          </a:xfrm>
          <a:prstGeom prst="straightConnector1">
            <a:avLst/>
          </a:prstGeom>
          <a:ln w="254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F6E56D13-3E79-C436-E3A7-AEBEDFEC0FD5}"/>
              </a:ext>
            </a:extLst>
          </p:cNvPr>
          <p:cNvCxnSpPr>
            <a:cxnSpLocks/>
            <a:endCxn id="61" idx="3"/>
          </p:cNvCxnSpPr>
          <p:nvPr/>
        </p:nvCxnSpPr>
        <p:spPr>
          <a:xfrm flipH="1">
            <a:off x="5939386" y="2811334"/>
            <a:ext cx="1070456" cy="1688552"/>
          </a:xfrm>
          <a:prstGeom prst="straightConnector1">
            <a:avLst/>
          </a:prstGeom>
          <a:ln w="254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E97F4DDD-BB4D-8189-E660-E425AE517F32}"/>
              </a:ext>
            </a:extLst>
          </p:cNvPr>
          <p:cNvCxnSpPr>
            <a:cxnSpLocks/>
          </p:cNvCxnSpPr>
          <p:nvPr/>
        </p:nvCxnSpPr>
        <p:spPr>
          <a:xfrm flipV="1">
            <a:off x="5934198" y="3118174"/>
            <a:ext cx="1209874" cy="1381712"/>
          </a:xfrm>
          <a:prstGeom prst="straightConnector1">
            <a:avLst/>
          </a:prstGeom>
          <a:ln w="254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27461DF-838D-E99D-247D-1C5936F174D4}"/>
              </a:ext>
            </a:extLst>
          </p:cNvPr>
          <p:cNvCxnSpPr>
            <a:cxnSpLocks/>
            <a:endCxn id="51" idx="1"/>
          </p:cNvCxnSpPr>
          <p:nvPr/>
        </p:nvCxnSpPr>
        <p:spPr>
          <a:xfrm>
            <a:off x="6022709" y="2246682"/>
            <a:ext cx="944310" cy="484097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1937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 animBg="1"/>
      <p:bldP spid="34" grpId="0"/>
      <p:bldP spid="55" grpId="0" animBg="1"/>
      <p:bldP spid="58" grpId="0" animBg="1"/>
      <p:bldP spid="61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46597B-5645-4145-B9D9-F53A5B3FCB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657" y="19756"/>
            <a:ext cx="10515600" cy="715294"/>
          </a:xfrm>
        </p:spPr>
        <p:txBody>
          <a:bodyPr/>
          <a:lstStyle/>
          <a:p>
            <a:r>
              <a:rPr lang="en-US" dirty="0" err="1"/>
              <a:t>ldr</a:t>
            </a:r>
            <a:r>
              <a:rPr lang="en-US" dirty="0"/>
              <a:t>/str practice - 3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57A3006-70AE-5A41-A839-25DF9E502E2E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37322" y="735050"/>
            <a:ext cx="11256447" cy="5932450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r1 contains </a:t>
            </a:r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Address of X (defined as int *X)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in memory; r1 points at X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r2 contains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Address of Y (defined as int Y[2])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in memory; r2 points at &amp;(Y[0])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write *X  = Y[1];</a:t>
            </a: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sz="2000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ldr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r0, [r2, 4]       // r0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 y[1]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ldr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r3, [r1]          // r3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 x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    r0, [r3]         // *x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 y[1]</a:t>
            </a:r>
            <a:endParaRPr lang="en-US" sz="2000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508F927-C13C-394B-9D29-ACA8B54F8C91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C4B3027-53ED-0B48-9433-C196846BF638}"/>
              </a:ext>
            </a:extLst>
          </p:cNvPr>
          <p:cNvSpPr/>
          <p:nvPr/>
        </p:nvSpPr>
        <p:spPr>
          <a:xfrm>
            <a:off x="4324260" y="2766018"/>
            <a:ext cx="1447800" cy="591142"/>
          </a:xfrm>
          <a:prstGeom prst="rect">
            <a:avLst/>
          </a:prstGeom>
          <a:solidFill>
            <a:srgbClr val="92D050">
              <a:alpha val="39825"/>
            </a:srgbClr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i="1" dirty="0">
                <a:solidFill>
                  <a:schemeClr val="tx2"/>
                </a:solidFill>
              </a:rPr>
              <a:t>address of y</a:t>
            </a:r>
          </a:p>
          <a:p>
            <a:pPr algn="ctr"/>
            <a:r>
              <a:rPr lang="en-US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0x0100c</a:t>
            </a:r>
          </a:p>
          <a:p>
            <a:pPr algn="ctr"/>
            <a:endParaRPr lang="en-US" i="1" dirty="0">
              <a:solidFill>
                <a:schemeClr val="tx2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29B199E-3D80-C301-2A43-C82DD4A05D1E}"/>
              </a:ext>
            </a:extLst>
          </p:cNvPr>
          <p:cNvSpPr txBox="1"/>
          <p:nvPr/>
        </p:nvSpPr>
        <p:spPr>
          <a:xfrm>
            <a:off x="3900581" y="3573385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r1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694F59B-9B16-28FA-E9A0-EE591F9A28C4}"/>
              </a:ext>
            </a:extLst>
          </p:cNvPr>
          <p:cNvSpPr txBox="1"/>
          <p:nvPr/>
        </p:nvSpPr>
        <p:spPr>
          <a:xfrm>
            <a:off x="3960424" y="2875462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r2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6F05895-0A1C-9E2C-98AA-795CBF2375E3}"/>
              </a:ext>
            </a:extLst>
          </p:cNvPr>
          <p:cNvSpPr txBox="1"/>
          <p:nvPr/>
        </p:nvSpPr>
        <p:spPr>
          <a:xfrm>
            <a:off x="6749091" y="3699513"/>
            <a:ext cx="1859937" cy="338554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= 0x01000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8EC889CD-82D3-D8D4-D61B-B0CC3BEA7E33}"/>
              </a:ext>
            </a:extLst>
          </p:cNvPr>
          <p:cNvCxnSpPr>
            <a:cxnSpLocks/>
          </p:cNvCxnSpPr>
          <p:nvPr/>
        </p:nvCxnSpPr>
        <p:spPr>
          <a:xfrm>
            <a:off x="5769846" y="3872651"/>
            <a:ext cx="959176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A3E99693-0057-51D1-8E92-48AFB0B7131C}"/>
              </a:ext>
            </a:extLst>
          </p:cNvPr>
          <p:cNvCxnSpPr>
            <a:cxnSpLocks/>
            <a:endCxn id="44" idx="1"/>
          </p:cNvCxnSpPr>
          <p:nvPr/>
        </p:nvCxnSpPr>
        <p:spPr>
          <a:xfrm flipV="1">
            <a:off x="5773450" y="3174962"/>
            <a:ext cx="984779" cy="10296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9091E924-0A53-8E82-55BC-E41019429CF7}"/>
              </a:ext>
            </a:extLst>
          </p:cNvPr>
          <p:cNvSpPr txBox="1"/>
          <p:nvPr/>
        </p:nvSpPr>
        <p:spPr>
          <a:xfrm>
            <a:off x="6758229" y="4045798"/>
            <a:ext cx="1859937" cy="338554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??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521EFD4-E445-A54B-831E-C0B6A00225CA}"/>
              </a:ext>
            </a:extLst>
          </p:cNvPr>
          <p:cNvSpPr txBox="1"/>
          <p:nvPr/>
        </p:nvSpPr>
        <p:spPr>
          <a:xfrm>
            <a:off x="6758229" y="3005685"/>
            <a:ext cx="1859937" cy="338554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Y[0] contents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7D1F90C-E242-269C-5DBE-AAAC96DA1CC2}"/>
              </a:ext>
            </a:extLst>
          </p:cNvPr>
          <p:cNvSpPr txBox="1"/>
          <p:nvPr/>
        </p:nvSpPr>
        <p:spPr>
          <a:xfrm>
            <a:off x="6758229" y="3350984"/>
            <a:ext cx="1859937" cy="338554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??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4A1E3AB-F270-1BAA-D3EF-71E8C9D9EFD4}"/>
              </a:ext>
            </a:extLst>
          </p:cNvPr>
          <p:cNvSpPr txBox="1"/>
          <p:nvPr/>
        </p:nvSpPr>
        <p:spPr>
          <a:xfrm>
            <a:off x="8563781" y="3386024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0x01008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B7E7104-1296-73D5-6D25-39BED26CB80A}"/>
              </a:ext>
            </a:extLst>
          </p:cNvPr>
          <p:cNvSpPr txBox="1"/>
          <p:nvPr/>
        </p:nvSpPr>
        <p:spPr>
          <a:xfrm>
            <a:off x="8563781" y="3016692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0x0100c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B082672-E5FC-ACFD-7E76-18DC859CA74F}"/>
              </a:ext>
            </a:extLst>
          </p:cNvPr>
          <p:cNvSpPr txBox="1"/>
          <p:nvPr/>
        </p:nvSpPr>
        <p:spPr>
          <a:xfrm>
            <a:off x="8577413" y="3724578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0x01004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8C0F90F-BB67-8DF3-6C91-459A78660A63}"/>
              </a:ext>
            </a:extLst>
          </p:cNvPr>
          <p:cNvSpPr txBox="1"/>
          <p:nvPr/>
        </p:nvSpPr>
        <p:spPr>
          <a:xfrm>
            <a:off x="8609028" y="4035765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0x01000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E75FDC24-466B-0C48-EF58-E518D3646BC4}"/>
              </a:ext>
            </a:extLst>
          </p:cNvPr>
          <p:cNvSpPr/>
          <p:nvPr/>
        </p:nvSpPr>
        <p:spPr>
          <a:xfrm>
            <a:off x="4322046" y="3512674"/>
            <a:ext cx="1447800" cy="591142"/>
          </a:xfrm>
          <a:prstGeom prst="rect">
            <a:avLst/>
          </a:prstGeom>
          <a:solidFill>
            <a:srgbClr val="92D050">
              <a:alpha val="39825"/>
            </a:srgbClr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i="1" dirty="0">
                <a:solidFill>
                  <a:schemeClr val="tx2"/>
                </a:solidFill>
              </a:rPr>
              <a:t>address of x</a:t>
            </a:r>
          </a:p>
          <a:p>
            <a:pPr algn="ctr"/>
            <a:r>
              <a:rPr lang="en-US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0x01004</a:t>
            </a:r>
          </a:p>
          <a:p>
            <a:pPr algn="ctr"/>
            <a:endParaRPr lang="en-US" i="1" dirty="0">
              <a:solidFill>
                <a:schemeClr val="tx2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102DD16-21DA-644B-5D81-B516A7EA56D0}"/>
              </a:ext>
            </a:extLst>
          </p:cNvPr>
          <p:cNvSpPr txBox="1"/>
          <p:nvPr/>
        </p:nvSpPr>
        <p:spPr>
          <a:xfrm>
            <a:off x="6755488" y="2654553"/>
            <a:ext cx="1859937" cy="338554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Y[1] contents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5710E38-3FCC-0E10-966E-E0F4D962F6B1}"/>
              </a:ext>
            </a:extLst>
          </p:cNvPr>
          <p:cNvSpPr txBox="1"/>
          <p:nvPr/>
        </p:nvSpPr>
        <p:spPr>
          <a:xfrm>
            <a:off x="8606287" y="2644520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0x01010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0ABB558-0F1E-C3EE-7419-A3D31BD57DDA}"/>
              </a:ext>
            </a:extLst>
          </p:cNvPr>
          <p:cNvSpPr txBox="1"/>
          <p:nvPr/>
        </p:nvSpPr>
        <p:spPr>
          <a:xfrm>
            <a:off x="6733284" y="4044812"/>
            <a:ext cx="1859937" cy="338554"/>
          </a:xfrm>
          <a:prstGeom prst="rect">
            <a:avLst/>
          </a:prstGeom>
          <a:solidFill>
            <a:srgbClr val="2C895B"/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Y[1] contents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64F088B7-D6FA-DAAF-EE9D-49E4902BB555}"/>
              </a:ext>
            </a:extLst>
          </p:cNvPr>
          <p:cNvSpPr/>
          <p:nvPr/>
        </p:nvSpPr>
        <p:spPr>
          <a:xfrm>
            <a:off x="4312404" y="2071415"/>
            <a:ext cx="1447800" cy="591142"/>
          </a:xfrm>
          <a:prstGeom prst="rect">
            <a:avLst/>
          </a:prstGeom>
          <a:solidFill>
            <a:srgbClr val="92D050">
              <a:alpha val="39825"/>
            </a:srgbClr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i="1" dirty="0">
                <a:solidFill>
                  <a:schemeClr val="tx2"/>
                </a:solidFill>
              </a:rPr>
              <a:t>?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F77168C-4BD3-ECB2-565B-7FB165F5EFC8}"/>
              </a:ext>
            </a:extLst>
          </p:cNvPr>
          <p:cNvSpPr txBox="1"/>
          <p:nvPr/>
        </p:nvSpPr>
        <p:spPr>
          <a:xfrm>
            <a:off x="3948568" y="2180859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r3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B3CACC6-BEE6-CE13-433B-4878CCCBBFDD}"/>
              </a:ext>
            </a:extLst>
          </p:cNvPr>
          <p:cNvSpPr txBox="1"/>
          <p:nvPr/>
        </p:nvSpPr>
        <p:spPr>
          <a:xfrm>
            <a:off x="3868966" y="4358077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r0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17D92F2B-D3D0-22D9-556D-014E7A56B728}"/>
              </a:ext>
            </a:extLst>
          </p:cNvPr>
          <p:cNvSpPr/>
          <p:nvPr/>
        </p:nvSpPr>
        <p:spPr>
          <a:xfrm>
            <a:off x="4350274" y="4231065"/>
            <a:ext cx="1447800" cy="591142"/>
          </a:xfrm>
          <a:prstGeom prst="rect">
            <a:avLst/>
          </a:prstGeom>
          <a:solidFill>
            <a:srgbClr val="92D050">
              <a:alpha val="47989"/>
            </a:srgbClr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i="1" dirty="0">
                <a:solidFill>
                  <a:schemeClr val="tx2"/>
                </a:solidFill>
              </a:rPr>
              <a:t>?</a:t>
            </a:r>
            <a:endParaRPr lang="en-US" b="1" dirty="0">
              <a:solidFill>
                <a:schemeClr val="tx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en-US" i="1" dirty="0">
              <a:solidFill>
                <a:schemeClr val="tx2"/>
              </a:solidFill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8730ED8D-F9B3-7342-14AC-7AD475C41C48}"/>
              </a:ext>
            </a:extLst>
          </p:cNvPr>
          <p:cNvSpPr/>
          <p:nvPr/>
        </p:nvSpPr>
        <p:spPr>
          <a:xfrm>
            <a:off x="4312404" y="2088847"/>
            <a:ext cx="1447800" cy="591142"/>
          </a:xfrm>
          <a:prstGeom prst="rect">
            <a:avLst/>
          </a:prstGeom>
          <a:solidFill>
            <a:schemeClr val="accent5"/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i="1" dirty="0">
                <a:solidFill>
                  <a:schemeClr val="bg1"/>
                </a:solidFill>
              </a:rPr>
              <a:t>0x01000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C44AD5E5-C7DC-3BCC-AAF6-65D1447051C8}"/>
              </a:ext>
            </a:extLst>
          </p:cNvPr>
          <p:cNvSpPr/>
          <p:nvPr/>
        </p:nvSpPr>
        <p:spPr>
          <a:xfrm>
            <a:off x="4350274" y="4245241"/>
            <a:ext cx="1447800" cy="591142"/>
          </a:xfrm>
          <a:prstGeom prst="rect">
            <a:avLst/>
          </a:prstGeom>
          <a:solidFill>
            <a:srgbClr val="2C895B"/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i="1" dirty="0">
                <a:solidFill>
                  <a:schemeClr val="bg1"/>
                </a:solidFill>
              </a:rPr>
              <a:t>Y[1] contents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87E9ED5-CA80-C428-AEA4-6A86F16F78DF}"/>
              </a:ext>
            </a:extLst>
          </p:cNvPr>
          <p:cNvSpPr txBox="1"/>
          <p:nvPr/>
        </p:nvSpPr>
        <p:spPr>
          <a:xfrm>
            <a:off x="6307930" y="2640437"/>
            <a:ext cx="4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+4</a:t>
            </a: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7A1705BE-DAE9-E316-F5D3-472796614FD5}"/>
              </a:ext>
            </a:extLst>
          </p:cNvPr>
          <p:cNvCxnSpPr>
            <a:cxnSpLocks/>
            <a:endCxn id="56" idx="3"/>
          </p:cNvCxnSpPr>
          <p:nvPr/>
        </p:nvCxnSpPr>
        <p:spPr>
          <a:xfrm flipH="1">
            <a:off x="5798074" y="2860999"/>
            <a:ext cx="977567" cy="1679813"/>
          </a:xfrm>
          <a:prstGeom prst="straightConnector1">
            <a:avLst/>
          </a:prstGeom>
          <a:ln w="254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CFEA66E3-3D88-889C-0E27-16D51E73C09A}"/>
              </a:ext>
            </a:extLst>
          </p:cNvPr>
          <p:cNvCxnSpPr>
            <a:cxnSpLocks/>
            <a:endCxn id="59" idx="3"/>
          </p:cNvCxnSpPr>
          <p:nvPr/>
        </p:nvCxnSpPr>
        <p:spPr>
          <a:xfrm flipH="1" flipV="1">
            <a:off x="5760204" y="2384418"/>
            <a:ext cx="973080" cy="1450475"/>
          </a:xfrm>
          <a:prstGeom prst="straightConnector1">
            <a:avLst/>
          </a:prstGeom>
          <a:ln w="254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1C377385-044C-49DA-0743-30564AEB8E27}"/>
              </a:ext>
            </a:extLst>
          </p:cNvPr>
          <p:cNvCxnSpPr>
            <a:cxnSpLocks/>
            <a:endCxn id="53" idx="1"/>
          </p:cNvCxnSpPr>
          <p:nvPr/>
        </p:nvCxnSpPr>
        <p:spPr>
          <a:xfrm>
            <a:off x="5788010" y="2424391"/>
            <a:ext cx="945274" cy="1789698"/>
          </a:xfrm>
          <a:prstGeom prst="straightConnector1">
            <a:avLst/>
          </a:prstGeom>
          <a:ln w="254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1566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 animBg="1"/>
      <p:bldP spid="34" grpId="0"/>
      <p:bldP spid="53" grpId="0" animBg="1"/>
      <p:bldP spid="59" grpId="0" animBg="1"/>
      <p:bldP spid="56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46597B-5645-4145-B9D9-F53A5B3FCB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657" y="19756"/>
            <a:ext cx="10515600" cy="715294"/>
          </a:xfrm>
        </p:spPr>
        <p:txBody>
          <a:bodyPr/>
          <a:lstStyle/>
          <a:p>
            <a:r>
              <a:rPr lang="en-US" dirty="0" err="1"/>
              <a:t>ldr</a:t>
            </a:r>
            <a:r>
              <a:rPr lang="en-US" dirty="0"/>
              <a:t>/str practice - 4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5ACD6AA-5F18-9541-A6F0-EAA05D8C4624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76984" y="735051"/>
            <a:ext cx="11350794" cy="5932449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r1 contains </a:t>
            </a:r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Address of X (defined as int X[2])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in memory; r1 points at &amp;(x[0])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r2 contains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Address of Y (defined as int Y)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in memory; r2 points at Y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r3 contains a 4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write Y = X[1];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ldr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	r0, [r1, r3]  // r0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 x[1]</a:t>
            </a:r>
            <a:endParaRPr lang="en-US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	r0, [r2]    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y 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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 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x[1]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508F927-C13C-394B-9D29-ACA8B54F8C91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4D0FBC00-51B5-2E61-D418-DAA723A5A197}"/>
              </a:ext>
            </a:extLst>
          </p:cNvPr>
          <p:cNvSpPr/>
          <p:nvPr/>
        </p:nvSpPr>
        <p:spPr>
          <a:xfrm>
            <a:off x="4324260" y="2766018"/>
            <a:ext cx="1447800" cy="591142"/>
          </a:xfrm>
          <a:prstGeom prst="rect">
            <a:avLst/>
          </a:prstGeom>
          <a:solidFill>
            <a:srgbClr val="92D050">
              <a:alpha val="39825"/>
            </a:srgbClr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i="1" dirty="0">
                <a:solidFill>
                  <a:schemeClr val="tx2"/>
                </a:solidFill>
              </a:rPr>
              <a:t>address of y</a:t>
            </a:r>
          </a:p>
          <a:p>
            <a:pPr algn="ctr"/>
            <a:r>
              <a:rPr lang="en-US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0x0100c</a:t>
            </a:r>
          </a:p>
          <a:p>
            <a:pPr algn="ctr"/>
            <a:endParaRPr lang="en-US" i="1" dirty="0">
              <a:solidFill>
                <a:schemeClr val="tx2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28B04CB-0770-D3E7-FAA9-B7691F7A5FF1}"/>
              </a:ext>
            </a:extLst>
          </p:cNvPr>
          <p:cNvSpPr txBox="1"/>
          <p:nvPr/>
        </p:nvSpPr>
        <p:spPr>
          <a:xfrm>
            <a:off x="3900581" y="3573385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r1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8BE16DF-AA25-2545-99E9-643DC9CF5B77}"/>
              </a:ext>
            </a:extLst>
          </p:cNvPr>
          <p:cNvSpPr txBox="1"/>
          <p:nvPr/>
        </p:nvSpPr>
        <p:spPr>
          <a:xfrm>
            <a:off x="3960424" y="2875462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r2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B0CB10BC-0F82-75E8-C19E-43A6B10F6E5C}"/>
              </a:ext>
            </a:extLst>
          </p:cNvPr>
          <p:cNvCxnSpPr>
            <a:cxnSpLocks/>
          </p:cNvCxnSpPr>
          <p:nvPr/>
        </p:nvCxnSpPr>
        <p:spPr>
          <a:xfrm>
            <a:off x="5769846" y="3872651"/>
            <a:ext cx="959176" cy="0"/>
          </a:xfrm>
          <a:prstGeom prst="straightConnector1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829E0D4F-EC82-FBAE-2F63-73AB8CFF8378}"/>
              </a:ext>
            </a:extLst>
          </p:cNvPr>
          <p:cNvCxnSpPr>
            <a:cxnSpLocks/>
          </p:cNvCxnSpPr>
          <p:nvPr/>
        </p:nvCxnSpPr>
        <p:spPr>
          <a:xfrm flipV="1">
            <a:off x="5732697" y="3143965"/>
            <a:ext cx="984779" cy="10296"/>
          </a:xfrm>
          <a:prstGeom prst="straightConnector1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A4356720-C468-4F4B-E265-E44731AFCE44}"/>
              </a:ext>
            </a:extLst>
          </p:cNvPr>
          <p:cNvSpPr txBox="1"/>
          <p:nvPr/>
        </p:nvSpPr>
        <p:spPr>
          <a:xfrm>
            <a:off x="6728979" y="4080227"/>
            <a:ext cx="1859937" cy="338554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??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F5ABEA4-A120-2B6F-7BC2-DBD59135A503}"/>
              </a:ext>
            </a:extLst>
          </p:cNvPr>
          <p:cNvSpPr txBox="1"/>
          <p:nvPr/>
        </p:nvSpPr>
        <p:spPr>
          <a:xfrm>
            <a:off x="6703645" y="3721768"/>
            <a:ext cx="1859937" cy="338554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x[0] contents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D8B76FF-2A50-1184-21FB-238D5E09846E}"/>
              </a:ext>
            </a:extLst>
          </p:cNvPr>
          <p:cNvSpPr txBox="1"/>
          <p:nvPr/>
        </p:nvSpPr>
        <p:spPr>
          <a:xfrm>
            <a:off x="6717476" y="3004714"/>
            <a:ext cx="1859937" cy="338554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 contents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FC9785F-EF17-180B-200A-5E2C10175312}"/>
              </a:ext>
            </a:extLst>
          </p:cNvPr>
          <p:cNvSpPr txBox="1"/>
          <p:nvPr/>
        </p:nvSpPr>
        <p:spPr>
          <a:xfrm>
            <a:off x="8563781" y="3386024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0x01008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1FAFED6-EEDD-75EB-87E5-6D8FD696304D}"/>
              </a:ext>
            </a:extLst>
          </p:cNvPr>
          <p:cNvSpPr txBox="1"/>
          <p:nvPr/>
        </p:nvSpPr>
        <p:spPr>
          <a:xfrm>
            <a:off x="8563781" y="3016692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0x0100c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3108451-1DFE-9C9F-3F9B-DADF076B492C}"/>
              </a:ext>
            </a:extLst>
          </p:cNvPr>
          <p:cNvSpPr txBox="1"/>
          <p:nvPr/>
        </p:nvSpPr>
        <p:spPr>
          <a:xfrm>
            <a:off x="8577413" y="3724578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0x01004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7776BA0-7A9B-F03C-3BFC-162974BA64AA}"/>
              </a:ext>
            </a:extLst>
          </p:cNvPr>
          <p:cNvSpPr txBox="1"/>
          <p:nvPr/>
        </p:nvSpPr>
        <p:spPr>
          <a:xfrm>
            <a:off x="8609028" y="4035765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0x01000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BA323FD-4201-9F3E-D189-9B9D87D3A5BE}"/>
              </a:ext>
            </a:extLst>
          </p:cNvPr>
          <p:cNvSpPr/>
          <p:nvPr/>
        </p:nvSpPr>
        <p:spPr>
          <a:xfrm>
            <a:off x="4322046" y="3512674"/>
            <a:ext cx="1447800" cy="591142"/>
          </a:xfrm>
          <a:prstGeom prst="rect">
            <a:avLst/>
          </a:prstGeom>
          <a:solidFill>
            <a:srgbClr val="92D050">
              <a:alpha val="39825"/>
            </a:srgbClr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i="1" dirty="0">
                <a:solidFill>
                  <a:schemeClr val="tx2"/>
                </a:solidFill>
              </a:rPr>
              <a:t>address of x</a:t>
            </a:r>
          </a:p>
          <a:p>
            <a:pPr algn="ctr"/>
            <a:r>
              <a:rPr lang="en-US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0x01004</a:t>
            </a:r>
          </a:p>
          <a:p>
            <a:pPr algn="ctr"/>
            <a:endParaRPr lang="en-US" i="1" dirty="0">
              <a:solidFill>
                <a:schemeClr val="tx2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FEB1866-AA5A-F74E-DB61-1E25BC733459}"/>
              </a:ext>
            </a:extLst>
          </p:cNvPr>
          <p:cNvSpPr txBox="1"/>
          <p:nvPr/>
        </p:nvSpPr>
        <p:spPr>
          <a:xfrm>
            <a:off x="6703646" y="3358657"/>
            <a:ext cx="1859937" cy="338554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x[1] contents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66D61CE-28D3-16CB-C797-08EB0DADA8E8}"/>
              </a:ext>
            </a:extLst>
          </p:cNvPr>
          <p:cNvSpPr txBox="1"/>
          <p:nvPr/>
        </p:nvSpPr>
        <p:spPr>
          <a:xfrm>
            <a:off x="8606287" y="2644520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0x01010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E614A1A-6C85-A08E-5C29-517C66AE33F4}"/>
              </a:ext>
            </a:extLst>
          </p:cNvPr>
          <p:cNvSpPr txBox="1"/>
          <p:nvPr/>
        </p:nvSpPr>
        <p:spPr>
          <a:xfrm>
            <a:off x="6703448" y="3014953"/>
            <a:ext cx="1859937" cy="338554"/>
          </a:xfrm>
          <a:prstGeom prst="rect">
            <a:avLst/>
          </a:prstGeom>
          <a:solidFill>
            <a:srgbClr val="2C895B"/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x[1] contents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01E81A1F-0258-EAF8-9C71-D6CDA618DE7C}"/>
              </a:ext>
            </a:extLst>
          </p:cNvPr>
          <p:cNvSpPr/>
          <p:nvPr/>
        </p:nvSpPr>
        <p:spPr>
          <a:xfrm>
            <a:off x="4312404" y="2071415"/>
            <a:ext cx="1447800" cy="591142"/>
          </a:xfrm>
          <a:prstGeom prst="rect">
            <a:avLst/>
          </a:prstGeom>
          <a:solidFill>
            <a:srgbClr val="92D050">
              <a:alpha val="39825"/>
            </a:srgbClr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i="1" dirty="0">
                <a:solidFill>
                  <a:schemeClr val="tx2"/>
                </a:solidFill>
              </a:rPr>
              <a:t>4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BA33EB2-90D4-DC6B-0B5B-DEF77B6C6DA4}"/>
              </a:ext>
            </a:extLst>
          </p:cNvPr>
          <p:cNvSpPr txBox="1"/>
          <p:nvPr/>
        </p:nvSpPr>
        <p:spPr>
          <a:xfrm>
            <a:off x="3948568" y="2180859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r3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4330879-9C6D-D134-07AE-016B3C702A05}"/>
              </a:ext>
            </a:extLst>
          </p:cNvPr>
          <p:cNvSpPr txBox="1"/>
          <p:nvPr/>
        </p:nvSpPr>
        <p:spPr>
          <a:xfrm>
            <a:off x="3868966" y="4358077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r0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8CA0AA82-3F33-E1A8-E1B3-F25D1862997A}"/>
              </a:ext>
            </a:extLst>
          </p:cNvPr>
          <p:cNvSpPr/>
          <p:nvPr/>
        </p:nvSpPr>
        <p:spPr>
          <a:xfrm>
            <a:off x="4350274" y="4231065"/>
            <a:ext cx="1447800" cy="591142"/>
          </a:xfrm>
          <a:prstGeom prst="rect">
            <a:avLst/>
          </a:prstGeom>
          <a:solidFill>
            <a:srgbClr val="92D050">
              <a:alpha val="47989"/>
            </a:srgbClr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i="1" dirty="0">
                <a:solidFill>
                  <a:schemeClr val="tx2"/>
                </a:solidFill>
              </a:rPr>
              <a:t>?</a:t>
            </a:r>
            <a:endParaRPr lang="en-US" b="1" dirty="0">
              <a:solidFill>
                <a:schemeClr val="tx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en-US" i="1" dirty="0">
              <a:solidFill>
                <a:schemeClr val="tx2"/>
              </a:solidFill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1AE6D160-6138-22AE-3D29-8A1777B9E346}"/>
              </a:ext>
            </a:extLst>
          </p:cNvPr>
          <p:cNvSpPr/>
          <p:nvPr/>
        </p:nvSpPr>
        <p:spPr>
          <a:xfrm>
            <a:off x="4312404" y="4247172"/>
            <a:ext cx="1447800" cy="591142"/>
          </a:xfrm>
          <a:prstGeom prst="rect">
            <a:avLst/>
          </a:prstGeom>
          <a:solidFill>
            <a:srgbClr val="2C895B"/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i="1" dirty="0">
                <a:solidFill>
                  <a:schemeClr val="bg1"/>
                </a:solidFill>
              </a:rPr>
              <a:t>x[1] contents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9157D90-89D5-D282-FCBE-AB1A6BEFE631}"/>
              </a:ext>
            </a:extLst>
          </p:cNvPr>
          <p:cNvSpPr txBox="1"/>
          <p:nvPr/>
        </p:nvSpPr>
        <p:spPr>
          <a:xfrm>
            <a:off x="6198377" y="3386024"/>
            <a:ext cx="4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+4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CE485A83-D141-F057-1682-5391D66CD18D}"/>
              </a:ext>
            </a:extLst>
          </p:cNvPr>
          <p:cNvCxnSpPr>
            <a:cxnSpLocks/>
            <a:stCxn id="51" idx="1"/>
          </p:cNvCxnSpPr>
          <p:nvPr/>
        </p:nvCxnSpPr>
        <p:spPr>
          <a:xfrm flipH="1">
            <a:off x="5808370" y="3527934"/>
            <a:ext cx="895276" cy="1067328"/>
          </a:xfrm>
          <a:prstGeom prst="straightConnector1">
            <a:avLst/>
          </a:prstGeom>
          <a:ln w="254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27B7EFBF-8783-3BB5-0329-78CA3E678E53}"/>
              </a:ext>
            </a:extLst>
          </p:cNvPr>
          <p:cNvCxnSpPr>
            <a:cxnSpLocks/>
            <a:endCxn id="53" idx="1"/>
          </p:cNvCxnSpPr>
          <p:nvPr/>
        </p:nvCxnSpPr>
        <p:spPr>
          <a:xfrm flipV="1">
            <a:off x="5769846" y="3184230"/>
            <a:ext cx="933602" cy="1206340"/>
          </a:xfrm>
          <a:prstGeom prst="straightConnector1">
            <a:avLst/>
          </a:prstGeom>
          <a:ln w="254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8593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animBg="1"/>
      <p:bldP spid="34" grpId="0"/>
      <p:bldP spid="53" grpId="0" animBg="1"/>
      <p:bldP spid="59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7DC91-1FE3-824A-BFD5-CC5476305F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-16797"/>
            <a:ext cx="10515600" cy="715294"/>
          </a:xfrm>
        </p:spPr>
        <p:txBody>
          <a:bodyPr/>
          <a:lstStyle/>
          <a:p>
            <a:r>
              <a:rPr lang="en-US" dirty="0"/>
              <a:t>Label (Address) Math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FDA48B-3D48-864C-96F6-0E8E5819A208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86727" y="1543558"/>
            <a:ext cx="11218545" cy="4047893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dirty="0"/>
              <a:t>You can have the assembler calculate some useful values for you</a:t>
            </a:r>
          </a:p>
          <a:p>
            <a:r>
              <a:rPr lang="en-US" dirty="0"/>
              <a:t>One common use is calculating the distance in bytes between two labels</a:t>
            </a:r>
          </a:p>
          <a:p>
            <a:r>
              <a:rPr lang="en-US" dirty="0"/>
              <a:t>The dot (.) refers to the address on the current line (the next byte after a previous space allocation)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lnSpc>
                <a:spcPct val="100000"/>
              </a:lnSpc>
              <a:buNone/>
            </a:pPr>
            <a:endParaRPr lang="en-US" sz="20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1F24CD0-35C1-7943-9345-98C8608CED45}"/>
              </a:ext>
            </a:extLst>
          </p:cNvPr>
          <p:cNvSpPr/>
          <p:nvPr/>
        </p:nvSpPr>
        <p:spPr bwMode="auto">
          <a:xfrm>
            <a:off x="858384" y="3559412"/>
            <a:ext cx="10253615" cy="1636809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       .section .</a:t>
            </a:r>
            <a:r>
              <a:rPr lang="en-US" sz="2000" dirty="0" err="1">
                <a:solidFill>
                  <a:schemeClr val="accent6"/>
                </a:solidFill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rodata</a:t>
            </a:r>
            <a:endParaRPr lang="en-US" sz="2000" dirty="0">
              <a:solidFill>
                <a:schemeClr val="accent6"/>
              </a:solidFill>
              <a:latin typeface="Consolas" panose="020B0609020204030204" pitchFamily="49" charset="0"/>
              <a:ea typeface="CMU Bright" panose="02000603000000000000" pitchFamily="2" charset="0"/>
              <a:cs typeface="Consolas" panose="020B0609020204030204" pitchFamily="49" charset="0"/>
            </a:endParaRPr>
          </a:p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Lst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:	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.string "The value of x is %d\n"</a:t>
            </a:r>
          </a:p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	.</a:t>
            </a:r>
            <a:r>
              <a:rPr lang="en-US" sz="2000" dirty="0" err="1">
                <a:solidFill>
                  <a:schemeClr val="accent6"/>
                </a:solidFill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equ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 STSZ, (. – .</a:t>
            </a:r>
            <a:r>
              <a:rPr lang="en-US" sz="2000" dirty="0" err="1">
                <a:solidFill>
                  <a:schemeClr val="accent6"/>
                </a:solidFill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Lst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)    </a:t>
            </a:r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// number of bytes in .</a:t>
            </a:r>
            <a:r>
              <a:rPr lang="en-US" sz="2000" dirty="0" err="1">
                <a:solidFill>
                  <a:srgbClr val="2C895B"/>
                </a:solidFill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Lst</a:t>
            </a:r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 includes \0</a:t>
            </a:r>
          </a:p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	.</a:t>
            </a:r>
            <a:r>
              <a:rPr lang="en-US" sz="2000" dirty="0" err="1">
                <a:solidFill>
                  <a:schemeClr val="accent6"/>
                </a:solidFill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equ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 STLEN, STSZ – 1     </a:t>
            </a:r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// string length of .</a:t>
            </a:r>
            <a:r>
              <a:rPr lang="en-US" sz="2000" dirty="0" err="1">
                <a:solidFill>
                  <a:srgbClr val="2C895B"/>
                </a:solidFill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Lst</a:t>
            </a:r>
            <a:endParaRPr lang="en-US" sz="2000" dirty="0">
              <a:solidFill>
                <a:srgbClr val="2C895B"/>
              </a:solidFill>
              <a:latin typeface="Consolas" panose="020B0609020204030204" pitchFamily="49" charset="0"/>
              <a:ea typeface="CMU Bright" panose="02000603000000000000" pitchFamily="2" charset="0"/>
              <a:cs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13E7CE-B41F-2C46-B5D0-09D11730D22B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374648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D1E1FEE-4AF2-524C-8D81-BD42412043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10208"/>
            <a:ext cx="9799455" cy="436880"/>
          </a:xfrm>
        </p:spPr>
        <p:txBody>
          <a:bodyPr/>
          <a:lstStyle/>
          <a:p>
            <a:r>
              <a:rPr lang="en-US" dirty="0"/>
              <a:t>Example: Base Register Addressing  with Arrays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BF8FDE7-54AE-1846-B73F-51C254A7FCB4}"/>
              </a:ext>
            </a:extLst>
          </p:cNvPr>
          <p:cNvSpPr/>
          <p:nvPr/>
        </p:nvSpPr>
        <p:spPr bwMode="auto">
          <a:xfrm>
            <a:off x="95880" y="647088"/>
            <a:ext cx="8343035" cy="5510689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stdio.h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stdlib.h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endParaRPr lang="en-US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 msg[] ="Hello CSE30! We Are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CountinG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UpPER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cASe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letters!";</a:t>
            </a:r>
          </a:p>
          <a:p>
            <a:endParaRPr lang="en-US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main(void)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int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cnt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0;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char *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endpt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msg +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(msg)/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(*msg);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char *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msg;</a:t>
            </a:r>
            <a:b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US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while(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endpt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    if ((*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&gt;= 'A') &amp;&amp; (*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&lt;= 'Z'))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       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cnt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++;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   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++;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  }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return EXIT_SUCCESS;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5E5BDA-EC34-7A42-90A1-3D6F736655E4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aphicFrame>
        <p:nvGraphicFramePr>
          <p:cNvPr id="5" name="Group 63">
            <a:extLst>
              <a:ext uri="{FF2B5EF4-FFF2-40B4-BE49-F238E27FC236}">
                <a16:creationId xmlns:a16="http://schemas.microsoft.com/office/drawing/2014/main" id="{12F08DFF-B1B1-A4AD-A89B-7F58A745705B}"/>
              </a:ext>
            </a:extLst>
          </p:cNvPr>
          <p:cNvGraphicFramePr>
            <a:graphicFrameLocks noGrp="1"/>
          </p:cNvGraphicFramePr>
          <p:nvPr/>
        </p:nvGraphicFramePr>
        <p:xfrm>
          <a:off x="6625232" y="2775521"/>
          <a:ext cx="5452587" cy="857919"/>
        </p:xfrm>
        <a:graphic>
          <a:graphicData uri="http://schemas.openxmlformats.org/drawingml/2006/table">
            <a:tbl>
              <a:tblPr/>
              <a:tblGrid>
                <a:gridCol w="7789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894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89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7894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7894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7894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78941">
                  <a:extLst>
                    <a:ext uri="{9D8B030D-6E8A-4147-A177-3AD203B41FA5}">
                      <a16:colId xmlns:a16="http://schemas.microsoft.com/office/drawing/2014/main" val="3835254477"/>
                    </a:ext>
                  </a:extLst>
                </a:gridCol>
              </a:tblGrid>
              <a:tr h="4111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2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3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4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5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x-none" sz="2000" b="0" i="1" u="none" strike="noStrike" cap="none" normalizeH="0" baseline="0">
                        <a:ln>
                          <a:noFill/>
                        </a:ln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Calibri" charset="0"/>
                        <a:ea typeface="Times New Roman" charset="0"/>
                        <a:cs typeface="Times New Roman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675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onsolas" charset="0"/>
                        </a:rPr>
                        <a:t>'H'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onsolas" charset="0"/>
                        </a:rPr>
                        <a:t>'e'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onsolas" charset="0"/>
                        </a:rPr>
                        <a:t>'l'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onsolas" charset="0"/>
                        </a:rPr>
                        <a:t>'l'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onsolas" charset="0"/>
                        </a:rPr>
                        <a:t>'o'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onsolas" charset="0"/>
                        </a:rPr>
                        <a:t>'\0'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x-none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Consolas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Up Arrow 7">
            <a:extLst>
              <a:ext uri="{FF2B5EF4-FFF2-40B4-BE49-F238E27FC236}">
                <a16:creationId xmlns:a16="http://schemas.microsoft.com/office/drawing/2014/main" id="{F4BA7D96-7960-19D4-24AE-CD5A0FA0882C}"/>
              </a:ext>
            </a:extLst>
          </p:cNvPr>
          <p:cNvSpPr/>
          <p:nvPr/>
        </p:nvSpPr>
        <p:spPr>
          <a:xfrm>
            <a:off x="6878803" y="3789291"/>
            <a:ext cx="274320" cy="343407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0092B0-8B6A-9B15-CE9E-07E116B06FA8}"/>
              </a:ext>
            </a:extLst>
          </p:cNvPr>
          <p:cNvSpPr txBox="1"/>
          <p:nvPr/>
        </p:nvSpPr>
        <p:spPr>
          <a:xfrm>
            <a:off x="6788978" y="4132698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ptr</a:t>
            </a:r>
            <a:endParaRPr lang="en-US" dirty="0"/>
          </a:p>
        </p:txBody>
      </p:sp>
      <p:sp>
        <p:nvSpPr>
          <p:cNvPr id="10" name="Up Arrow 9">
            <a:extLst>
              <a:ext uri="{FF2B5EF4-FFF2-40B4-BE49-F238E27FC236}">
                <a16:creationId xmlns:a16="http://schemas.microsoft.com/office/drawing/2014/main" id="{15E57426-35A1-A72F-CAFE-7D2AA808CFB4}"/>
              </a:ext>
            </a:extLst>
          </p:cNvPr>
          <p:cNvSpPr/>
          <p:nvPr/>
        </p:nvSpPr>
        <p:spPr>
          <a:xfrm>
            <a:off x="11439917" y="3633440"/>
            <a:ext cx="274320" cy="343407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A6402A1-BE64-656B-09B5-443FB7616B2A}"/>
              </a:ext>
            </a:extLst>
          </p:cNvPr>
          <p:cNvSpPr txBox="1"/>
          <p:nvPr/>
        </p:nvSpPr>
        <p:spPr>
          <a:xfrm>
            <a:off x="11239128" y="3976847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endptr</a:t>
            </a:r>
            <a:endParaRPr lang="en-US" dirty="0"/>
          </a:p>
        </p:txBody>
      </p:sp>
      <p:sp>
        <p:nvSpPr>
          <p:cNvPr id="12" name="U-Turn Arrow 11">
            <a:extLst>
              <a:ext uri="{FF2B5EF4-FFF2-40B4-BE49-F238E27FC236}">
                <a16:creationId xmlns:a16="http://schemas.microsoft.com/office/drawing/2014/main" id="{AE67CE71-D5B9-28CE-122D-3156BB411338}"/>
              </a:ext>
            </a:extLst>
          </p:cNvPr>
          <p:cNvSpPr/>
          <p:nvPr/>
        </p:nvSpPr>
        <p:spPr>
          <a:xfrm rot="16200000">
            <a:off x="-18475" y="4625919"/>
            <a:ext cx="1117968" cy="311629"/>
          </a:xfrm>
          <a:prstGeom prst="uturnArrow">
            <a:avLst>
              <a:gd name="adj1" fmla="val 11061"/>
              <a:gd name="adj2" fmla="val 10700"/>
              <a:gd name="adj3" fmla="val 25000"/>
              <a:gd name="adj4" fmla="val 43750"/>
              <a:gd name="adj5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9772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9045F65-1B67-7187-3B34-F2D58869E078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28482" y="1747148"/>
            <a:ext cx="3678620" cy="4065073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000" dirty="0"/>
              <a:t>Iterates a pointer (r2) through the array</a:t>
            </a:r>
          </a:p>
          <a:p>
            <a:r>
              <a:rPr lang="en-US" sz="2000" dirty="0"/>
              <a:t>r3 contains the address +1 past the end of the string</a:t>
            </a:r>
          </a:p>
          <a:p>
            <a:r>
              <a:rPr lang="en-US" sz="2000" dirty="0"/>
              <a:t>MSGSZ is the size of the array (including the '\0) if you wanted to excluded the '\0', then subtract 1 from MSGSZ</a:t>
            </a:r>
          </a:p>
          <a:p>
            <a:r>
              <a:rPr lang="en-US" dirty="0"/>
              <a:t>Use </a:t>
            </a:r>
            <a:r>
              <a:rPr lang="en-US" b="1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ldrb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/>
              <a:t>as </a:t>
            </a:r>
            <a:r>
              <a:rPr lang="en-US" dirty="0">
                <a:solidFill>
                  <a:srgbClr val="2C895B"/>
                </a:solidFill>
              </a:rPr>
              <a:t>msg is an array of chars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D1E1FEE-4AF2-524C-8D81-BD42412043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47700"/>
            <a:ext cx="4067503" cy="715294"/>
          </a:xfrm>
        </p:spPr>
        <p:txBody>
          <a:bodyPr/>
          <a:lstStyle/>
          <a:p>
            <a:r>
              <a:rPr lang="en-US" dirty="0"/>
              <a:t>Example: Base Register Addressing  with Arrays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BF8FDE7-54AE-1846-B73F-51C254A7FCB4}"/>
              </a:ext>
            </a:extLst>
          </p:cNvPr>
          <p:cNvSpPr/>
          <p:nvPr/>
        </p:nvSpPr>
        <p:spPr bwMode="auto">
          <a:xfrm>
            <a:off x="3946094" y="1077789"/>
            <a:ext cx="7981684" cy="566904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  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.data       // segment</a:t>
            </a:r>
          </a:p>
          <a:p>
            <a:r>
              <a:rPr lang="en-US" sz="16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msg:.string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    "Hello CSE30! We Are </a:t>
            </a:r>
            <a:r>
              <a:rPr lang="en-US" sz="16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CountinG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UpPER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cASe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letters!"</a:t>
            </a: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.</a:t>
            </a:r>
            <a:r>
              <a:rPr lang="en-US" sz="16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equ</a:t>
            </a:r>
            <a:r>
              <a:rPr lang="en-US" sz="16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    MSGSZ, (. - msg) // number of bytes in msg</a:t>
            </a: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.section .</a:t>
            </a:r>
            <a:r>
              <a:rPr lang="en-US" sz="16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rodata</a:t>
            </a:r>
            <a:endParaRPr lang="en-US" sz="16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16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mov	    r1, 0                // initialize </a:t>
            </a:r>
            <a:r>
              <a:rPr lang="en-US" sz="16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cnt</a:t>
            </a:r>
            <a:endParaRPr lang="en-US" sz="16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1600" b="1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ldr</a:t>
            </a:r>
            <a:r>
              <a:rPr lang="en-US" sz="16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    r2, =msg             // </a:t>
            </a:r>
            <a:r>
              <a:rPr lang="en-US" sz="1600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16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point to &amp;msg</a:t>
            </a: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16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     r3, r2, MSGSZ        // </a:t>
            </a:r>
            <a:r>
              <a:rPr lang="en-US" sz="1600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endpt</a:t>
            </a:r>
            <a:r>
              <a:rPr lang="en-US" sz="16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points after end</a:t>
            </a:r>
          </a:p>
          <a:p>
            <a:r>
              <a:rPr lang="en-US" sz="16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Lwhile</a:t>
            </a:r>
            <a:r>
              <a:rPr lang="en-US" sz="16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16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1600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16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    r2, r3               // at end of buffer yet?</a:t>
            </a:r>
          </a:p>
          <a:p>
            <a:r>
              <a:rPr lang="en-US" sz="16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1600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bge</a:t>
            </a:r>
            <a:r>
              <a:rPr lang="en-US" sz="16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    .</a:t>
            </a:r>
            <a:r>
              <a:rPr lang="en-US" sz="1600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Lexit</a:t>
            </a:r>
            <a:endParaRPr lang="en-US" sz="1600" dirty="0">
              <a:solidFill>
                <a:srgbClr val="F3753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16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1600" b="1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ldrb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r0, [r2]             // get next char (base addressing)</a:t>
            </a: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16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    r0, 'A'              // is it less than an 'A" ?</a:t>
            </a: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16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blt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    .</a:t>
            </a:r>
            <a:r>
              <a:rPr lang="en-US" sz="16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// if so, not CAP (short circuit)</a:t>
            </a: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16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    r0, 'Z'              // is it greater than a 'Z"?</a:t>
            </a: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16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bgt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    .</a:t>
            </a:r>
            <a:r>
              <a:rPr lang="en-US" sz="16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        // if so, not CAP</a:t>
            </a: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     r1, r1, 1	        // it is a CAP, so increment </a:t>
            </a:r>
            <a:r>
              <a:rPr lang="en-US" sz="16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cnt</a:t>
            </a:r>
            <a:endParaRPr lang="en-US" sz="16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add     r2, r2, 1	        // move to next char</a:t>
            </a: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b       .</a:t>
            </a:r>
            <a:r>
              <a:rPr lang="en-US" sz="16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Lwhile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        //go to loop guard at top of while</a:t>
            </a: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Lexit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5E5BDA-EC34-7A42-90A1-3D6F736655E4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aphicFrame>
        <p:nvGraphicFramePr>
          <p:cNvPr id="8" name="Group 63">
            <a:extLst>
              <a:ext uri="{FF2B5EF4-FFF2-40B4-BE49-F238E27FC236}">
                <a16:creationId xmlns:a16="http://schemas.microsoft.com/office/drawing/2014/main" id="{8CC3A94E-6C06-BC36-C6AE-2E41C5AA9AC4}"/>
              </a:ext>
            </a:extLst>
          </p:cNvPr>
          <p:cNvGraphicFramePr>
            <a:graphicFrameLocks noGrp="1"/>
          </p:cNvGraphicFramePr>
          <p:nvPr/>
        </p:nvGraphicFramePr>
        <p:xfrm>
          <a:off x="5285773" y="226558"/>
          <a:ext cx="5452587" cy="446756"/>
        </p:xfrm>
        <a:graphic>
          <a:graphicData uri="http://schemas.openxmlformats.org/drawingml/2006/table">
            <a:tbl>
              <a:tblPr/>
              <a:tblGrid>
                <a:gridCol w="7789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894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89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7894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7894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7894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78941">
                  <a:extLst>
                    <a:ext uri="{9D8B030D-6E8A-4147-A177-3AD203B41FA5}">
                      <a16:colId xmlns:a16="http://schemas.microsoft.com/office/drawing/2014/main" val="3835254477"/>
                    </a:ext>
                  </a:extLst>
                </a:gridCol>
              </a:tblGrid>
              <a:tr h="44675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onsolas" charset="0"/>
                        </a:rPr>
                        <a:t>'H'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onsolas" charset="0"/>
                        </a:rPr>
                        <a:t>'e'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onsolas" charset="0"/>
                        </a:rPr>
                        <a:t>'l'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onsolas" charset="0"/>
                        </a:rPr>
                        <a:t>'l'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onsolas" charset="0"/>
                        </a:rPr>
                        <a:t>'o'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onsolas" charset="0"/>
                        </a:rPr>
                        <a:t>'\0'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x-none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Consolas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9" name="Up Arrow 8">
            <a:extLst>
              <a:ext uri="{FF2B5EF4-FFF2-40B4-BE49-F238E27FC236}">
                <a16:creationId xmlns:a16="http://schemas.microsoft.com/office/drawing/2014/main" id="{D1106B42-60CF-77A2-33D4-8D9EE381B395}"/>
              </a:ext>
            </a:extLst>
          </p:cNvPr>
          <p:cNvSpPr/>
          <p:nvPr/>
        </p:nvSpPr>
        <p:spPr>
          <a:xfrm>
            <a:off x="5523673" y="650291"/>
            <a:ext cx="274320" cy="343407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FEB0B8-CCB1-19F9-8BB2-FFDCD1CF6D20}"/>
              </a:ext>
            </a:extLst>
          </p:cNvPr>
          <p:cNvSpPr txBox="1"/>
          <p:nvPr/>
        </p:nvSpPr>
        <p:spPr>
          <a:xfrm>
            <a:off x="5237128" y="708457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r2</a:t>
            </a:r>
          </a:p>
        </p:txBody>
      </p:sp>
      <p:sp>
        <p:nvSpPr>
          <p:cNvPr id="11" name="Up Arrow 10">
            <a:extLst>
              <a:ext uri="{FF2B5EF4-FFF2-40B4-BE49-F238E27FC236}">
                <a16:creationId xmlns:a16="http://schemas.microsoft.com/office/drawing/2014/main" id="{C0B7F7A3-59D3-83E9-C63F-A85A42D156C6}"/>
              </a:ext>
            </a:extLst>
          </p:cNvPr>
          <p:cNvSpPr/>
          <p:nvPr/>
        </p:nvSpPr>
        <p:spPr>
          <a:xfrm>
            <a:off x="10155441" y="585701"/>
            <a:ext cx="274320" cy="343407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D95EF8A-624E-6CF0-E2BE-5A754EAC2CD1}"/>
              </a:ext>
            </a:extLst>
          </p:cNvPr>
          <p:cNvSpPr txBox="1"/>
          <p:nvPr/>
        </p:nvSpPr>
        <p:spPr>
          <a:xfrm>
            <a:off x="9796710" y="695120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r3</a:t>
            </a:r>
          </a:p>
        </p:txBody>
      </p:sp>
      <p:sp>
        <p:nvSpPr>
          <p:cNvPr id="13" name="U-Turn Arrow 12">
            <a:extLst>
              <a:ext uri="{FF2B5EF4-FFF2-40B4-BE49-F238E27FC236}">
                <a16:creationId xmlns:a16="http://schemas.microsoft.com/office/drawing/2014/main" id="{4C3A8027-2CA0-EBA8-0EFC-C25B31B7E1C0}"/>
              </a:ext>
            </a:extLst>
          </p:cNvPr>
          <p:cNvSpPr/>
          <p:nvPr/>
        </p:nvSpPr>
        <p:spPr>
          <a:xfrm rot="16200000">
            <a:off x="2788341" y="4451455"/>
            <a:ext cx="3007388" cy="559006"/>
          </a:xfrm>
          <a:prstGeom prst="uturnArrow">
            <a:avLst>
              <a:gd name="adj1" fmla="val 4237"/>
              <a:gd name="adj2" fmla="val 10700"/>
              <a:gd name="adj3" fmla="val 25000"/>
              <a:gd name="adj4" fmla="val 43750"/>
              <a:gd name="adj5" fmla="val 3804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4" name="U-Turn Arrow 13">
            <a:extLst>
              <a:ext uri="{FF2B5EF4-FFF2-40B4-BE49-F238E27FC236}">
                <a16:creationId xmlns:a16="http://schemas.microsoft.com/office/drawing/2014/main" id="{0E89DB8B-B387-B68B-8418-DACD3EF7BBB2}"/>
              </a:ext>
            </a:extLst>
          </p:cNvPr>
          <p:cNvSpPr/>
          <p:nvPr/>
        </p:nvSpPr>
        <p:spPr>
          <a:xfrm rot="16200000" flipH="1" flipV="1">
            <a:off x="5986755" y="5169350"/>
            <a:ext cx="1320271" cy="443485"/>
          </a:xfrm>
          <a:prstGeom prst="uturnArrow">
            <a:avLst>
              <a:gd name="adj1" fmla="val 4237"/>
              <a:gd name="adj2" fmla="val 10700"/>
              <a:gd name="adj3" fmla="val 25000"/>
              <a:gd name="adj4" fmla="val 43750"/>
              <a:gd name="adj5" fmla="val 86415"/>
            </a:avLst>
          </a:prstGeom>
          <a:solidFill>
            <a:srgbClr val="2C895B"/>
          </a:solidFill>
          <a:ln>
            <a:solidFill>
              <a:srgbClr val="2C89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6" name="U-Turn Arrow 15">
            <a:extLst>
              <a:ext uri="{FF2B5EF4-FFF2-40B4-BE49-F238E27FC236}">
                <a16:creationId xmlns:a16="http://schemas.microsoft.com/office/drawing/2014/main" id="{9C91B55C-A61F-642E-0C0E-2389DACB88DD}"/>
              </a:ext>
            </a:extLst>
          </p:cNvPr>
          <p:cNvSpPr/>
          <p:nvPr/>
        </p:nvSpPr>
        <p:spPr>
          <a:xfrm rot="16200000" flipH="1" flipV="1">
            <a:off x="6200701" y="5358187"/>
            <a:ext cx="748976" cy="443485"/>
          </a:xfrm>
          <a:prstGeom prst="uturnArrow">
            <a:avLst>
              <a:gd name="adj1" fmla="val 4237"/>
              <a:gd name="adj2" fmla="val 10700"/>
              <a:gd name="adj3" fmla="val 25000"/>
              <a:gd name="adj4" fmla="val 43750"/>
              <a:gd name="adj5" fmla="val 86415"/>
            </a:avLst>
          </a:prstGeom>
          <a:solidFill>
            <a:srgbClr val="2C895B"/>
          </a:solidFill>
          <a:ln>
            <a:solidFill>
              <a:srgbClr val="2C89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10E1F7-D155-9219-0320-B1611B373DC0}"/>
              </a:ext>
            </a:extLst>
          </p:cNvPr>
          <p:cNvSpPr txBox="1"/>
          <p:nvPr/>
        </p:nvSpPr>
        <p:spPr>
          <a:xfrm>
            <a:off x="6304417" y="3500512"/>
            <a:ext cx="1274708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loop guard</a:t>
            </a:r>
          </a:p>
        </p:txBody>
      </p:sp>
    </p:spTree>
    <p:extLst>
      <p:ext uri="{BB962C8B-B14F-4D97-AF65-F5344CB8AC3E}">
        <p14:creationId xmlns:p14="http://schemas.microsoft.com/office/powerpoint/2010/main" val="877444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D1E1FEE-4AF2-524C-8D81-BD42412043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26" y="397935"/>
            <a:ext cx="9799455" cy="436880"/>
          </a:xfrm>
        </p:spPr>
        <p:txBody>
          <a:bodyPr/>
          <a:lstStyle/>
          <a:p>
            <a:r>
              <a:rPr lang="en-US" dirty="0"/>
              <a:t>Example: Base Register + Offset Register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BF8FDE7-54AE-1846-B73F-51C254A7FCB4}"/>
              </a:ext>
            </a:extLst>
          </p:cNvPr>
          <p:cNvSpPr/>
          <p:nvPr/>
        </p:nvSpPr>
        <p:spPr bwMode="auto">
          <a:xfrm>
            <a:off x="249600" y="1126990"/>
            <a:ext cx="6562787" cy="465558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    mov     r1, 0           // initialize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cnt</a:t>
            </a:r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ldr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    r2, =msg        //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point to &amp;msg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    add     r3, r2, MSGSZ   //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endpt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points after end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Lwhile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1600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16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    r2, r3          // at end of buffer yet?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bge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    .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Lexit</a:t>
            </a:r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16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ldrb</a:t>
            </a:r>
            <a:r>
              <a:rPr lang="en-US" sz="16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r0, [r2]        // get next char</a:t>
            </a:r>
          </a:p>
          <a:p>
            <a:r>
              <a:rPr lang="en-US" sz="16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1600" dirty="0" err="1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16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    r0, 'A'         // is it less than an 'A" ?</a:t>
            </a:r>
          </a:p>
          <a:p>
            <a:r>
              <a:rPr lang="en-US" sz="16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1600" dirty="0" err="1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blt</a:t>
            </a:r>
            <a:r>
              <a:rPr lang="en-US" sz="16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    .</a:t>
            </a:r>
            <a:r>
              <a:rPr lang="en-US" sz="1600" dirty="0" err="1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r>
              <a:rPr lang="en-US" sz="16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// if so, not CAP </a:t>
            </a:r>
          </a:p>
          <a:p>
            <a:r>
              <a:rPr lang="en-US" sz="16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1600" dirty="0" err="1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16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    r0, 'Z'         // is it greater than a 'Z"?</a:t>
            </a:r>
          </a:p>
          <a:p>
            <a:r>
              <a:rPr lang="en-US" sz="16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1600" dirty="0" err="1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bgt</a:t>
            </a:r>
            <a:r>
              <a:rPr lang="en-US" sz="16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    .</a:t>
            </a:r>
            <a:r>
              <a:rPr lang="en-US" sz="1600" dirty="0" err="1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r>
              <a:rPr lang="en-US" sz="16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   // if so, not CAP</a:t>
            </a:r>
          </a:p>
          <a:p>
            <a:r>
              <a:rPr lang="en-US" sz="16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add     r1, r1, 1	   // is a CAP increment</a:t>
            </a:r>
          </a:p>
          <a:p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add     r2, r2, 1	   // move to next char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    b       .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Lwhile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	   //go to loop guard while top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Lexit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5E5BDA-EC34-7A42-90A1-3D6F736655E4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6D01DF7-8C82-E5E4-B718-77B58F700F7C}"/>
              </a:ext>
            </a:extLst>
          </p:cNvPr>
          <p:cNvSpPr txBox="1"/>
          <p:nvPr/>
        </p:nvSpPr>
        <p:spPr>
          <a:xfrm>
            <a:off x="564613" y="5898539"/>
            <a:ext cx="4980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Using Base register pointer with an end pointer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5868BFA-C594-B69E-5F79-B6A9AD4BE26D}"/>
              </a:ext>
            </a:extLst>
          </p:cNvPr>
          <p:cNvGrpSpPr/>
          <p:nvPr/>
        </p:nvGrpSpPr>
        <p:grpSpPr>
          <a:xfrm>
            <a:off x="7217958" y="1126990"/>
            <a:ext cx="4882982" cy="5140881"/>
            <a:chOff x="7217958" y="1126990"/>
            <a:chExt cx="4882982" cy="5140881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729BDE7D-1DD5-0F99-199A-505D6032E07E}"/>
                </a:ext>
              </a:extLst>
            </p:cNvPr>
            <p:cNvSpPr/>
            <p:nvPr/>
          </p:nvSpPr>
          <p:spPr bwMode="auto">
            <a:xfrm>
              <a:off x="7217958" y="1126990"/>
              <a:ext cx="4709820" cy="4655582"/>
            </a:xfrm>
            <a:prstGeom prst="roundRect">
              <a:avLst>
                <a:gd name="adj" fmla="val 5733"/>
              </a:avLst>
            </a:prstGeom>
            <a:solidFill>
              <a:schemeClr val="bg1">
                <a:lumMod val="95000"/>
              </a:schemeClr>
            </a:solidFill>
            <a:ln w="25400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    mov	    r1, 0</a:t>
              </a:r>
            </a:p>
            <a:p>
              <a:r>
                <a:rPr lang="en-US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sz="16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ldr</a:t>
              </a:r>
              <a:r>
                <a:rPr lang="en-US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     r2, =msg</a:t>
              </a:r>
            </a:p>
            <a:p>
              <a:r>
                <a:rPr lang="en-US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    mov     r3, 0      // index reg</a:t>
              </a:r>
            </a:p>
            <a:p>
              <a:r>
                <a:rPr lang="en-US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sz="16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Lwhile</a:t>
              </a:r>
              <a:r>
                <a:rPr lang="en-US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:</a:t>
              </a:r>
            </a:p>
            <a:p>
              <a:r>
                <a:rPr lang="en-US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    </a:t>
              </a:r>
              <a:r>
                <a:rPr lang="en-US" sz="1600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cmp</a:t>
              </a:r>
              <a:r>
                <a:rPr lang="en-US" sz="16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    r3, MSGSZ   // are we done?</a:t>
              </a:r>
            </a:p>
            <a:p>
              <a:r>
                <a:rPr lang="en-US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    </a:t>
              </a:r>
              <a:r>
                <a:rPr lang="en-US" sz="16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bge</a:t>
              </a:r>
              <a:r>
                <a:rPr lang="en-US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     .</a:t>
              </a:r>
              <a:r>
                <a:rPr lang="en-US" sz="16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Lexit</a:t>
              </a:r>
              <a:endParaRPr lang="en-US" sz="16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endParaRPr lang="en-US" sz="16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16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    </a:t>
              </a:r>
              <a:r>
                <a:rPr lang="en-US" sz="1600" dirty="0" err="1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ldrb</a:t>
              </a:r>
              <a:r>
                <a:rPr lang="en-US" sz="16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    r0, [r2, r3]</a:t>
              </a:r>
            </a:p>
            <a:p>
              <a:r>
                <a:rPr lang="en-US" sz="1600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    </a:t>
              </a:r>
              <a:r>
                <a:rPr lang="en-US" sz="1600" dirty="0" err="1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cmp</a:t>
              </a:r>
              <a:r>
                <a:rPr lang="en-US" sz="1600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    r0, 'A'</a:t>
              </a:r>
            </a:p>
            <a:p>
              <a:r>
                <a:rPr lang="en-US" sz="1600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    </a:t>
              </a:r>
              <a:r>
                <a:rPr lang="en-US" sz="1600" dirty="0" err="1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blt</a:t>
              </a:r>
              <a:r>
                <a:rPr lang="en-US" sz="1600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    .</a:t>
              </a:r>
              <a:r>
                <a:rPr lang="en-US" sz="1600" dirty="0" err="1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Lendif</a:t>
              </a:r>
              <a:r>
                <a:rPr lang="en-US" sz="1600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</a:p>
            <a:p>
              <a:r>
                <a:rPr lang="en-US" sz="1600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    </a:t>
              </a:r>
              <a:r>
                <a:rPr lang="en-US" sz="1600" dirty="0" err="1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cmp</a:t>
              </a:r>
              <a:r>
                <a:rPr lang="en-US" sz="1600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    r0, 'Z'</a:t>
              </a:r>
            </a:p>
            <a:p>
              <a:r>
                <a:rPr lang="en-US" sz="1600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    </a:t>
              </a:r>
              <a:r>
                <a:rPr lang="en-US" sz="1600" dirty="0" err="1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bgt</a:t>
              </a:r>
              <a:r>
                <a:rPr lang="en-US" sz="1600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    .</a:t>
              </a:r>
              <a:r>
                <a:rPr lang="en-US" sz="1600" dirty="0" err="1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Lendif</a:t>
              </a:r>
              <a:endParaRPr lang="en-US" sz="16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1600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    add     r1, r1, 1</a:t>
              </a:r>
            </a:p>
            <a:p>
              <a:endParaRPr lang="en-US" sz="16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sz="16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Lendif</a:t>
              </a:r>
              <a:r>
                <a:rPr lang="en-US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:</a:t>
              </a:r>
            </a:p>
            <a:p>
              <a:r>
                <a:rPr lang="en-US" sz="16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    add     r3, r3, 1  // index++</a:t>
              </a:r>
            </a:p>
            <a:p>
              <a:r>
                <a:rPr lang="en-US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    b       .</a:t>
              </a:r>
              <a:r>
                <a:rPr lang="en-US" sz="16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Lwhile</a:t>
              </a:r>
              <a:endParaRPr lang="en-US" sz="16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sz="16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Lexit</a:t>
              </a:r>
              <a:r>
                <a:rPr lang="en-US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: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6D067DB-6B4F-72F4-3AA1-55FD2EB98B24}"/>
                </a:ext>
              </a:extLst>
            </p:cNvPr>
            <p:cNvSpPr txBox="1"/>
            <p:nvPr/>
          </p:nvSpPr>
          <p:spPr>
            <a:xfrm>
              <a:off x="7217958" y="5898539"/>
              <a:ext cx="48829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Using Base register pointer + Offset register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95433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9D4FB0-EB24-D9AB-6E0C-E145581A153D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50162" y="5214671"/>
            <a:ext cx="4408377" cy="1239459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dirty="0"/>
              <a:t>Make sure to index by bytes and increment the index register by </a:t>
            </a:r>
            <a:r>
              <a:rPr lang="en-US" dirty="0" err="1"/>
              <a:t>sizeof</a:t>
            </a:r>
            <a:r>
              <a:rPr lang="en-US" dirty="0"/>
              <a:t>(int) = 4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D1E1FEE-4AF2-524C-8D81-BD42412043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7" y="79997"/>
            <a:ext cx="10515600" cy="413989"/>
          </a:xfrm>
        </p:spPr>
        <p:txBody>
          <a:bodyPr/>
          <a:lstStyle/>
          <a:p>
            <a:r>
              <a:rPr lang="en-US" dirty="0"/>
              <a:t>Example: Base Register + Register Offset Two Buffers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BF8FDE7-54AE-1846-B73F-51C254A7FCB4}"/>
              </a:ext>
            </a:extLst>
          </p:cNvPr>
          <p:cNvSpPr/>
          <p:nvPr/>
        </p:nvSpPr>
        <p:spPr bwMode="auto">
          <a:xfrm>
            <a:off x="693455" y="493986"/>
            <a:ext cx="4721793" cy="465558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stdio.h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stdlib.h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#define SZ 6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src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[SZ] = {1, 3, 5, 7, 9, 11};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dest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[SZ];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main(void)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    for (int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 0; </a:t>
            </a:r>
            <a:r>
              <a:rPr lang="en-US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 SZ; </a:t>
            </a:r>
            <a:r>
              <a:rPr lang="en-US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+)</a:t>
            </a:r>
          </a:p>
          <a:p>
            <a:r>
              <a:rPr lang="en-US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    </a:t>
            </a:r>
            <a:r>
              <a:rPr lang="en-US" dirty="0" err="1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dest</a:t>
            </a:r>
            <a:r>
              <a:rPr lang="en-US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dirty="0" err="1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 = </a:t>
            </a:r>
            <a:r>
              <a:rPr lang="en-US" dirty="0" err="1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src</a:t>
            </a:r>
            <a:r>
              <a:rPr lang="en-US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dirty="0" err="1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];</a:t>
            </a:r>
          </a:p>
          <a:p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    return EXIT_SUCCESS;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5E5BDA-EC34-7A42-90A1-3D6F736655E4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29BDE7D-1DD5-0F99-199A-505D6032E07E}"/>
              </a:ext>
            </a:extLst>
          </p:cNvPr>
          <p:cNvSpPr/>
          <p:nvPr/>
        </p:nvSpPr>
        <p:spPr bwMode="auto">
          <a:xfrm>
            <a:off x="5836257" y="383461"/>
            <a:ext cx="6241562" cy="5795724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    .data       // segment</a:t>
            </a:r>
          </a:p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src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:.word       1, 3, 5, 7, 9, 11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    .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equ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        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SZ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(. -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src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  // bytes msg</a:t>
            </a:r>
          </a:p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dest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:.space     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SZ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.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equ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INT_STEP, 4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…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ldr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    r0, =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src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            //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to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src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ldr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    r1, =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dest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          //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to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dest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    mov     r2, 0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   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Lfor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    r2, 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SZ        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in bytes!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bge</a:t>
            </a:r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    .</a:t>
            </a:r>
            <a:r>
              <a:rPr lang="en-US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Lexit</a:t>
            </a:r>
            <a:endParaRPr lang="en-US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dirty="0" err="1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ldr</a:t>
            </a:r>
            <a:r>
              <a:rPr lang="en-US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r3, [r0, r2]</a:t>
            </a:r>
          </a:p>
          <a:p>
            <a:r>
              <a:rPr lang="en-US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str    r3, [r1, r2]</a:t>
            </a:r>
          </a:p>
          <a:p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add    r2, r2, 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INT_STEP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    b      .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Lfor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Lexit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D116963-56AC-3250-FF56-7DC73B80D68D}"/>
              </a:ext>
            </a:extLst>
          </p:cNvPr>
          <p:cNvSpPr txBox="1"/>
          <p:nvPr/>
        </p:nvSpPr>
        <p:spPr>
          <a:xfrm>
            <a:off x="9587924" y="5436647"/>
            <a:ext cx="2214215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one increment covers both arrays</a:t>
            </a:r>
          </a:p>
        </p:txBody>
      </p:sp>
    </p:spTree>
    <p:extLst>
      <p:ext uri="{BB962C8B-B14F-4D97-AF65-F5344CB8AC3E}">
        <p14:creationId xmlns:p14="http://schemas.microsoft.com/office/powerpoint/2010/main" val="3488824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A8878-61C2-9441-B73C-6F9034F165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886" y="180001"/>
            <a:ext cx="10797825" cy="481731"/>
          </a:xfrm>
        </p:spPr>
        <p:txBody>
          <a:bodyPr/>
          <a:lstStyle/>
          <a:p>
            <a:r>
              <a:rPr lang="en-US" sz="2800" dirty="0"/>
              <a:t>When do you use a Signed or Unsigned Conditional Branch?</a:t>
            </a:r>
            <a:endParaRPr lang="en-US" sz="2400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1435F7BA-94CC-B349-A54A-DC07908D93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2920320"/>
              </p:ext>
            </p:extLst>
          </p:nvPr>
        </p:nvGraphicFramePr>
        <p:xfrm>
          <a:off x="855291" y="3606707"/>
          <a:ext cx="10797825" cy="3071292"/>
        </p:xfrm>
        <a:graphic>
          <a:graphicData uri="http://schemas.openxmlformats.org/drawingml/2006/table">
            <a:tbl>
              <a:tblPr firstRow="1" firstCol="1" bandRow="1"/>
              <a:tblGrid>
                <a:gridCol w="15602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930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644452">
                  <a:extLst>
                    <a:ext uri="{9D8B030D-6E8A-4147-A177-3AD203B41FA5}">
                      <a16:colId xmlns:a16="http://schemas.microsoft.com/office/drawing/2014/main" val="1804811189"/>
                    </a:ext>
                  </a:extLst>
                </a:gridCol>
              </a:tblGrid>
              <a:tr h="38226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1" spc="5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Condition</a:t>
                      </a:r>
                      <a:endParaRPr lang="en-US" sz="2000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1" spc="5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Suffix For Unsigned Operands:</a:t>
                      </a:r>
                      <a:endParaRPr lang="en-US" sz="2000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1" spc="5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Suffix For Signed Operands:</a:t>
                      </a:r>
                      <a:endParaRPr lang="en-US" sz="2000" b="1" i="1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332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&gt; </a:t>
                      </a:r>
                      <a:endParaRPr lang="en-US" sz="2000" b="1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73025" marT="18415" marB="1841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BHI</a:t>
                      </a:r>
                      <a:r>
                        <a:rPr lang="en-US" sz="20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2000" b="0" i="1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(Higher Than)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73025" marT="18415" marB="1841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BGT</a:t>
                      </a:r>
                      <a:r>
                        <a:rPr lang="en-US" sz="20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2000" b="0" i="1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(Greater Than)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73025" marT="18415" marB="1841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332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&gt;=</a:t>
                      </a:r>
                      <a:endParaRPr lang="en-US" sz="2000" b="1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73025" marT="18415" marB="1841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BHS</a:t>
                      </a:r>
                      <a:r>
                        <a:rPr lang="en-US" sz="20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2000" b="0" i="1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(Higher Than or Same) (BCS)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73025" marT="18415" marB="1841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BGE</a:t>
                      </a:r>
                      <a:r>
                        <a:rPr lang="en-US" sz="20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2000" b="0" i="1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(Greater Than or Equal)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73025" marT="18415" marB="1841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332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&lt; </a:t>
                      </a:r>
                      <a:endParaRPr lang="en-US" sz="2000" b="1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73025" marT="18415" marB="1841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BLO</a:t>
                      </a:r>
                      <a:r>
                        <a:rPr lang="en-US" sz="20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2000" b="0" i="1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(Lower Than) (BCC )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73025" marT="18415" marB="1841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BLT</a:t>
                      </a:r>
                      <a:r>
                        <a:rPr lang="en-US" sz="20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2000" b="0" i="1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(Less Than)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73025" marT="18415" marB="1841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332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&lt;=</a:t>
                      </a:r>
                      <a:endParaRPr lang="en-US" sz="2000" b="1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73025" marT="18415" marB="1841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BLS</a:t>
                      </a:r>
                      <a:r>
                        <a:rPr lang="en-US" sz="20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2000" b="0" i="1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(Lower Than or Same)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73025" marT="18415" marB="1841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BLE</a:t>
                      </a:r>
                      <a:r>
                        <a:rPr lang="en-US" sz="20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2000" b="0" i="1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(Less Than or Equal)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73025" marT="18415" marB="1841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332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==</a:t>
                      </a:r>
                      <a:endParaRPr lang="en-US" sz="2000" b="1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73025" marT="18415" marB="1841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BEQ</a:t>
                      </a:r>
                      <a:r>
                        <a:rPr lang="en-US" sz="20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2000" b="0" i="1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(Equal)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73025" marT="18415" marB="1841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Calibri"/>
                      </a:endParaRPr>
                    </a:p>
                  </a:txBody>
                  <a:tcPr marL="73025" marR="73025" marT="18415" marB="1841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332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!=</a:t>
                      </a:r>
                      <a:endParaRPr lang="en-US" sz="2000" b="1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73025" marT="18415" marB="1841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BNE</a:t>
                      </a:r>
                      <a:r>
                        <a:rPr lang="en-US" sz="20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2000" b="0" i="1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(Not Equal)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73025" marT="18415" marB="1841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Calibri"/>
                      </a:endParaRPr>
                    </a:p>
                  </a:txBody>
                  <a:tcPr marL="73025" marR="73025" marT="18415" marB="1841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54C9BC1A-DB2F-D24F-B838-6988EDBC1B1F}"/>
              </a:ext>
            </a:extLst>
          </p:cNvPr>
          <p:cNvSpPr txBox="1"/>
          <p:nvPr/>
        </p:nvSpPr>
        <p:spPr>
          <a:xfrm>
            <a:off x="4715257" y="810922"/>
            <a:ext cx="2684930" cy="144655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rgbClr val="0070C0"/>
                </a:solidFill>
              </a:rPr>
              <a:t>example with 4 bits (arm is 32)</a:t>
            </a:r>
          </a:p>
          <a:p>
            <a:pPr algn="ctr"/>
            <a:endParaRPr lang="en-US" sz="2200" dirty="0">
              <a:solidFill>
                <a:srgbClr val="0070C0"/>
              </a:solidFill>
            </a:endParaRPr>
          </a:p>
          <a:p>
            <a:pPr algn="ctr"/>
            <a:r>
              <a:rPr lang="en-US" sz="2200" dirty="0">
                <a:solidFill>
                  <a:schemeClr val="tx2"/>
                </a:solidFill>
              </a:rPr>
              <a:t>0111</a:t>
            </a:r>
            <a:r>
              <a:rPr lang="en-US" sz="2200" baseline="-25000" dirty="0">
                <a:solidFill>
                  <a:schemeClr val="tx2"/>
                </a:solidFill>
              </a:rPr>
              <a:t>2</a:t>
            </a:r>
            <a:r>
              <a:rPr lang="en-US" sz="2200" dirty="0">
                <a:solidFill>
                  <a:schemeClr val="tx2"/>
                </a:solidFill>
              </a:rPr>
              <a:t> &gt; 1100</a:t>
            </a:r>
            <a:r>
              <a:rPr lang="en-US" sz="2200" baseline="-25000" dirty="0">
                <a:solidFill>
                  <a:schemeClr val="tx2"/>
                </a:solidFill>
              </a:rPr>
              <a:t>2</a:t>
            </a:r>
            <a:r>
              <a:rPr lang="en-US" sz="2200" dirty="0">
                <a:solidFill>
                  <a:schemeClr val="tx2"/>
                </a:solidFill>
              </a:rPr>
              <a:t> ?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C6665B7-0B69-2A4B-A4FF-B7F6B863A8A0}"/>
              </a:ext>
            </a:extLst>
          </p:cNvPr>
          <p:cNvGrpSpPr/>
          <p:nvPr/>
        </p:nvGrpSpPr>
        <p:grpSpPr>
          <a:xfrm>
            <a:off x="1191213" y="1547783"/>
            <a:ext cx="3555819" cy="1118911"/>
            <a:chOff x="176726" y="1140758"/>
            <a:chExt cx="2888221" cy="1118911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7944A0D-23FD-D74D-938E-60C29D99B941}"/>
                </a:ext>
              </a:extLst>
            </p:cNvPr>
            <p:cNvSpPr txBox="1"/>
            <p:nvPr/>
          </p:nvSpPr>
          <p:spPr>
            <a:xfrm>
              <a:off x="419337" y="1140758"/>
              <a:ext cx="1600142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dirty="0">
                  <a:solidFill>
                    <a:schemeClr val="tx2"/>
                  </a:solidFill>
                </a:rPr>
                <a:t>Compare</a:t>
              </a:r>
            </a:p>
            <a:p>
              <a:r>
                <a:rPr lang="en-US" sz="2200" dirty="0">
                  <a:solidFill>
                    <a:schemeClr val="tx2"/>
                  </a:solidFill>
                </a:rPr>
                <a:t>7 &gt; 12 </a:t>
              </a:r>
              <a:r>
                <a:rPr lang="en-US" sz="2200" dirty="0">
                  <a:solidFill>
                    <a:srgbClr val="00B050"/>
                  </a:solidFill>
                </a:rPr>
                <a:t>?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7273219-F9B3-3C4B-BD91-78042837C9E0}"/>
                </a:ext>
              </a:extLst>
            </p:cNvPr>
            <p:cNvSpPr txBox="1"/>
            <p:nvPr/>
          </p:nvSpPr>
          <p:spPr>
            <a:xfrm>
              <a:off x="1758869" y="1253562"/>
              <a:ext cx="1265872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i="1" dirty="0">
                  <a:solidFill>
                    <a:srgbClr val="FF0000"/>
                  </a:solidFill>
                </a:rPr>
                <a:t>unsigned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C28165F3-CA3A-7F4E-BB2D-4079D606F4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62868" y="1689436"/>
              <a:ext cx="1402079" cy="0"/>
            </a:xfrm>
            <a:prstGeom prst="straightConnector1">
              <a:avLst/>
            </a:prstGeom>
            <a:ln w="317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155B874-2C77-6B4E-A4F3-40EA4A75BFF7}"/>
                </a:ext>
              </a:extLst>
            </p:cNvPr>
            <p:cNvSpPr txBox="1"/>
            <p:nvPr/>
          </p:nvSpPr>
          <p:spPr>
            <a:xfrm>
              <a:off x="176726" y="1828782"/>
              <a:ext cx="1600143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b="1" dirty="0">
                  <a:solidFill>
                    <a:srgbClr val="FF0000"/>
                  </a:solidFill>
                </a:rPr>
                <a:t>(FALSE)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246E69C-87BD-7F47-99C9-A815F12F8CEA}"/>
              </a:ext>
            </a:extLst>
          </p:cNvPr>
          <p:cNvGrpSpPr/>
          <p:nvPr/>
        </p:nvGrpSpPr>
        <p:grpSpPr>
          <a:xfrm>
            <a:off x="7567847" y="1420256"/>
            <a:ext cx="3931575" cy="1674956"/>
            <a:chOff x="5683553" y="942587"/>
            <a:chExt cx="3394774" cy="1674956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22F2394-5059-8C46-95E1-21E547D65F05}"/>
                </a:ext>
              </a:extLst>
            </p:cNvPr>
            <p:cNvSpPr txBox="1"/>
            <p:nvPr/>
          </p:nvSpPr>
          <p:spPr>
            <a:xfrm>
              <a:off x="7831641" y="1116280"/>
              <a:ext cx="1246686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dirty="0">
                  <a:solidFill>
                    <a:schemeClr val="tx2"/>
                  </a:solidFill>
                </a:rPr>
                <a:t>Compare</a:t>
              </a:r>
            </a:p>
            <a:p>
              <a:r>
                <a:rPr lang="en-US" sz="2200" dirty="0">
                  <a:solidFill>
                    <a:schemeClr val="tx2"/>
                  </a:solidFill>
                </a:rPr>
                <a:t>+7 &gt; -4 </a:t>
              </a:r>
              <a:r>
                <a:rPr lang="en-US" sz="2200" dirty="0">
                  <a:solidFill>
                    <a:srgbClr val="00B050"/>
                  </a:solidFill>
                </a:rPr>
                <a:t>?</a:t>
              </a:r>
              <a:r>
                <a:rPr lang="en-US" sz="2200" dirty="0">
                  <a:solidFill>
                    <a:schemeClr val="tx2"/>
                  </a:solidFill>
                </a:rPr>
                <a:t> 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CF3EB52-CB2F-BB49-9E25-ED557DED0879}"/>
                </a:ext>
              </a:extLst>
            </p:cNvPr>
            <p:cNvSpPr txBox="1"/>
            <p:nvPr/>
          </p:nvSpPr>
          <p:spPr>
            <a:xfrm>
              <a:off x="5683553" y="942587"/>
              <a:ext cx="1955384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i="1" dirty="0">
                  <a:solidFill>
                    <a:srgbClr val="00B050"/>
                  </a:solidFill>
                </a:rPr>
                <a:t>signed</a:t>
              </a:r>
            </a:p>
            <a:p>
              <a:r>
                <a:rPr lang="en-US" sz="2200" i="1" dirty="0">
                  <a:solidFill>
                    <a:srgbClr val="00B050"/>
                  </a:solidFill>
                </a:rPr>
                <a:t>2's complement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4323EF52-1D5D-BB46-984A-DB3C47F9C1DC}"/>
                </a:ext>
              </a:extLst>
            </p:cNvPr>
            <p:cNvCxnSpPr>
              <a:cxnSpLocks/>
            </p:cNvCxnSpPr>
            <p:nvPr/>
          </p:nvCxnSpPr>
          <p:spPr>
            <a:xfrm>
              <a:off x="5698857" y="1684224"/>
              <a:ext cx="1912467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53C9338-5224-AA43-8FC7-E36F084F8148}"/>
                </a:ext>
              </a:extLst>
            </p:cNvPr>
            <p:cNvSpPr txBox="1"/>
            <p:nvPr/>
          </p:nvSpPr>
          <p:spPr>
            <a:xfrm>
              <a:off x="7822472" y="1848102"/>
              <a:ext cx="1103267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b="1" dirty="0">
                  <a:solidFill>
                    <a:srgbClr val="00B050"/>
                  </a:solidFill>
                </a:rPr>
                <a:t>(TRUE)</a:t>
              </a:r>
            </a:p>
          </p:txBody>
        </p:sp>
      </p:grpSp>
      <p:sp>
        <p:nvSpPr>
          <p:cNvPr id="24" name="Arrow: Down 3">
            <a:extLst>
              <a:ext uri="{FF2B5EF4-FFF2-40B4-BE49-F238E27FC236}">
                <a16:creationId xmlns:a16="http://schemas.microsoft.com/office/drawing/2014/main" id="{434BD6F2-1413-7845-B8CF-CC7D6DBA85FC}"/>
              </a:ext>
            </a:extLst>
          </p:cNvPr>
          <p:cNvSpPr/>
          <p:nvPr/>
        </p:nvSpPr>
        <p:spPr>
          <a:xfrm>
            <a:off x="3761009" y="2253467"/>
            <a:ext cx="308222" cy="11663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Arrow: Down 19">
            <a:extLst>
              <a:ext uri="{FF2B5EF4-FFF2-40B4-BE49-F238E27FC236}">
                <a16:creationId xmlns:a16="http://schemas.microsoft.com/office/drawing/2014/main" id="{11532CE8-945D-4D40-9CCF-FAFC548946DA}"/>
              </a:ext>
            </a:extLst>
          </p:cNvPr>
          <p:cNvSpPr/>
          <p:nvPr/>
        </p:nvSpPr>
        <p:spPr>
          <a:xfrm>
            <a:off x="8290298" y="2265161"/>
            <a:ext cx="308222" cy="11663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0DE333E-08B1-0540-904C-E1600C8AC202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294662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26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676FF9F-59C3-5B1E-1454-95446D758E0D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ECB964F-FE00-FDC8-7963-397A92C499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 Slides</a:t>
            </a:r>
          </a:p>
        </p:txBody>
      </p:sp>
    </p:spTree>
    <p:extLst>
      <p:ext uri="{BB962C8B-B14F-4D97-AF65-F5344CB8AC3E}">
        <p14:creationId xmlns:p14="http://schemas.microsoft.com/office/powerpoint/2010/main" val="62705179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2AA10A-AB1F-B546-9B6B-97FC5E802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242" y="14492"/>
            <a:ext cx="12093758" cy="490633"/>
          </a:xfrm>
        </p:spPr>
        <p:txBody>
          <a:bodyPr/>
          <a:lstStyle/>
          <a:p>
            <a:r>
              <a:rPr lang="en-US" dirty="0"/>
              <a:t>Reference: LDR/STR – Register To/From Memory Copy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004166-69B8-C54C-89AD-C39CD6155C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54624" y="2841489"/>
            <a:ext cx="10048377" cy="1596455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sz="18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ldr</a:t>
            </a:r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/str  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Rd,  [Rn, +- imm12] </a:t>
            </a:r>
            <a:r>
              <a:rPr lang="en-US" sz="18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base register pointer + offset  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imm12 in bytes 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      -4095 &lt;= imm12 &lt;= 4095 (bytes)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ldr</a:t>
            </a:r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/str  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Rd,  [Rn]           </a:t>
            </a:r>
            <a:r>
              <a:rPr lang="en-US" sz="18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base register pointer + 0 (imm12 is 0) </a:t>
            </a:r>
            <a:endParaRPr lang="en-US" sz="18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8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ldr</a:t>
            </a:r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/str  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Rd,  [Rn, +- Rm]    </a:t>
            </a:r>
            <a:r>
              <a:rPr lang="en-US" sz="18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base register pointer +- offset register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C97489C-7F00-F94B-AB7C-3D3EA9E25AF5}"/>
              </a:ext>
            </a:extLst>
          </p:cNvPr>
          <p:cNvSpPr/>
          <p:nvPr/>
        </p:nvSpPr>
        <p:spPr>
          <a:xfrm>
            <a:off x="424715" y="656435"/>
            <a:ext cx="5633963" cy="198955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BAC17B2-B866-6F45-A481-CDBD9BBA3695}"/>
              </a:ext>
            </a:extLst>
          </p:cNvPr>
          <p:cNvCxnSpPr>
            <a:cxnSpLocks/>
          </p:cNvCxnSpPr>
          <p:nvPr/>
        </p:nvCxnSpPr>
        <p:spPr bwMode="auto">
          <a:xfrm flipV="1">
            <a:off x="4093718" y="1777960"/>
            <a:ext cx="1" cy="441121"/>
          </a:xfrm>
          <a:prstGeom prst="straightConnector1">
            <a:avLst/>
          </a:prstGeom>
          <a:noFill/>
          <a:ln w="635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0BB1B4A-4FC8-FF45-824D-3DED9AC86C5C}"/>
              </a:ext>
            </a:extLst>
          </p:cNvPr>
          <p:cNvSpPr txBox="1"/>
          <p:nvPr/>
        </p:nvSpPr>
        <p:spPr>
          <a:xfrm>
            <a:off x="3814625" y="2193840"/>
            <a:ext cx="1680909" cy="369332"/>
          </a:xfrm>
          <a:prstGeom prst="rect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offset constant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4538FC1-9DFC-5D44-8D07-EE254CBB8A1A}"/>
              </a:ext>
            </a:extLst>
          </p:cNvPr>
          <p:cNvCxnSpPr>
            <a:cxnSpLocks/>
          </p:cNvCxnSpPr>
          <p:nvPr/>
        </p:nvCxnSpPr>
        <p:spPr bwMode="auto">
          <a:xfrm flipV="1">
            <a:off x="3144252" y="1857037"/>
            <a:ext cx="1" cy="372879"/>
          </a:xfrm>
          <a:prstGeom prst="straightConnector1">
            <a:avLst/>
          </a:prstGeom>
          <a:noFill/>
          <a:ln w="635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CB324431-7130-3B45-B69F-E25D00172087}"/>
              </a:ext>
            </a:extLst>
          </p:cNvPr>
          <p:cNvSpPr txBox="1"/>
          <p:nvPr/>
        </p:nvSpPr>
        <p:spPr>
          <a:xfrm>
            <a:off x="694858" y="2199005"/>
            <a:ext cx="2762295" cy="369332"/>
          </a:xfrm>
          <a:prstGeom prst="rect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Rd – destination register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1409EC0-1E32-9D44-9365-5697996537B2}"/>
              </a:ext>
            </a:extLst>
          </p:cNvPr>
          <p:cNvSpPr txBox="1"/>
          <p:nvPr/>
        </p:nvSpPr>
        <p:spPr>
          <a:xfrm>
            <a:off x="557076" y="1490762"/>
            <a:ext cx="1282198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err="1">
                <a:solidFill>
                  <a:schemeClr val="tx2"/>
                </a:solidFill>
              </a:rPr>
              <a:t>ldr</a:t>
            </a:r>
            <a:r>
              <a:rPr lang="en-US" sz="2000" b="1" dirty="0">
                <a:solidFill>
                  <a:schemeClr val="tx2"/>
                </a:solidFill>
              </a:rPr>
              <a:t>/str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026FEAB-2E70-3544-BC62-2FA31EADD170}"/>
              </a:ext>
            </a:extLst>
          </p:cNvPr>
          <p:cNvSpPr txBox="1"/>
          <p:nvPr/>
        </p:nvSpPr>
        <p:spPr>
          <a:xfrm>
            <a:off x="2866348" y="1495467"/>
            <a:ext cx="605812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tx2"/>
                </a:solidFill>
              </a:rPr>
              <a:t>Rd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750EAE6-EB13-6045-82CF-E5F24005C9EA}"/>
              </a:ext>
            </a:extLst>
          </p:cNvPr>
          <p:cNvSpPr txBox="1"/>
          <p:nvPr/>
        </p:nvSpPr>
        <p:spPr>
          <a:xfrm>
            <a:off x="3478312" y="1490762"/>
            <a:ext cx="995785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imm12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164B073-D7E6-474B-80D2-09970EFD2CDC}"/>
              </a:ext>
            </a:extLst>
          </p:cNvPr>
          <p:cNvSpPr txBox="1"/>
          <p:nvPr/>
        </p:nvSpPr>
        <p:spPr>
          <a:xfrm>
            <a:off x="2260536" y="1491814"/>
            <a:ext cx="605812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tx2"/>
                </a:solidFill>
              </a:rPr>
              <a:t>Rn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D278D8D-E977-644A-A7E0-F575CDBDD05B}"/>
              </a:ext>
            </a:extLst>
          </p:cNvPr>
          <p:cNvCxnSpPr>
            <a:cxnSpLocks/>
          </p:cNvCxnSpPr>
          <p:nvPr/>
        </p:nvCxnSpPr>
        <p:spPr bwMode="auto">
          <a:xfrm>
            <a:off x="2616764" y="1084973"/>
            <a:ext cx="0" cy="390995"/>
          </a:xfrm>
          <a:prstGeom prst="straightConnector1">
            <a:avLst/>
          </a:prstGeom>
          <a:noFill/>
          <a:ln w="635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31D0E096-592B-D34F-AEF6-1AE54C2C9F41}"/>
              </a:ext>
            </a:extLst>
          </p:cNvPr>
          <p:cNvSpPr txBox="1"/>
          <p:nvPr/>
        </p:nvSpPr>
        <p:spPr>
          <a:xfrm>
            <a:off x="1855237" y="707399"/>
            <a:ext cx="3956835" cy="369332"/>
          </a:xfrm>
          <a:prstGeom prst="rect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Rn – base register contains address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AFCC1C8-574E-8E4E-8555-AF8F96C64834}"/>
              </a:ext>
            </a:extLst>
          </p:cNvPr>
          <p:cNvSpPr txBox="1"/>
          <p:nvPr/>
        </p:nvSpPr>
        <p:spPr>
          <a:xfrm>
            <a:off x="1855238" y="1490762"/>
            <a:ext cx="385596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tx2"/>
                </a:solidFill>
              </a:rPr>
              <a:t>U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586C981-D013-4F48-8C5A-8E47500AF226}"/>
              </a:ext>
            </a:extLst>
          </p:cNvPr>
          <p:cNvSpPr txBox="1"/>
          <p:nvPr/>
        </p:nvSpPr>
        <p:spPr>
          <a:xfrm>
            <a:off x="557076" y="722441"/>
            <a:ext cx="1228427" cy="369332"/>
          </a:xfrm>
          <a:prstGeom prst="rect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+/- offset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DC50C43-B247-C542-B15B-579DDCF77113}"/>
              </a:ext>
            </a:extLst>
          </p:cNvPr>
          <p:cNvCxnSpPr>
            <a:endCxn id="41" idx="0"/>
          </p:cNvCxnSpPr>
          <p:nvPr/>
        </p:nvCxnSpPr>
        <p:spPr>
          <a:xfrm>
            <a:off x="1547447" y="1091773"/>
            <a:ext cx="500589" cy="398989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CE5AE9F5-DC96-824F-A293-2B5EB5AFE680}"/>
              </a:ext>
            </a:extLst>
          </p:cNvPr>
          <p:cNvGrpSpPr/>
          <p:nvPr/>
        </p:nvGrpSpPr>
        <p:grpSpPr>
          <a:xfrm>
            <a:off x="6293814" y="630667"/>
            <a:ext cx="5633964" cy="1989556"/>
            <a:chOff x="6260122" y="452935"/>
            <a:chExt cx="5633964" cy="1989556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1E002E9-C49C-B144-8E83-3FD2C22AF615}"/>
                </a:ext>
              </a:extLst>
            </p:cNvPr>
            <p:cNvSpPr/>
            <p:nvPr/>
          </p:nvSpPr>
          <p:spPr>
            <a:xfrm>
              <a:off x="6260122" y="452935"/>
              <a:ext cx="5633964" cy="198955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439FD4B8-2998-BE4D-999F-BC8A0EBE6DB8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9941249" y="1603051"/>
              <a:ext cx="1" cy="441121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356F3AB-7A3A-074A-A40B-8FD368B0416B}"/>
                </a:ext>
              </a:extLst>
            </p:cNvPr>
            <p:cNvSpPr txBox="1"/>
            <p:nvPr/>
          </p:nvSpPr>
          <p:spPr>
            <a:xfrm>
              <a:off x="9465482" y="1959340"/>
              <a:ext cx="2334935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Offset/index Register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4DBB029A-B563-7F46-B372-0DD7A36B2ED8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9200815" y="1622370"/>
              <a:ext cx="1" cy="372879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1564177-F2D3-104B-9EDA-B15B325F67A7}"/>
                </a:ext>
              </a:extLst>
            </p:cNvPr>
            <p:cNvSpPr txBox="1"/>
            <p:nvPr/>
          </p:nvSpPr>
          <p:spPr>
            <a:xfrm>
              <a:off x="6617594" y="1960993"/>
              <a:ext cx="2762295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Rd – destination register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756B6B8-EDBA-5844-BB01-2EA1896DFCF1}"/>
                </a:ext>
              </a:extLst>
            </p:cNvPr>
            <p:cNvSpPr txBox="1"/>
            <p:nvPr/>
          </p:nvSpPr>
          <p:spPr>
            <a:xfrm>
              <a:off x="6740915" y="1255794"/>
              <a:ext cx="1282198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err="1">
                  <a:solidFill>
                    <a:schemeClr val="tx2"/>
                  </a:solidFill>
                </a:rPr>
                <a:t>ldr</a:t>
              </a:r>
              <a:r>
                <a:rPr lang="en-US" sz="2000" b="1" dirty="0">
                  <a:solidFill>
                    <a:schemeClr val="tx2"/>
                  </a:solidFill>
                </a:rPr>
                <a:t>/str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71DC2C2-F786-7841-A483-4BAFA3CFBD2B}"/>
                </a:ext>
              </a:extLst>
            </p:cNvPr>
            <p:cNvSpPr txBox="1"/>
            <p:nvPr/>
          </p:nvSpPr>
          <p:spPr>
            <a:xfrm>
              <a:off x="9013463" y="1259447"/>
              <a:ext cx="605812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Rd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4B3D027-53D7-8544-8ADD-28926B9D792A}"/>
                </a:ext>
              </a:extLst>
            </p:cNvPr>
            <p:cNvSpPr txBox="1"/>
            <p:nvPr/>
          </p:nvSpPr>
          <p:spPr>
            <a:xfrm>
              <a:off x="8407651" y="1255794"/>
              <a:ext cx="605812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Rn</a:t>
              </a: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3FC9B910-3792-524C-9DC7-9987E5CF347A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8710557" y="886078"/>
              <a:ext cx="0" cy="390995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C6CCDD2-37B6-4F47-8970-7FB05A862360}"/>
                </a:ext>
              </a:extLst>
            </p:cNvPr>
            <p:cNvSpPr txBox="1"/>
            <p:nvPr/>
          </p:nvSpPr>
          <p:spPr>
            <a:xfrm>
              <a:off x="8030030" y="529634"/>
              <a:ext cx="3810363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Rn – base register contain address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C78A716F-DB0F-2F47-B855-E8DCC6916433}"/>
                </a:ext>
              </a:extLst>
            </p:cNvPr>
            <p:cNvSpPr txBox="1"/>
            <p:nvPr/>
          </p:nvSpPr>
          <p:spPr>
            <a:xfrm>
              <a:off x="9623059" y="1255794"/>
              <a:ext cx="598241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tx2"/>
                  </a:solidFill>
                </a:rPr>
                <a:t>Rm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5A377830-13DC-1744-8C63-67313136F57B}"/>
                </a:ext>
              </a:extLst>
            </p:cNvPr>
            <p:cNvSpPr txBox="1"/>
            <p:nvPr/>
          </p:nvSpPr>
          <p:spPr>
            <a:xfrm>
              <a:off x="8030030" y="1259447"/>
              <a:ext cx="385596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U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C55FFCDC-3B9F-6841-B790-4155C75ACE51}"/>
                </a:ext>
              </a:extLst>
            </p:cNvPr>
            <p:cNvSpPr txBox="1"/>
            <p:nvPr/>
          </p:nvSpPr>
          <p:spPr>
            <a:xfrm>
              <a:off x="6696665" y="534423"/>
              <a:ext cx="1228427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+/- offset</a:t>
              </a: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B75AE734-E36F-4447-B624-0F705B60C59D}"/>
                </a:ext>
              </a:extLst>
            </p:cNvPr>
            <p:cNvCxnSpPr/>
            <p:nvPr/>
          </p:nvCxnSpPr>
          <p:spPr>
            <a:xfrm>
              <a:off x="7687036" y="903755"/>
              <a:ext cx="500589" cy="398989"/>
            </a:xfrm>
            <a:prstGeom prst="straightConnector1">
              <a:avLst/>
            </a:prstGeom>
            <a:ln w="317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AF856C21-FD78-7B4B-8EBD-9CB66FDB0BC1}"/>
              </a:ext>
            </a:extLst>
          </p:cNvPr>
          <p:cNvSpPr txBox="1"/>
          <p:nvPr/>
        </p:nvSpPr>
        <p:spPr>
          <a:xfrm>
            <a:off x="1933500" y="4633442"/>
            <a:ext cx="8877840" cy="224676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		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r1, =</a:t>
            </a:r>
            <a:r>
              <a:rPr lang="en-US" sz="20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var_x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  	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r1 = &amp;</a:t>
            </a:r>
            <a:r>
              <a:rPr lang="en-US" sz="20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var_x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		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r1, =mylabel+4  	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*(mylabel+4) = r1</a:t>
            </a:r>
          </a:p>
          <a:p>
            <a:pPr>
              <a:tabLst>
                <a:tab pos="1371600" algn="l"/>
              </a:tabLst>
            </a:pP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ldr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		r1, =0x246abcd  	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load an immediate into r1</a:t>
            </a:r>
          </a:p>
          <a:p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ldr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  	r1, [r3]	   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y = *r3 (4 bytes)</a:t>
            </a:r>
          </a:p>
          <a:p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	  	r1, [r0]        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*r0 = r1</a:t>
            </a:r>
          </a:p>
          <a:p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ldr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  	r1, [r3, -4]	   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y = *(r3 – 4) (4 bytes)</a:t>
            </a:r>
          </a:p>
          <a:p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	  	r1, [r0, r2]	   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*(r0 + r2) = r1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D25B32A-B5C4-0F41-851D-72A3ECAB0F7D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4257309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5" grpId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36E3688-E48F-E6D7-1E3A-B05B1D99F1D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91024" y="2274068"/>
            <a:ext cx="6589501" cy="1657788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2B1D128-32B5-D6A2-998A-E105703EE9D8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75644" y="747277"/>
            <a:ext cx="11543640" cy="1468360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/>
              <a:t>Aarch32 provides only 8-bits for specifying an immediate constant value</a:t>
            </a:r>
          </a:p>
          <a:p>
            <a:r>
              <a:rPr lang="en-US" dirty="0"/>
              <a:t>Without "rotation" immediate values are limited to the range of positive 0-255 </a:t>
            </a:r>
          </a:p>
          <a:p>
            <a:r>
              <a:rPr lang="en-US" dirty="0"/>
              <a:t>Imm8 expands to 32 bits and does a rotate right to achieve additional constant values (YUCK)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F09F5D-DA77-3AC0-8F05-EDC3040ED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7" y="79997"/>
            <a:ext cx="10986586" cy="627239"/>
          </a:xfrm>
        </p:spPr>
        <p:txBody>
          <a:bodyPr/>
          <a:lstStyle/>
          <a:p>
            <a:r>
              <a:rPr lang="en-US" dirty="0"/>
              <a:t>How are I – Type Constants Encoded in the instruction?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D9A0BB-8AFA-7241-2C26-E790352456E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869559" y="2241679"/>
            <a:ext cx="3049725" cy="105617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D2C4F37-2CE3-755E-BF44-66C776366D39}"/>
              </a:ext>
            </a:extLst>
          </p:cNvPr>
          <p:cNvSpPr txBox="1"/>
          <p:nvPr/>
        </p:nvSpPr>
        <p:spPr>
          <a:xfrm>
            <a:off x="8945018" y="3241535"/>
            <a:ext cx="13516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positions to</a:t>
            </a:r>
          </a:p>
          <a:p>
            <a:r>
              <a:rPr lang="en-US" b="1" dirty="0">
                <a:solidFill>
                  <a:srgbClr val="0070C0"/>
                </a:solidFill>
              </a:rPr>
              <a:t>rotate X 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F9C50C-F2C5-8EA9-5833-F7C2D7ECC79F}"/>
              </a:ext>
            </a:extLst>
          </p:cNvPr>
          <p:cNvSpPr txBox="1"/>
          <p:nvPr/>
        </p:nvSpPr>
        <p:spPr>
          <a:xfrm>
            <a:off x="10496271" y="3234808"/>
            <a:ext cx="12234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unsigned value to rotate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F8167193-1E13-2DF8-4E8E-030ED0BD7CD7}"/>
              </a:ext>
            </a:extLst>
          </p:cNvPr>
          <p:cNvGraphicFramePr>
            <a:graphicFrameLocks noGrp="1"/>
          </p:cNvGraphicFramePr>
          <p:nvPr/>
        </p:nvGraphicFramePr>
        <p:xfrm>
          <a:off x="484447" y="4091392"/>
          <a:ext cx="11223106" cy="2072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875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355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13917">
                <a:tc>
                  <a:txBody>
                    <a:bodyPr/>
                    <a:lstStyle/>
                    <a:p>
                      <a:r>
                        <a:rPr lang="en-US" sz="2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rot4 value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32-bit constant 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C89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3917"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0000 0000 0000 0000 0000 00</a:t>
                      </a:r>
                      <a:r>
                        <a:rPr lang="en-US" sz="28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</a:t>
                      </a:r>
                      <a:r>
                        <a:rPr lang="en-US" sz="28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2800" b="1" dirty="0">
                          <a:solidFill>
                            <a:srgbClr val="F3753F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  <a:r>
                        <a:rPr lang="en-US" sz="2800" dirty="0">
                          <a:solidFill>
                            <a:srgbClr val="00B05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111</a:t>
                      </a:r>
                      <a:r>
                        <a:rPr lang="en-US" sz="2800" baseline="0" dirty="0">
                          <a:solidFill>
                            <a:srgbClr val="00B05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2800" b="1" baseline="0" dirty="0">
                          <a:solidFill>
                            <a:srgbClr val="7030A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  <a:r>
                        <a:rPr lang="en-US" sz="2800" baseline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11</a:t>
                      </a:r>
                      <a:r>
                        <a:rPr lang="en-US" sz="2800" baseline="0" dirty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  <a:endParaRPr lang="en-US" sz="2800" dirty="0">
                        <a:solidFill>
                          <a:srgbClr val="0070C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3917">
                <a:tc>
                  <a:txBody>
                    <a:bodyPr/>
                    <a:lstStyle/>
                    <a:p>
                      <a:endParaRPr lang="en-US" sz="28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solidFill>
                          <a:srgbClr val="0070C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8619494"/>
                  </a:ext>
                </a:extLst>
              </a:tr>
              <a:tr h="513917"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0001 (2 bits)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  <a:r>
                        <a:rPr lang="en-US" sz="2800" dirty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  <a:r>
                        <a:rPr lang="en-US" sz="28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00 0000 0000 0000 0000 0000 </a:t>
                      </a:r>
                      <a:r>
                        <a:rPr lang="en-US" sz="28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</a:t>
                      </a:r>
                      <a:r>
                        <a:rPr lang="en-US" sz="2800" b="1" dirty="0">
                          <a:solidFill>
                            <a:srgbClr val="F3744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  <a:r>
                        <a:rPr lang="en-US" sz="2800" dirty="0">
                          <a:solidFill>
                            <a:srgbClr val="00B05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  <a:r>
                        <a:rPr lang="en-US" sz="2800" baseline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2800" baseline="0" dirty="0">
                          <a:solidFill>
                            <a:srgbClr val="00B05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11</a:t>
                      </a:r>
                      <a:r>
                        <a:rPr lang="en-US" sz="2800" b="1" baseline="0" dirty="0">
                          <a:solidFill>
                            <a:srgbClr val="7030A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  <a:r>
                        <a:rPr lang="en-US" sz="2800" baseline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  <a:endParaRPr lang="en-US" sz="2800" dirty="0">
                        <a:solidFill>
                          <a:srgbClr val="0070C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15" name="Group 14">
            <a:extLst>
              <a:ext uri="{FF2B5EF4-FFF2-40B4-BE49-F238E27FC236}">
                <a16:creationId xmlns:a16="http://schemas.microsoft.com/office/drawing/2014/main" id="{55543D4C-8ED8-06B8-B068-EDC6EA2AD6CB}"/>
              </a:ext>
            </a:extLst>
          </p:cNvPr>
          <p:cNvGrpSpPr/>
          <p:nvPr/>
        </p:nvGrpSpPr>
        <p:grpSpPr>
          <a:xfrm>
            <a:off x="3732904" y="4148303"/>
            <a:ext cx="8864301" cy="2984017"/>
            <a:chOff x="3732904" y="4148303"/>
            <a:chExt cx="8864301" cy="2984017"/>
          </a:xfrm>
        </p:grpSpPr>
        <p:sp>
          <p:nvSpPr>
            <p:cNvPr id="28" name="Arc 27">
              <a:extLst>
                <a:ext uri="{FF2B5EF4-FFF2-40B4-BE49-F238E27FC236}">
                  <a16:creationId xmlns:a16="http://schemas.microsoft.com/office/drawing/2014/main" id="{1FFD5551-5F65-5CDA-B7D5-9033CB5599BC}"/>
                </a:ext>
              </a:extLst>
            </p:cNvPr>
            <p:cNvSpPr/>
            <p:nvPr/>
          </p:nvSpPr>
          <p:spPr>
            <a:xfrm rot="10800000" flipV="1">
              <a:off x="3732904" y="4148303"/>
              <a:ext cx="8864301" cy="2984017"/>
            </a:xfrm>
            <a:prstGeom prst="arc">
              <a:avLst>
                <a:gd name="adj1" fmla="val 12167303"/>
                <a:gd name="adj2" fmla="val 35157"/>
              </a:avLst>
            </a:prstGeom>
            <a:ln w="34925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Left Brace 34">
              <a:extLst>
                <a:ext uri="{FF2B5EF4-FFF2-40B4-BE49-F238E27FC236}">
                  <a16:creationId xmlns:a16="http://schemas.microsoft.com/office/drawing/2014/main" id="{B2D2132E-1E10-E840-61F0-D96448771DC0}"/>
                </a:ext>
              </a:extLst>
            </p:cNvPr>
            <p:cNvSpPr/>
            <p:nvPr/>
          </p:nvSpPr>
          <p:spPr>
            <a:xfrm rot="5400000">
              <a:off x="10903297" y="4369200"/>
              <a:ext cx="318522" cy="552005"/>
            </a:xfrm>
            <a:prstGeom prst="leftBrace">
              <a:avLst/>
            </a:prstGeom>
            <a:ln w="317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85ED32EA-9700-4D5F-A01E-0D150B207535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7B9546B-AE1E-68BA-4490-980B045823BA}"/>
              </a:ext>
            </a:extLst>
          </p:cNvPr>
          <p:cNvGrpSpPr/>
          <p:nvPr/>
        </p:nvGrpSpPr>
        <p:grpSpPr>
          <a:xfrm>
            <a:off x="9448912" y="4942158"/>
            <a:ext cx="1717059" cy="821463"/>
            <a:chOff x="9448912" y="4942158"/>
            <a:chExt cx="1717059" cy="821463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E8562CF-F8E2-1D05-8214-D716FC604CFB}"/>
                </a:ext>
              </a:extLst>
            </p:cNvPr>
            <p:cNvGrpSpPr/>
            <p:nvPr/>
          </p:nvGrpSpPr>
          <p:grpSpPr>
            <a:xfrm>
              <a:off x="9448912" y="4942158"/>
              <a:ext cx="1319495" cy="556308"/>
              <a:chOff x="9448912" y="4942158"/>
              <a:chExt cx="1319495" cy="556308"/>
            </a:xfrm>
          </p:grpSpPr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BFE4631F-097A-88C0-5E1A-8CDE0FCB25E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108659" y="5260825"/>
                <a:ext cx="285762" cy="237641"/>
              </a:xfrm>
              <a:prstGeom prst="straightConnector1">
                <a:avLst/>
              </a:prstGeom>
              <a:ln w="34925"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Left Brace 30">
                <a:extLst>
                  <a:ext uri="{FF2B5EF4-FFF2-40B4-BE49-F238E27FC236}">
                    <a16:creationId xmlns:a16="http://schemas.microsoft.com/office/drawing/2014/main" id="{227820E9-BCA5-A07F-A7DE-4ABDE5C852EB}"/>
                  </a:ext>
                </a:extLst>
              </p:cNvPr>
              <p:cNvSpPr/>
              <p:nvPr/>
            </p:nvSpPr>
            <p:spPr>
              <a:xfrm rot="16200000">
                <a:off x="9976082" y="4414988"/>
                <a:ext cx="265155" cy="1319495"/>
              </a:xfrm>
              <a:prstGeom prst="leftBrace">
                <a:avLst/>
              </a:prstGeom>
              <a:ln w="317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9" name="Left Brace 18">
              <a:extLst>
                <a:ext uri="{FF2B5EF4-FFF2-40B4-BE49-F238E27FC236}">
                  <a16:creationId xmlns:a16="http://schemas.microsoft.com/office/drawing/2014/main" id="{298DAB30-E6BA-61A5-339B-01F05CDB22D2}"/>
                </a:ext>
              </a:extLst>
            </p:cNvPr>
            <p:cNvSpPr/>
            <p:nvPr/>
          </p:nvSpPr>
          <p:spPr>
            <a:xfrm rot="5400000">
              <a:off x="10373646" y="4971296"/>
              <a:ext cx="265155" cy="1319495"/>
            </a:xfrm>
            <a:prstGeom prst="leftBrac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EC81A1F1-4584-D1D7-F56E-8E71006FE7C9}"/>
              </a:ext>
            </a:extLst>
          </p:cNvPr>
          <p:cNvGrpSpPr/>
          <p:nvPr/>
        </p:nvGrpSpPr>
        <p:grpSpPr>
          <a:xfrm>
            <a:off x="2717729" y="6278844"/>
            <a:ext cx="8367872" cy="587830"/>
            <a:chOff x="2717729" y="6278844"/>
            <a:chExt cx="8367872" cy="587830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AF02F3A-891B-68C6-5B1A-92A51F9B2B10}"/>
                </a:ext>
              </a:extLst>
            </p:cNvPr>
            <p:cNvSpPr txBox="1"/>
            <p:nvPr/>
          </p:nvSpPr>
          <p:spPr>
            <a:xfrm>
              <a:off x="8823443" y="6497342"/>
              <a:ext cx="22621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two bits rotated right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63A2C63A-BD11-56B9-BF93-667C69AD79F6}"/>
                </a:ext>
              </a:extLst>
            </p:cNvPr>
            <p:cNvCxnSpPr>
              <a:cxnSpLocks/>
            </p:cNvCxnSpPr>
            <p:nvPr/>
          </p:nvCxnSpPr>
          <p:spPr>
            <a:xfrm>
              <a:off x="9395212" y="6323568"/>
              <a:ext cx="451264" cy="0"/>
            </a:xfrm>
            <a:prstGeom prst="straightConnector1">
              <a:avLst/>
            </a:prstGeom>
            <a:ln w="3492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B121D8C-1988-DF84-76E3-093312037360}"/>
                </a:ext>
              </a:extLst>
            </p:cNvPr>
            <p:cNvSpPr txBox="1"/>
            <p:nvPr/>
          </p:nvSpPr>
          <p:spPr>
            <a:xfrm>
              <a:off x="2717729" y="6278844"/>
              <a:ext cx="54473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results are interpreted as a 2's complement number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32409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EBF1E31-A671-1BBD-E4A2-ED1B6F2E73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Rot4 - Imm8 Values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C10EE43-83B5-0BC0-1D18-B743B9D5E00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6543" y="903725"/>
            <a:ext cx="3049725" cy="105617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E820A2D-1B16-7E69-2A7F-8E10B729D4B2}"/>
              </a:ext>
            </a:extLst>
          </p:cNvPr>
          <p:cNvSpPr txBox="1"/>
          <p:nvPr/>
        </p:nvSpPr>
        <p:spPr>
          <a:xfrm>
            <a:off x="842002" y="1903581"/>
            <a:ext cx="13516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positions to</a:t>
            </a:r>
          </a:p>
          <a:p>
            <a:r>
              <a:rPr lang="en-US" dirty="0"/>
              <a:t>rotate X 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DC594B-A0E5-1234-8BAE-F896BF974163}"/>
              </a:ext>
            </a:extLst>
          </p:cNvPr>
          <p:cNvSpPr txBox="1"/>
          <p:nvPr/>
        </p:nvSpPr>
        <p:spPr>
          <a:xfrm>
            <a:off x="2393255" y="1896854"/>
            <a:ext cx="12234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unsigned value to rotate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4C4FD31-3C12-D0DE-4293-C773F8CF192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67605" y="265475"/>
            <a:ext cx="7824395" cy="6245345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AD21EE70-B0FA-23E7-9E29-2EB8C430297E}"/>
              </a:ext>
            </a:extLst>
          </p:cNvPr>
          <p:cNvGrpSpPr/>
          <p:nvPr/>
        </p:nvGrpSpPr>
        <p:grpSpPr>
          <a:xfrm>
            <a:off x="7280083" y="4916702"/>
            <a:ext cx="2982713" cy="446276"/>
            <a:chOff x="7280083" y="4916702"/>
            <a:chExt cx="2982713" cy="446276"/>
          </a:xfrm>
        </p:grpSpPr>
        <p:sp>
          <p:nvSpPr>
            <p:cNvPr id="11" name="Right Arrow 10">
              <a:extLst>
                <a:ext uri="{FF2B5EF4-FFF2-40B4-BE49-F238E27FC236}">
                  <a16:creationId xmlns:a16="http://schemas.microsoft.com/office/drawing/2014/main" id="{7C2D9603-58FA-1899-11BA-B140818BCF97}"/>
                </a:ext>
              </a:extLst>
            </p:cNvPr>
            <p:cNvSpPr/>
            <p:nvPr/>
          </p:nvSpPr>
          <p:spPr>
            <a:xfrm rot="10800000">
              <a:off x="9821732" y="4970034"/>
              <a:ext cx="441064" cy="35500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30820F1-DCF9-410D-63EB-485DC6EF00F9}"/>
                </a:ext>
              </a:extLst>
            </p:cNvPr>
            <p:cNvSpPr txBox="1"/>
            <p:nvPr/>
          </p:nvSpPr>
          <p:spPr>
            <a:xfrm>
              <a:off x="7280083" y="4916702"/>
              <a:ext cx="1479892" cy="4462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00000001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7E2AA4A3-DF18-E3A6-3209-47C59A357F3F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11A22FE-E341-B92B-A84E-94B266A5364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38544" y="2740043"/>
            <a:ext cx="4109422" cy="3796450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/>
              <a:t>How would </a:t>
            </a:r>
            <a:r>
              <a:rPr lang="en-US" dirty="0">
                <a:solidFill>
                  <a:srgbClr val="FF0000"/>
                </a:solidFill>
              </a:rPr>
              <a:t>256</a:t>
            </a:r>
            <a:r>
              <a:rPr lang="en-US" dirty="0"/>
              <a:t> be encoded?</a:t>
            </a:r>
          </a:p>
          <a:p>
            <a:pPr lvl="1"/>
            <a:r>
              <a:rPr lang="en-US" sz="2200" dirty="0"/>
              <a:t>rotate = 12, imm8 = 1</a:t>
            </a:r>
          </a:p>
          <a:p>
            <a:r>
              <a:rPr lang="en-US" b="1" dirty="0">
                <a:solidFill>
                  <a:srgbClr val="2C895B"/>
                </a:solidFill>
              </a:rPr>
              <a:t>Bottom line: </a:t>
            </a:r>
            <a:r>
              <a:rPr lang="en-US" dirty="0">
                <a:solidFill>
                  <a:srgbClr val="2C895B"/>
                </a:solidFill>
              </a:rPr>
              <a:t>the assembler will do this for you</a:t>
            </a:r>
          </a:p>
          <a:p>
            <a:r>
              <a:rPr lang="en-US" dirty="0">
                <a:solidFill>
                  <a:srgbClr val="2C895B"/>
                </a:solidFill>
              </a:rPr>
              <a:t>If you try and use an immediate value that it cannot generate </a:t>
            </a:r>
            <a:r>
              <a:rPr lang="en-US" dirty="0">
                <a:solidFill>
                  <a:srgbClr val="C00000"/>
                </a:solidFill>
              </a:rPr>
              <a:t>it will give an error</a:t>
            </a:r>
          </a:p>
          <a:p>
            <a:r>
              <a:rPr lang="en-US" dirty="0"/>
              <a:t>There is a workaround - later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8CCF11-78A6-C73F-3C44-2E4C64A2C824}"/>
              </a:ext>
            </a:extLst>
          </p:cNvPr>
          <p:cNvSpPr txBox="1"/>
          <p:nvPr/>
        </p:nvSpPr>
        <p:spPr>
          <a:xfrm>
            <a:off x="4982183" y="6416773"/>
            <a:ext cx="5447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results are interpreted as a 2's complement number</a:t>
            </a:r>
          </a:p>
        </p:txBody>
      </p:sp>
    </p:spTree>
    <p:extLst>
      <p:ext uri="{BB962C8B-B14F-4D97-AF65-F5344CB8AC3E}">
        <p14:creationId xmlns:p14="http://schemas.microsoft.com/office/powerpoint/2010/main" val="1130947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" grpId="0" uiExpand="1" build="p" animBg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E44C855-0037-B1CF-DA68-3CE282873391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29123" y="1873637"/>
            <a:ext cx="5253590" cy="4846262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200" dirty="0">
                <a:solidFill>
                  <a:schemeClr val="tx2"/>
                </a:solidFill>
              </a:rPr>
              <a:t>Previous slide: </a:t>
            </a:r>
            <a:r>
              <a:rPr lang="en-US" sz="2200" dirty="0">
                <a:solidFill>
                  <a:srgbClr val="2C895B"/>
                </a:solidFill>
              </a:rPr>
              <a:t>phases of execution:</a:t>
            </a:r>
            <a:r>
              <a:rPr lang="en-US" sz="2200" dirty="0">
                <a:solidFill>
                  <a:schemeClr val="tx2"/>
                </a:solidFill>
              </a:rPr>
              <a:t> (1) fetch, (2) decode, (3) execute</a:t>
            </a:r>
          </a:p>
          <a:p>
            <a:r>
              <a:rPr lang="en-US" sz="2200" dirty="0">
                <a:solidFill>
                  <a:schemeClr val="tx2"/>
                </a:solidFill>
              </a:rPr>
              <a:t>The pc (r15) contains the address of the </a:t>
            </a:r>
            <a:r>
              <a:rPr lang="en-US" sz="2200" dirty="0">
                <a:solidFill>
                  <a:srgbClr val="2C895B"/>
                </a:solidFill>
              </a:rPr>
              <a:t>instruction being fetched</a:t>
            </a:r>
            <a:r>
              <a:rPr lang="en-US" sz="2200" dirty="0">
                <a:solidFill>
                  <a:schemeClr val="tx2"/>
                </a:solidFill>
              </a:rPr>
              <a:t>, which is two instructions ahead or </a:t>
            </a:r>
            <a:r>
              <a:rPr lang="en-US" sz="2200" dirty="0">
                <a:solidFill>
                  <a:srgbClr val="0070C0"/>
                </a:solidFill>
              </a:rPr>
              <a:t>executing instruction + 8 bytes</a:t>
            </a:r>
          </a:p>
          <a:p>
            <a:r>
              <a:rPr lang="en-US" sz="2200" b="1" dirty="0">
                <a:solidFill>
                  <a:srgbClr val="0070C0"/>
                </a:solidFill>
              </a:rPr>
              <a:t>Branch target address </a:t>
            </a:r>
            <a:r>
              <a:rPr lang="en-US" sz="2200" dirty="0">
                <a:solidFill>
                  <a:srgbClr val="2C895B"/>
                </a:solidFill>
              </a:rPr>
              <a:t>(or imm24) is the </a:t>
            </a:r>
            <a:r>
              <a:rPr lang="en-US" sz="2200" dirty="0">
                <a:solidFill>
                  <a:srgbClr val="C00000"/>
                </a:solidFill>
              </a:rPr>
              <a:t>distance measured </a:t>
            </a:r>
            <a:r>
              <a:rPr lang="en-US" sz="2200" dirty="0">
                <a:solidFill>
                  <a:schemeClr val="tx2"/>
                </a:solidFill>
              </a:rPr>
              <a:t>in the </a:t>
            </a:r>
            <a:r>
              <a:rPr lang="en-US" sz="2200" dirty="0">
                <a:solidFill>
                  <a:srgbClr val="C00000"/>
                </a:solidFill>
              </a:rPr>
              <a:t># of instructions </a:t>
            </a:r>
            <a:r>
              <a:rPr lang="en-US" sz="2200" dirty="0"/>
              <a:t>(signed, 2's complement) </a:t>
            </a:r>
            <a:r>
              <a:rPr lang="en-US" sz="2200" dirty="0">
                <a:solidFill>
                  <a:schemeClr val="tx2"/>
                </a:solidFill>
              </a:rPr>
              <a:t>from the </a:t>
            </a:r>
            <a:r>
              <a:rPr lang="en-US" sz="2200" dirty="0">
                <a:solidFill>
                  <a:srgbClr val="0070C0"/>
                </a:solidFill>
              </a:rPr>
              <a:t>fetch address </a:t>
            </a:r>
            <a:r>
              <a:rPr lang="en-US" sz="2200" dirty="0">
                <a:solidFill>
                  <a:schemeClr val="tx2"/>
                </a:solidFill>
              </a:rPr>
              <a:t>contained in </a:t>
            </a:r>
            <a:r>
              <a:rPr lang="en-US" sz="2200" dirty="0">
                <a:solidFill>
                  <a:srgbClr val="7030A0"/>
                </a:solidFill>
              </a:rPr>
              <a:t>r15 </a:t>
            </a:r>
            <a:r>
              <a:rPr lang="en-US" sz="2200" dirty="0">
                <a:solidFill>
                  <a:srgbClr val="F37440"/>
                </a:solidFill>
              </a:rPr>
              <a:t>when executing the branch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6BBB68-5AB7-2396-C3E1-E9F8444BC7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10" y="79998"/>
            <a:ext cx="5863190" cy="934932"/>
          </a:xfrm>
        </p:spPr>
        <p:txBody>
          <a:bodyPr/>
          <a:lstStyle/>
          <a:p>
            <a:r>
              <a:rPr lang="en-US" dirty="0"/>
              <a:t>Branch Target Address (BTA):</a:t>
            </a:r>
            <a:br>
              <a:rPr lang="en-US" dirty="0"/>
            </a:br>
            <a:r>
              <a:rPr lang="en-US" dirty="0"/>
              <a:t>What Is imm24?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7B73D95D-378D-B4F6-4312-B3DA75F4A84D}"/>
              </a:ext>
            </a:extLst>
          </p:cNvPr>
          <p:cNvGraphicFramePr>
            <a:graphicFrameLocks noGrp="1"/>
          </p:cNvGraphicFramePr>
          <p:nvPr/>
        </p:nvGraphicFramePr>
        <p:xfrm>
          <a:off x="7879085" y="6364045"/>
          <a:ext cx="3164053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31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09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6771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imm24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 </a:t>
                      </a:r>
                      <a:r>
                        <a:rPr lang="en-US" sz="2000" b="0" dirty="0">
                          <a:solidFill>
                            <a:srgbClr val="C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00 00 02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72563AA-F03B-220F-03BD-3D342B749C04}"/>
              </a:ext>
            </a:extLst>
          </p:cNvPr>
          <p:cNvSpPr/>
          <p:nvPr/>
        </p:nvSpPr>
        <p:spPr bwMode="auto">
          <a:xfrm>
            <a:off x="5943600" y="79997"/>
            <a:ext cx="6167990" cy="421219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  <a:alpha val="74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0001042c &lt;</a:t>
            </a:r>
            <a:r>
              <a:rPr 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inloop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&gt;: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   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1042c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e3530061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r3, 0x61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   </a:t>
            </a:r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10430: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</a:t>
            </a:r>
            <a:r>
              <a:rPr lang="en-US" sz="20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000002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blt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10440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&lt;store&gt;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   10434: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e353007a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r3, 0x7a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   10438: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ca000000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bgt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10440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&lt;store&gt;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   1043c: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e2433020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sub r3, r3, #32</a:t>
            </a:r>
          </a:p>
          <a:p>
            <a:endParaRPr lang="en-US" sz="20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00010440 &lt;store&gt;: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   </a:t>
            </a:r>
            <a:r>
              <a:rPr lang="en-US" sz="20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10440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e7c13002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strb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r3, [r1, r2]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   10444: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e2822001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add r2, r2, 0x1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   10448: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e7d03002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ldrb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r3, [r0, r2]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   1044c: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e3530000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r3, 0x0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   10450: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1afffff5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bne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1042c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&lt;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inloop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AB60084-29B0-E198-23F7-883E7AA83FF1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4" name="U-Turn Arrow 3">
            <a:extLst>
              <a:ext uri="{FF2B5EF4-FFF2-40B4-BE49-F238E27FC236}">
                <a16:creationId xmlns:a16="http://schemas.microsoft.com/office/drawing/2014/main" id="{065E7465-1345-2C7C-A3CE-8E683CC2E80E}"/>
              </a:ext>
            </a:extLst>
          </p:cNvPr>
          <p:cNvSpPr/>
          <p:nvPr/>
        </p:nvSpPr>
        <p:spPr>
          <a:xfrm rot="5400000">
            <a:off x="10747746" y="1756537"/>
            <a:ext cx="1959752" cy="400312"/>
          </a:xfrm>
          <a:prstGeom prst="uturnArrow">
            <a:avLst>
              <a:gd name="adj1" fmla="val 9185"/>
              <a:gd name="adj2" fmla="val 13578"/>
              <a:gd name="adj3" fmla="val 25000"/>
              <a:gd name="adj4" fmla="val 43750"/>
              <a:gd name="adj5" fmla="val 9696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96934F5-FDBB-32AD-38A6-1348BA155B02}"/>
              </a:ext>
            </a:extLst>
          </p:cNvPr>
          <p:cNvGrpSpPr/>
          <p:nvPr/>
        </p:nvGrpSpPr>
        <p:grpSpPr>
          <a:xfrm>
            <a:off x="3711624" y="822929"/>
            <a:ext cx="2791109" cy="307777"/>
            <a:chOff x="3711624" y="822929"/>
            <a:chExt cx="2791109" cy="307777"/>
          </a:xfrm>
        </p:grpSpPr>
        <p:sp>
          <p:nvSpPr>
            <p:cNvPr id="12" name="Right Arrow 11">
              <a:extLst>
                <a:ext uri="{FF2B5EF4-FFF2-40B4-BE49-F238E27FC236}">
                  <a16:creationId xmlns:a16="http://schemas.microsoft.com/office/drawing/2014/main" id="{039C6C00-1CCF-8E3A-85F4-AFFB26E14457}"/>
                </a:ext>
              </a:extLst>
            </p:cNvPr>
            <p:cNvSpPr/>
            <p:nvPr/>
          </p:nvSpPr>
          <p:spPr>
            <a:xfrm>
              <a:off x="5577841" y="886836"/>
              <a:ext cx="924892" cy="17996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1A04590-082D-53A5-56AE-D53C29E73F46}"/>
                </a:ext>
              </a:extLst>
            </p:cNvPr>
            <p:cNvSpPr txBox="1"/>
            <p:nvPr/>
          </p:nvSpPr>
          <p:spPr>
            <a:xfrm>
              <a:off x="3711624" y="822929"/>
              <a:ext cx="1866217" cy="30777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</a:rPr>
                <a:t>executing instruction 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8F5DE36-C62E-B883-E514-1546EBFB2B0D}"/>
              </a:ext>
            </a:extLst>
          </p:cNvPr>
          <p:cNvGrpSpPr/>
          <p:nvPr/>
        </p:nvGrpSpPr>
        <p:grpSpPr>
          <a:xfrm>
            <a:off x="3891161" y="1161983"/>
            <a:ext cx="2611572" cy="307777"/>
            <a:chOff x="3891161" y="839898"/>
            <a:chExt cx="2611572" cy="307777"/>
          </a:xfrm>
        </p:grpSpPr>
        <p:sp>
          <p:nvSpPr>
            <p:cNvPr id="18" name="Right Arrow 17">
              <a:extLst>
                <a:ext uri="{FF2B5EF4-FFF2-40B4-BE49-F238E27FC236}">
                  <a16:creationId xmlns:a16="http://schemas.microsoft.com/office/drawing/2014/main" id="{D4C78136-B12E-42BB-76F8-13ED12E7FCB2}"/>
                </a:ext>
              </a:extLst>
            </p:cNvPr>
            <p:cNvSpPr/>
            <p:nvPr/>
          </p:nvSpPr>
          <p:spPr>
            <a:xfrm>
              <a:off x="5577841" y="886836"/>
              <a:ext cx="924892" cy="17996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D00F302-8AB7-B4DA-C677-1982D89F2480}"/>
                </a:ext>
              </a:extLst>
            </p:cNvPr>
            <p:cNvSpPr txBox="1"/>
            <p:nvPr/>
          </p:nvSpPr>
          <p:spPr>
            <a:xfrm>
              <a:off x="3891161" y="839898"/>
              <a:ext cx="1686680" cy="30777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</a:rPr>
                <a:t>decode instruction 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90A72FD-37E5-6B2A-0EE1-64AEA3575245}"/>
              </a:ext>
            </a:extLst>
          </p:cNvPr>
          <p:cNvGrpSpPr/>
          <p:nvPr/>
        </p:nvGrpSpPr>
        <p:grpSpPr>
          <a:xfrm>
            <a:off x="4089933" y="1489001"/>
            <a:ext cx="2412800" cy="307777"/>
            <a:chOff x="4089933" y="839898"/>
            <a:chExt cx="2412800" cy="307777"/>
          </a:xfrm>
        </p:grpSpPr>
        <p:sp>
          <p:nvSpPr>
            <p:cNvPr id="21" name="Right Arrow 20">
              <a:extLst>
                <a:ext uri="{FF2B5EF4-FFF2-40B4-BE49-F238E27FC236}">
                  <a16:creationId xmlns:a16="http://schemas.microsoft.com/office/drawing/2014/main" id="{36799159-061D-110D-B9FA-5FAA605143D1}"/>
                </a:ext>
              </a:extLst>
            </p:cNvPr>
            <p:cNvSpPr/>
            <p:nvPr/>
          </p:nvSpPr>
          <p:spPr>
            <a:xfrm>
              <a:off x="5577841" y="886836"/>
              <a:ext cx="924892" cy="17996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28B64CF-2074-0F36-5536-33600FD3B98A}"/>
                </a:ext>
              </a:extLst>
            </p:cNvPr>
            <p:cNvSpPr txBox="1"/>
            <p:nvPr/>
          </p:nvSpPr>
          <p:spPr>
            <a:xfrm>
              <a:off x="4089933" y="839898"/>
              <a:ext cx="1487908" cy="30777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</a:rPr>
                <a:t>fetch instruction 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F92008E-14A4-8C36-E86E-9F679E18DEFF}"/>
              </a:ext>
            </a:extLst>
          </p:cNvPr>
          <p:cNvGrpSpPr/>
          <p:nvPr/>
        </p:nvGrpSpPr>
        <p:grpSpPr>
          <a:xfrm>
            <a:off x="8737603" y="1623705"/>
            <a:ext cx="2389538" cy="1221098"/>
            <a:chOff x="8737603" y="1623705"/>
            <a:chExt cx="2389538" cy="1221098"/>
          </a:xfrm>
        </p:grpSpPr>
        <p:sp>
          <p:nvSpPr>
            <p:cNvPr id="23" name="U-Turn Arrow 22">
              <a:extLst>
                <a:ext uri="{FF2B5EF4-FFF2-40B4-BE49-F238E27FC236}">
                  <a16:creationId xmlns:a16="http://schemas.microsoft.com/office/drawing/2014/main" id="{3DF34BCC-58D1-B18C-02B4-8A82CC6ED88D}"/>
                </a:ext>
              </a:extLst>
            </p:cNvPr>
            <p:cNvSpPr/>
            <p:nvPr/>
          </p:nvSpPr>
          <p:spPr>
            <a:xfrm rot="5400000" flipV="1">
              <a:off x="8365815" y="1995493"/>
              <a:ext cx="1221098" cy="477521"/>
            </a:xfrm>
            <a:prstGeom prst="uturnArrow">
              <a:avLst>
                <a:gd name="adj1" fmla="val 9185"/>
                <a:gd name="adj2" fmla="val 13578"/>
                <a:gd name="adj3" fmla="val 25000"/>
                <a:gd name="adj4" fmla="val 43750"/>
                <a:gd name="adj5" fmla="val 9696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4EA490A-A28C-CDDC-B965-0314E33142DA}"/>
                </a:ext>
              </a:extLst>
            </p:cNvPr>
            <p:cNvSpPr txBox="1"/>
            <p:nvPr/>
          </p:nvSpPr>
          <p:spPr>
            <a:xfrm>
              <a:off x="8824395" y="2157306"/>
              <a:ext cx="2302746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BTA: + 2 instructions</a:t>
              </a:r>
            </a:p>
          </p:txBody>
        </p:sp>
      </p:grpSp>
      <p:sp>
        <p:nvSpPr>
          <p:cNvPr id="25" name="Content Placeholder 4">
            <a:extLst>
              <a:ext uri="{FF2B5EF4-FFF2-40B4-BE49-F238E27FC236}">
                <a16:creationId xmlns:a16="http://schemas.microsoft.com/office/drawing/2014/main" id="{ECD5C1A7-5FE7-1E9B-766A-147B71A972DE}"/>
              </a:ext>
            </a:extLst>
          </p:cNvPr>
          <p:cNvSpPr txBox="1">
            <a:spLocks/>
          </p:cNvSpPr>
          <p:nvPr/>
        </p:nvSpPr>
        <p:spPr>
          <a:xfrm>
            <a:off x="5805425" y="4569587"/>
            <a:ext cx="6306165" cy="157330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target address   = 0x10440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fetch address    = 0x10438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distance(bytes)	 = 0x00008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distance(instructions)= 0x8/(4 bytes/instruction)</a:t>
            </a:r>
            <a:r>
              <a:rPr lang="en-US" sz="16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0x2</a:t>
            </a:r>
          </a:p>
        </p:txBody>
      </p:sp>
    </p:spTree>
    <p:extLst>
      <p:ext uri="{BB962C8B-B14F-4D97-AF65-F5344CB8AC3E}">
        <p14:creationId xmlns:p14="http://schemas.microsoft.com/office/powerpoint/2010/main" val="3452809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animBg="1"/>
      <p:bldP spid="9" grpId="0"/>
      <p:bldP spid="4" grpId="0" animBg="1"/>
      <p:bldP spid="25" grpId="0" animBg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9EDAEDF-C968-C96A-802F-9F07D407C054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70822" y="736492"/>
            <a:ext cx="11182202" cy="3813586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000" dirty="0"/>
              <a:t>Instructions consist of several fields that </a:t>
            </a:r>
            <a:r>
              <a:rPr lang="en-US" sz="2000" dirty="0">
                <a:solidFill>
                  <a:srgbClr val="0070C0"/>
                </a:solidFill>
              </a:rPr>
              <a:t>encode</a:t>
            </a:r>
            <a:r>
              <a:rPr lang="en-US" sz="2000" dirty="0"/>
              <a:t> the </a:t>
            </a:r>
            <a:r>
              <a:rPr lang="en-US" sz="2000" dirty="0">
                <a:solidFill>
                  <a:srgbClr val="2C895B"/>
                </a:solidFill>
              </a:rPr>
              <a:t>opcode</a:t>
            </a:r>
            <a:r>
              <a:rPr lang="en-US" sz="2000" dirty="0"/>
              <a:t> and arguments to the opcode</a:t>
            </a:r>
          </a:p>
          <a:p>
            <a:r>
              <a:rPr lang="en-US" sz="2000" dirty="0"/>
              <a:t>Special fields enable extended functionality - later</a:t>
            </a:r>
          </a:p>
          <a:p>
            <a:r>
              <a:rPr lang="en-US" sz="2000" dirty="0"/>
              <a:t>Several 4-bit </a:t>
            </a:r>
            <a:r>
              <a:rPr lang="en-US" sz="2000" dirty="0">
                <a:solidFill>
                  <a:srgbClr val="0070C0"/>
                </a:solidFill>
              </a:rPr>
              <a:t>operand</a:t>
            </a:r>
            <a:r>
              <a:rPr lang="en-US" sz="2000" dirty="0"/>
              <a:t> fields for specifying the </a:t>
            </a:r>
            <a:r>
              <a:rPr lang="en-US" sz="2000" dirty="0">
                <a:solidFill>
                  <a:srgbClr val="7030A0"/>
                </a:solidFill>
              </a:rPr>
              <a:t>source and destination </a:t>
            </a:r>
            <a:r>
              <a:rPr lang="en-US" sz="2000" dirty="0"/>
              <a:t>of the operation, usually one of the 16 registers</a:t>
            </a:r>
          </a:p>
          <a:p>
            <a:r>
              <a:rPr lang="en-US" sz="2000" dirty="0">
                <a:solidFill>
                  <a:schemeClr val="accent5"/>
                </a:solidFill>
              </a:rPr>
              <a:t>Embedded constants</a:t>
            </a:r>
            <a:r>
              <a:rPr lang="en-US" sz="2000" dirty="0"/>
              <a:t> </a:t>
            </a:r>
            <a:r>
              <a:rPr lang="en-US" sz="2000" i="1" dirty="0">
                <a:solidFill>
                  <a:srgbClr val="2C895B"/>
                </a:solidFill>
              </a:rPr>
              <a:t>("immediate values") </a:t>
            </a:r>
            <a:r>
              <a:rPr lang="en-US" sz="2000" dirty="0"/>
              <a:t>of various size and "configuration"</a:t>
            </a:r>
          </a:p>
          <a:p>
            <a:r>
              <a:rPr lang="en-US" sz="2000" dirty="0"/>
              <a:t>Basic Data processing  instruction formats (below)</a:t>
            </a:r>
          </a:p>
          <a:p>
            <a:r>
              <a:rPr lang="en-US" sz="2000" dirty="0"/>
              <a:t>R type instruction: 	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 r0, r1, r2 	// third operand is a register</a:t>
            </a:r>
          </a:p>
          <a:p>
            <a:r>
              <a:rPr lang="en-US" sz="2000" dirty="0"/>
              <a:t>I type instruction: 	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 r0, r0, 1 	// third operand is an immediate value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9071288-9328-E1F1-CE36-DEA5B9681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Arm Machine Code Instructions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E674AA7-83B1-8AA2-350B-F86536E92D2E}"/>
              </a:ext>
            </a:extLst>
          </p:cNvPr>
          <p:cNvGrpSpPr/>
          <p:nvPr/>
        </p:nvGrpSpPr>
        <p:grpSpPr>
          <a:xfrm>
            <a:off x="1308692" y="4753139"/>
            <a:ext cx="9574615" cy="1993692"/>
            <a:chOff x="1308692" y="4645065"/>
            <a:chExt cx="9574615" cy="199369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78AB542-B190-9E0E-54E5-C3C9A5E141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308692" y="4645065"/>
              <a:ext cx="9574615" cy="1993692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61C40D6-6E40-39A8-B3F8-885AE36D9C6A}"/>
                </a:ext>
              </a:extLst>
            </p:cNvPr>
            <p:cNvSpPr txBox="1"/>
            <p:nvPr/>
          </p:nvSpPr>
          <p:spPr>
            <a:xfrm>
              <a:off x="8380208" y="6153374"/>
              <a:ext cx="86433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Rotate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2FC66D92-A718-5B2B-2C61-C7BAFA18781F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2" name="Up-Down Arrow 1">
            <a:extLst>
              <a:ext uri="{FF2B5EF4-FFF2-40B4-BE49-F238E27FC236}">
                <a16:creationId xmlns:a16="http://schemas.microsoft.com/office/drawing/2014/main" id="{DC228451-B4D4-F8BC-91E9-CBF86D84C7AB}"/>
              </a:ext>
            </a:extLst>
          </p:cNvPr>
          <p:cNvSpPr/>
          <p:nvPr/>
        </p:nvSpPr>
        <p:spPr>
          <a:xfrm>
            <a:off x="3987209" y="5369442"/>
            <a:ext cx="116958" cy="783932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637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 animBg="1"/>
      <p:bldP spid="10" grpId="0"/>
      <p:bldP spid="2" grpId="0" animBg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FA3703-D0FE-AC8C-AA0E-8C19FA109A7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96577" y="5998439"/>
            <a:ext cx="5096281" cy="503255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/>
              <a:t>There are many other ways to do this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3B9562-FFFD-0649-B4D1-5311765C7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 Flow – multiple branches, one </a:t>
            </a:r>
            <a:r>
              <a:rPr lang="en-US" dirty="0" err="1"/>
              <a:t>cmp</a:t>
            </a:r>
            <a:r>
              <a:rPr lang="en-US" dirty="0"/>
              <a:t> 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050155E-FD54-A443-8A5C-99402148A9B6}"/>
              </a:ext>
            </a:extLst>
          </p:cNvPr>
          <p:cNvSpPr/>
          <p:nvPr/>
        </p:nvSpPr>
        <p:spPr bwMode="auto">
          <a:xfrm>
            <a:off x="496577" y="1101209"/>
            <a:ext cx="5096281" cy="465558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if ((</a:t>
            </a:r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sz="24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condition block 1 */</a:t>
            </a:r>
          </a:p>
          <a:p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branch to endif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} else if (</a:t>
            </a:r>
            <a:r>
              <a:rPr lang="en-US" sz="2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){</a:t>
            </a:r>
          </a:p>
          <a:p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condition block 2 */</a:t>
            </a:r>
          </a:p>
          <a:p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branch to endif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} else {</a:t>
            </a:r>
          </a:p>
          <a:p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/* condition block 3 */</a:t>
            </a:r>
          </a:p>
          <a:p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fall through to endif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// endif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r1 = 11;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57375406-99E9-114F-A882-0D390FCA5E57}"/>
              </a:ext>
            </a:extLst>
          </p:cNvPr>
          <p:cNvSpPr/>
          <p:nvPr/>
        </p:nvSpPr>
        <p:spPr bwMode="auto">
          <a:xfrm>
            <a:off x="6221660" y="1019056"/>
            <a:ext cx="5280313" cy="5415677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400" dirty="0" err="1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, 5</a:t>
            </a:r>
          </a:p>
          <a:p>
            <a:r>
              <a:rPr lang="en-US" sz="24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400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bgt</a:t>
            </a:r>
            <a:r>
              <a:rPr lang="en-US" sz="24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Lblk1</a:t>
            </a:r>
          </a:p>
          <a:p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4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blt</a:t>
            </a:r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.Lblk2</a:t>
            </a:r>
          </a:p>
          <a:p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// fall through</a:t>
            </a:r>
          </a:p>
          <a:p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condition block 3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b .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endParaRPr lang="en-US" sz="2400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.Lblk1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endParaRPr lang="en-US" sz="24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condition block 1</a:t>
            </a:r>
          </a:p>
          <a:p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b .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endParaRPr lang="en-US" sz="2400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.Lblk2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condition block 2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b .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endParaRPr lang="en-US" sz="24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mov r1, 5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06A210B-E069-BD4B-A3C1-2B4C39F10E3E}"/>
              </a:ext>
            </a:extLst>
          </p:cNvPr>
          <p:cNvGrpSpPr/>
          <p:nvPr/>
        </p:nvGrpSpPr>
        <p:grpSpPr>
          <a:xfrm>
            <a:off x="8705543" y="1475030"/>
            <a:ext cx="3077145" cy="723811"/>
            <a:chOff x="3047614" y="2434370"/>
            <a:chExt cx="3077145" cy="72381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9EDA1C4-4D68-BA48-B8FC-05B0B564BFE1}"/>
                </a:ext>
              </a:extLst>
            </p:cNvPr>
            <p:cNvSpPr txBox="1"/>
            <p:nvPr/>
          </p:nvSpPr>
          <p:spPr>
            <a:xfrm>
              <a:off x="3420238" y="2434370"/>
              <a:ext cx="2704521" cy="646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special case: multiple branches from one </a:t>
              </a:r>
              <a:r>
                <a:rPr lang="en-US" dirty="0" err="1">
                  <a:solidFill>
                    <a:srgbClr val="C00000"/>
                  </a:solidFill>
                </a:rPr>
                <a:t>cmp</a:t>
              </a:r>
              <a:r>
                <a:rPr lang="en-US" dirty="0">
                  <a:solidFill>
                    <a:srgbClr val="C00000"/>
                  </a:solidFill>
                </a:rPr>
                <a:t> </a:t>
              </a:r>
            </a:p>
          </p:txBody>
        </p:sp>
        <p:sp>
          <p:nvSpPr>
            <p:cNvPr id="11" name="Right Brace 10">
              <a:extLst>
                <a:ext uri="{FF2B5EF4-FFF2-40B4-BE49-F238E27FC236}">
                  <a16:creationId xmlns:a16="http://schemas.microsoft.com/office/drawing/2014/main" id="{998BBC3C-EC0E-C849-A074-B3640DA3E24E}"/>
                </a:ext>
              </a:extLst>
            </p:cNvPr>
            <p:cNvSpPr/>
            <p:nvPr/>
          </p:nvSpPr>
          <p:spPr>
            <a:xfrm>
              <a:off x="3047614" y="2511849"/>
              <a:ext cx="425669" cy="646332"/>
            </a:xfrm>
            <a:prstGeom prst="rightBrace">
              <a:avLst/>
            </a:prstGeom>
            <a:ln w="2222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AA4E7D83-937A-7649-8141-BA7AE52D0DEE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6" name="U-Turn Arrow 5">
            <a:extLst>
              <a:ext uri="{FF2B5EF4-FFF2-40B4-BE49-F238E27FC236}">
                <a16:creationId xmlns:a16="http://schemas.microsoft.com/office/drawing/2014/main" id="{312010FD-E872-0367-19DB-EE5AF118BB1F}"/>
              </a:ext>
            </a:extLst>
          </p:cNvPr>
          <p:cNvSpPr/>
          <p:nvPr/>
        </p:nvSpPr>
        <p:spPr>
          <a:xfrm rot="5400000" flipV="1">
            <a:off x="5456388" y="1982409"/>
            <a:ext cx="1902455" cy="1346480"/>
          </a:xfrm>
          <a:prstGeom prst="uturnArrow">
            <a:avLst>
              <a:gd name="adj1" fmla="val 4865"/>
              <a:gd name="adj2" fmla="val 8019"/>
              <a:gd name="adj3" fmla="val 20789"/>
              <a:gd name="adj4" fmla="val 42454"/>
              <a:gd name="adj5" fmla="val 61026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U-Turn Arrow 7">
            <a:extLst>
              <a:ext uri="{FF2B5EF4-FFF2-40B4-BE49-F238E27FC236}">
                <a16:creationId xmlns:a16="http://schemas.microsoft.com/office/drawing/2014/main" id="{9EE4424C-0BFA-3BF1-D580-4FD8E5631209}"/>
              </a:ext>
            </a:extLst>
          </p:cNvPr>
          <p:cNvSpPr/>
          <p:nvPr/>
        </p:nvSpPr>
        <p:spPr>
          <a:xfrm rot="5400000" flipV="1">
            <a:off x="5218525" y="2903801"/>
            <a:ext cx="2686533" cy="1050399"/>
          </a:xfrm>
          <a:prstGeom prst="uturnArrow">
            <a:avLst>
              <a:gd name="adj1" fmla="val 3724"/>
              <a:gd name="adj2" fmla="val 9448"/>
              <a:gd name="adj3" fmla="val 6833"/>
              <a:gd name="adj4" fmla="val 42454"/>
              <a:gd name="adj5" fmla="val 35764"/>
            </a:avLst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9637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10" grpId="0" animBg="1"/>
      <p:bldP spid="12" grpId="0"/>
      <p:bldP spid="6" grpId="0" animBg="1"/>
      <p:bldP spid="8" grpId="0" animBg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7A87349-A826-7849-BBE3-16E2AF98ED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756" y="146769"/>
            <a:ext cx="11428023" cy="506092"/>
          </a:xfrm>
        </p:spPr>
        <p:txBody>
          <a:bodyPr>
            <a:normAutofit fontScale="90000"/>
          </a:bodyPr>
          <a:lstStyle/>
          <a:p>
            <a:r>
              <a:rPr lang="en-US" dirty="0"/>
              <a:t>Literal Table (Array) each entry is a pointer to a different Label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9FF631A-1A57-85BC-46B8-8B5769E8D705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03223" y="605254"/>
            <a:ext cx="2759503" cy="3997643"/>
          </a:xfrm>
        </p:spPr>
        <p:txBody>
          <a:bodyPr/>
          <a:lstStyle/>
          <a:p>
            <a:r>
              <a:rPr lang="en-US" sz="2000" b="1" dirty="0">
                <a:solidFill>
                  <a:schemeClr val="accent1"/>
                </a:solidFill>
              </a:rPr>
              <a:t>Assembler automatically inserts into the text </a:t>
            </a:r>
            <a:r>
              <a:rPr lang="en-US" sz="2000" dirty="0">
                <a:solidFill>
                  <a:schemeClr val="accent1"/>
                </a:solidFill>
              </a:rPr>
              <a:t>segment an array (table) of pointers</a:t>
            </a:r>
          </a:p>
          <a:p>
            <a:r>
              <a:rPr lang="en-US" sz="2000" dirty="0"/>
              <a:t>Each entry contains a 32-bit address of one of the labels</a:t>
            </a:r>
          </a:p>
          <a:p>
            <a:r>
              <a:rPr lang="en-US" sz="2000" dirty="0"/>
              <a:t>Uses r15 (PC) as base register to load the entry into a reg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3C8F43-1822-5546-8EFC-7C467D216D44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4E9109D-997A-421B-7933-A3E7ED090824}"/>
              </a:ext>
            </a:extLst>
          </p:cNvPr>
          <p:cNvSpPr/>
          <p:nvPr/>
        </p:nvSpPr>
        <p:spPr bwMode="auto">
          <a:xfrm>
            <a:off x="2921987" y="1941121"/>
            <a:ext cx="9144014" cy="646331"/>
          </a:xfrm>
          <a:prstGeom prst="rect">
            <a:avLst/>
          </a:prstGeom>
          <a:solidFill>
            <a:srgbClr val="C9DEAE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       .data</a:t>
            </a:r>
          </a:p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x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:    .word 200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391452F-0BEB-B31C-A551-DB818EDD6DF8}"/>
              </a:ext>
            </a:extLst>
          </p:cNvPr>
          <p:cNvSpPr txBox="1"/>
          <p:nvPr/>
        </p:nvSpPr>
        <p:spPr>
          <a:xfrm>
            <a:off x="2921986" y="1278166"/>
            <a:ext cx="9144012" cy="70788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      .</a:t>
            </a:r>
            <a:r>
              <a:rPr lang="en-US" sz="2000" dirty="0" err="1">
                <a:solidFill>
                  <a:schemeClr val="accent6"/>
                </a:solidFill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bss</a:t>
            </a:r>
            <a:endParaRPr lang="en-US" sz="2000" dirty="0">
              <a:solidFill>
                <a:schemeClr val="accent6"/>
              </a:solidFill>
              <a:latin typeface="Consolas" panose="020B0609020204030204" pitchFamily="49" charset="0"/>
              <a:ea typeface="CMU Bright" panose="02000603000000000000" pitchFamily="2" charset="0"/>
              <a:cs typeface="Consolas" panose="020B06090202040302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y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:    .space 4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A28D35D-C9CE-4AC1-C447-D307B31E4414}"/>
              </a:ext>
            </a:extLst>
          </p:cNvPr>
          <p:cNvSpPr txBox="1"/>
          <p:nvPr/>
        </p:nvSpPr>
        <p:spPr>
          <a:xfrm flipH="1">
            <a:off x="2921984" y="2604076"/>
            <a:ext cx="9144012" cy="707886"/>
          </a:xfrm>
          <a:prstGeom prst="rect">
            <a:avLst/>
          </a:prstGeom>
          <a:solidFill>
            <a:srgbClr val="92D050">
              <a:alpha val="15000"/>
            </a:srgbClr>
          </a:solidFill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	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.section .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rodata</a:t>
            </a:r>
            <a:endParaRPr lang="en-US" sz="2000" dirty="0">
              <a:solidFill>
                <a:schemeClr val="tx2"/>
              </a:solidFill>
              <a:latin typeface="Consolas" panose="020B0609020204030204" pitchFamily="49" charset="0"/>
              <a:ea typeface="CMU Bright" panose="02000603000000000000" pitchFamily="2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Lmsg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: .string "Hello World"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00DB840-DA8D-E926-8CFE-056A7B4C0D71}"/>
              </a:ext>
            </a:extLst>
          </p:cNvPr>
          <p:cNvSpPr/>
          <p:nvPr/>
        </p:nvSpPr>
        <p:spPr>
          <a:xfrm>
            <a:off x="2882479" y="3309009"/>
            <a:ext cx="9183518" cy="325315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.text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main:</a:t>
            </a:r>
            <a:endParaRPr lang="en-US" sz="20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ldr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r0,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  <a:t>[</a:t>
            </a:r>
            <a:r>
              <a:rPr lang="en-US" sz="2000" b="1" u="sng" dirty="0">
                <a:solidFill>
                  <a:srgbClr val="FF0000"/>
                </a:solidFill>
                <a:latin typeface="Consolas" panose="020B0609020204030204" pitchFamily="49" charset="0"/>
              </a:rPr>
              <a:t>PC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</a:rPr>
              <a:t>, </a:t>
            </a:r>
            <a:r>
              <a:rPr lang="en-US" sz="2000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displacement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</a:rPr>
              <a:t>]  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</a:rPr>
              <a:t>// replaces:  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</a:rPr>
              <a:t>ldr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 r0, =y</a:t>
            </a:r>
          </a:p>
          <a:p>
            <a:endParaRPr lang="en-US" sz="20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</a:rPr>
              <a:t>      &lt;last line of your assembly, typically a function return&gt;</a:t>
            </a:r>
          </a:p>
          <a:p>
            <a:endParaRPr lang="en-US" sz="20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</a:rPr>
              <a:t>     .word  y		// entry #1 32-bit address for y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.word  x		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</a:rPr>
              <a:t>// entry #2 32-bit address for x</a:t>
            </a:r>
            <a:endParaRPr lang="en-US" sz="20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.word  .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Lmesg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</a:rPr>
              <a:t>// entry #3 32-bit address for .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</a:rPr>
              <a:t>Lmesg</a:t>
            </a:r>
            <a:endParaRPr lang="en-US" sz="20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endParaRPr lang="en-US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959E252-1056-7538-329B-C887934B9A3B}"/>
              </a:ext>
            </a:extLst>
          </p:cNvPr>
          <p:cNvCxnSpPr>
            <a:cxnSpLocks/>
          </p:cNvCxnSpPr>
          <p:nvPr/>
        </p:nvCxnSpPr>
        <p:spPr>
          <a:xfrm>
            <a:off x="3450118" y="4501593"/>
            <a:ext cx="0" cy="1156804"/>
          </a:xfrm>
          <a:prstGeom prst="straightConnector1">
            <a:avLst/>
          </a:prstGeom>
          <a:ln w="412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76B59A4-67A4-0281-7283-EAEFBC098BB1}"/>
              </a:ext>
            </a:extLst>
          </p:cNvPr>
          <p:cNvSpPr txBox="1"/>
          <p:nvPr/>
        </p:nvSpPr>
        <p:spPr>
          <a:xfrm>
            <a:off x="2882479" y="4198823"/>
            <a:ext cx="10518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solidFill>
                  <a:srgbClr val="0070C0"/>
                </a:solidFill>
              </a:rPr>
              <a:t>(address)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238FACF-9991-580F-2C0C-67F20307A3CA}"/>
              </a:ext>
            </a:extLst>
          </p:cNvPr>
          <p:cNvSpPr txBox="1"/>
          <p:nvPr/>
        </p:nvSpPr>
        <p:spPr>
          <a:xfrm>
            <a:off x="416748" y="4875281"/>
            <a:ext cx="2917786" cy="400110"/>
          </a:xfrm>
          <a:prstGeom prst="rect">
            <a:avLst/>
          </a:prstGeom>
          <a:solidFill>
            <a:schemeClr val="bg1"/>
          </a:solidFill>
          <a:ln w="22225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algn="r"/>
            <a:r>
              <a:rPr lang="en-US" sz="2000" i="1" dirty="0">
                <a:solidFill>
                  <a:srgbClr val="0070C0"/>
                </a:solidFill>
              </a:rPr>
              <a:t>displacement (bytes) - 8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E0D7518-5687-FCD2-1D20-3254FA1E2FB4}"/>
              </a:ext>
            </a:extLst>
          </p:cNvPr>
          <p:cNvSpPr txBox="1"/>
          <p:nvPr/>
        </p:nvSpPr>
        <p:spPr>
          <a:xfrm>
            <a:off x="146757" y="5467653"/>
            <a:ext cx="2608131" cy="923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The assembler creates this table before generating the .o file</a:t>
            </a:r>
          </a:p>
        </p:txBody>
      </p:sp>
      <p:sp>
        <p:nvSpPr>
          <p:cNvPr id="3" name="Right Arrow 2">
            <a:extLst>
              <a:ext uri="{FF2B5EF4-FFF2-40B4-BE49-F238E27FC236}">
                <a16:creationId xmlns:a16="http://schemas.microsoft.com/office/drawing/2014/main" id="{3C279EF0-D2A9-0B24-2355-D3772A7F5696}"/>
              </a:ext>
            </a:extLst>
          </p:cNvPr>
          <p:cNvSpPr/>
          <p:nvPr/>
        </p:nvSpPr>
        <p:spPr>
          <a:xfrm>
            <a:off x="2754888" y="5876057"/>
            <a:ext cx="445512" cy="10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867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5" grpId="0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7A87349-A826-7849-BBE3-16E2AF98ED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756" y="146769"/>
            <a:ext cx="11428023" cy="506092"/>
          </a:xfrm>
        </p:spPr>
        <p:txBody>
          <a:bodyPr>
            <a:normAutofit fontScale="90000"/>
          </a:bodyPr>
          <a:lstStyle/>
          <a:p>
            <a:r>
              <a:rPr lang="en-US" dirty="0"/>
              <a:t>Literal Table (Array) each entry is a pointer to a different Label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3C8F43-1822-5546-8EFC-7C467D216D44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4E9109D-997A-421B-7933-A3E7ED090824}"/>
              </a:ext>
            </a:extLst>
          </p:cNvPr>
          <p:cNvSpPr/>
          <p:nvPr/>
        </p:nvSpPr>
        <p:spPr bwMode="auto">
          <a:xfrm>
            <a:off x="2882482" y="1398886"/>
            <a:ext cx="9144014" cy="646331"/>
          </a:xfrm>
          <a:prstGeom prst="rect">
            <a:avLst/>
          </a:prstGeom>
          <a:solidFill>
            <a:srgbClr val="C9DEAE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       .data</a:t>
            </a:r>
          </a:p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x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:    .word 200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391452F-0BEB-B31C-A551-DB818EDD6DF8}"/>
              </a:ext>
            </a:extLst>
          </p:cNvPr>
          <p:cNvSpPr txBox="1"/>
          <p:nvPr/>
        </p:nvSpPr>
        <p:spPr>
          <a:xfrm>
            <a:off x="2882481" y="735931"/>
            <a:ext cx="9144012" cy="70788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      .</a:t>
            </a:r>
            <a:r>
              <a:rPr lang="en-US" sz="2000" dirty="0" err="1">
                <a:solidFill>
                  <a:schemeClr val="accent6"/>
                </a:solidFill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bss</a:t>
            </a:r>
            <a:endParaRPr lang="en-US" sz="2000" dirty="0">
              <a:solidFill>
                <a:schemeClr val="accent6"/>
              </a:solidFill>
              <a:latin typeface="Consolas" panose="020B0609020204030204" pitchFamily="49" charset="0"/>
              <a:ea typeface="CMU Bright" panose="02000603000000000000" pitchFamily="2" charset="0"/>
              <a:cs typeface="Consolas" panose="020B06090202040302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y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:    .space 4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A28D35D-C9CE-4AC1-C447-D307B31E4414}"/>
              </a:ext>
            </a:extLst>
          </p:cNvPr>
          <p:cNvSpPr txBox="1"/>
          <p:nvPr/>
        </p:nvSpPr>
        <p:spPr>
          <a:xfrm flipH="1">
            <a:off x="2882479" y="2061841"/>
            <a:ext cx="9144012" cy="707886"/>
          </a:xfrm>
          <a:prstGeom prst="rect">
            <a:avLst/>
          </a:prstGeom>
          <a:solidFill>
            <a:srgbClr val="92D050">
              <a:alpha val="15000"/>
            </a:srgbClr>
          </a:solidFill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	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.section .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rodata</a:t>
            </a:r>
            <a:endParaRPr lang="en-US" sz="2000" dirty="0">
              <a:solidFill>
                <a:schemeClr val="tx2"/>
              </a:solidFill>
              <a:latin typeface="Consolas" panose="020B0609020204030204" pitchFamily="49" charset="0"/>
              <a:ea typeface="CMU Bright" panose="02000603000000000000" pitchFamily="2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Lmsg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: .string "Hello World"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00DB840-DA8D-E926-8CFE-056A7B4C0D71}"/>
              </a:ext>
            </a:extLst>
          </p:cNvPr>
          <p:cNvSpPr/>
          <p:nvPr/>
        </p:nvSpPr>
        <p:spPr>
          <a:xfrm>
            <a:off x="2894301" y="2729423"/>
            <a:ext cx="9183518" cy="372973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.text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main:</a:t>
            </a:r>
          </a:p>
          <a:p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ldr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r0,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  <a:t>[</a:t>
            </a:r>
            <a:r>
              <a:rPr lang="en-US" sz="2000" b="1" u="sng" dirty="0">
                <a:solidFill>
                  <a:srgbClr val="FF0000"/>
                </a:solidFill>
                <a:latin typeface="Consolas" panose="020B0609020204030204" pitchFamily="49" charset="0"/>
              </a:rPr>
              <a:t>PC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</a:rPr>
              <a:t>, </a:t>
            </a:r>
            <a:r>
              <a:rPr lang="en-US" sz="2000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displacement</a:t>
            </a:r>
            <a:r>
              <a:rPr lang="en-US" sz="2000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</a:rPr>
              <a:t>]  // replaces:  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</a:rPr>
              <a:t>ldr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  <a:t> r0, =y</a:t>
            </a:r>
            <a:endParaRPr lang="en-US" sz="2000" dirty="0">
              <a:solidFill>
                <a:schemeClr val="tx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ldr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r0,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  <a:t>[</a:t>
            </a:r>
            <a:r>
              <a:rPr lang="en-US" sz="2000" b="1" u="sng" dirty="0">
                <a:solidFill>
                  <a:srgbClr val="FF0000"/>
                </a:solidFill>
                <a:latin typeface="Consolas" panose="020B0609020204030204" pitchFamily="49" charset="0"/>
              </a:rPr>
              <a:t>PC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</a:rPr>
              <a:t>, </a:t>
            </a:r>
            <a:r>
              <a:rPr lang="en-US" sz="2000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displacement</a:t>
            </a:r>
            <a:r>
              <a:rPr lang="en-US" sz="2000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</a:rPr>
              <a:t>]  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</a:rPr>
              <a:t>// replaces:  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</a:rPr>
              <a:t>ldr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 r0, =y</a:t>
            </a:r>
          </a:p>
          <a:p>
            <a:endParaRPr lang="en-US" sz="20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</a:rPr>
              <a:t>      &lt;last line of your assembly, typically a function return&gt;</a:t>
            </a:r>
          </a:p>
          <a:p>
            <a:endParaRPr lang="en-US" sz="20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</a:rPr>
              <a:t>     .word  y		// entry #1 32-bit address for y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.word  x		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</a:rPr>
              <a:t>// entry #2 32-bit address for x</a:t>
            </a:r>
            <a:endParaRPr lang="en-US" sz="20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.word  .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Lmesg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</a:rPr>
              <a:t>// entry #3 32-bit address for .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</a:rPr>
              <a:t>Lmesg</a:t>
            </a:r>
            <a:endParaRPr lang="en-US" sz="20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endParaRPr lang="en-US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959E252-1056-7538-329B-C887934B9A3B}"/>
              </a:ext>
            </a:extLst>
          </p:cNvPr>
          <p:cNvCxnSpPr>
            <a:cxnSpLocks/>
          </p:cNvCxnSpPr>
          <p:nvPr/>
        </p:nvCxnSpPr>
        <p:spPr>
          <a:xfrm>
            <a:off x="3450118" y="4501593"/>
            <a:ext cx="0" cy="1156804"/>
          </a:xfrm>
          <a:prstGeom prst="straightConnector1">
            <a:avLst/>
          </a:prstGeom>
          <a:ln w="412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76B59A4-67A4-0281-7283-EAEFBC098BB1}"/>
              </a:ext>
            </a:extLst>
          </p:cNvPr>
          <p:cNvSpPr txBox="1"/>
          <p:nvPr/>
        </p:nvSpPr>
        <p:spPr>
          <a:xfrm>
            <a:off x="2882479" y="4198823"/>
            <a:ext cx="10518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solidFill>
                  <a:srgbClr val="0070C0"/>
                </a:solidFill>
              </a:rPr>
              <a:t>(address)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238FACF-9991-580F-2C0C-67F20307A3CA}"/>
              </a:ext>
            </a:extLst>
          </p:cNvPr>
          <p:cNvSpPr txBox="1"/>
          <p:nvPr/>
        </p:nvSpPr>
        <p:spPr>
          <a:xfrm>
            <a:off x="2086190" y="4879394"/>
            <a:ext cx="1297150" cy="261610"/>
          </a:xfrm>
          <a:prstGeom prst="rect">
            <a:avLst/>
          </a:prstGeom>
          <a:solidFill>
            <a:schemeClr val="bg1"/>
          </a:solidFill>
          <a:ln w="22225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algn="r"/>
            <a:r>
              <a:rPr lang="en-US" sz="1100" i="1" dirty="0">
                <a:solidFill>
                  <a:srgbClr val="0070C0"/>
                </a:solidFill>
              </a:rPr>
              <a:t>displacement2 - 8</a:t>
            </a:r>
          </a:p>
        </p:txBody>
      </p:sp>
      <p:sp>
        <p:nvSpPr>
          <p:cNvPr id="3" name="Right Arrow 2">
            <a:extLst>
              <a:ext uri="{FF2B5EF4-FFF2-40B4-BE49-F238E27FC236}">
                <a16:creationId xmlns:a16="http://schemas.microsoft.com/office/drawing/2014/main" id="{3C279EF0-D2A9-0B24-2355-D3772A7F5696}"/>
              </a:ext>
            </a:extLst>
          </p:cNvPr>
          <p:cNvSpPr/>
          <p:nvPr/>
        </p:nvSpPr>
        <p:spPr>
          <a:xfrm>
            <a:off x="1663430" y="5613296"/>
            <a:ext cx="1967750" cy="9255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F143EC6-71CE-8C79-29DB-303E45F84584}"/>
              </a:ext>
            </a:extLst>
          </p:cNvPr>
          <p:cNvCxnSpPr>
            <a:cxnSpLocks/>
          </p:cNvCxnSpPr>
          <p:nvPr/>
        </p:nvCxnSpPr>
        <p:spPr>
          <a:xfrm>
            <a:off x="1969509" y="3557028"/>
            <a:ext cx="0" cy="2109528"/>
          </a:xfrm>
          <a:prstGeom prst="straightConnector1">
            <a:avLst/>
          </a:prstGeom>
          <a:ln w="412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574C2F31-5DCB-A838-0D3E-1BF844D00F44}"/>
              </a:ext>
            </a:extLst>
          </p:cNvPr>
          <p:cNvSpPr txBox="1"/>
          <p:nvPr/>
        </p:nvSpPr>
        <p:spPr>
          <a:xfrm>
            <a:off x="2857394" y="3387751"/>
            <a:ext cx="10518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solidFill>
                  <a:srgbClr val="0070C0"/>
                </a:solidFill>
              </a:rPr>
              <a:t>(address)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931FE97-4D82-1CB3-0BFA-ECE94E1ABE75}"/>
              </a:ext>
            </a:extLst>
          </p:cNvPr>
          <p:cNvSpPr txBox="1"/>
          <p:nvPr/>
        </p:nvSpPr>
        <p:spPr>
          <a:xfrm>
            <a:off x="482504" y="4014157"/>
            <a:ext cx="1394933" cy="276999"/>
          </a:xfrm>
          <a:prstGeom prst="rect">
            <a:avLst/>
          </a:prstGeom>
          <a:solidFill>
            <a:schemeClr val="bg1"/>
          </a:solidFill>
          <a:ln w="22225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algn="r"/>
            <a:r>
              <a:rPr lang="en-US" sz="1200" i="1" dirty="0">
                <a:solidFill>
                  <a:srgbClr val="0070C0"/>
                </a:solidFill>
              </a:rPr>
              <a:t>displacement1 - 8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D722324-CF39-A52F-76B3-C1D1CA1E5F1A}"/>
              </a:ext>
            </a:extLst>
          </p:cNvPr>
          <p:cNvCxnSpPr>
            <a:stCxn id="20" idx="1"/>
          </p:cNvCxnSpPr>
          <p:nvPr/>
        </p:nvCxnSpPr>
        <p:spPr>
          <a:xfrm flipH="1">
            <a:off x="1852104" y="3557028"/>
            <a:ext cx="100529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48C8FA51-97B1-DFD8-F9D7-BED6739F86DF}"/>
              </a:ext>
            </a:extLst>
          </p:cNvPr>
          <p:cNvSpPr txBox="1"/>
          <p:nvPr/>
        </p:nvSpPr>
        <p:spPr>
          <a:xfrm>
            <a:off x="467520" y="1109989"/>
            <a:ext cx="2057722" cy="224676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/>
              <a:t>The </a:t>
            </a:r>
            <a:r>
              <a:rPr lang="en-US" sz="2000" dirty="0">
                <a:solidFill>
                  <a:srgbClr val="C00000"/>
                </a:solidFill>
              </a:rPr>
              <a:t>displacement is different </a:t>
            </a:r>
            <a:r>
              <a:rPr lang="en-US" sz="2000" dirty="0"/>
              <a:t>for each use.</a:t>
            </a:r>
          </a:p>
          <a:p>
            <a:r>
              <a:rPr lang="en-US" sz="2000" dirty="0"/>
              <a:t>As the PC is different at each instruction </a:t>
            </a:r>
          </a:p>
        </p:txBody>
      </p:sp>
    </p:spTree>
    <p:extLst>
      <p:ext uri="{BB962C8B-B14F-4D97-AF65-F5344CB8AC3E}">
        <p14:creationId xmlns:p14="http://schemas.microsoft.com/office/powerpoint/2010/main" val="1666732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B442B06-AC17-DE4F-8206-980C20EAE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867" y="307684"/>
            <a:ext cx="11469734" cy="450287"/>
          </a:xfrm>
        </p:spPr>
        <p:txBody>
          <a:bodyPr/>
          <a:lstStyle/>
          <a:p>
            <a:r>
              <a:rPr lang="en-US" dirty="0"/>
              <a:t>ARM Assembly Source File: Header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E4BD828-E213-2A4E-BC41-20417EFFBDCA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52155" y="2965796"/>
            <a:ext cx="11287690" cy="3706295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.arch </a:t>
            </a:r>
            <a:r>
              <a:rPr lang="en-US" sz="2000" b="1" dirty="0">
                <a:solidFill>
                  <a:srgbClr val="F3744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&lt;architecture&gt;</a:t>
            </a:r>
          </a:p>
          <a:p>
            <a:pPr lvl="1"/>
            <a:r>
              <a:rPr lang="en-US" sz="2000" dirty="0"/>
              <a:t>Specifies the target architecture to generate machine code</a:t>
            </a:r>
          </a:p>
          <a:p>
            <a:pPr lvl="1"/>
            <a:r>
              <a:rPr lang="en-US" sz="2000" dirty="0"/>
              <a:t>Typically specify oldest ARM arch you want the code to run on – most arm CPUs are backwards compatible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.arm</a:t>
            </a:r>
          </a:p>
          <a:p>
            <a:pPr lvl="1"/>
            <a:r>
              <a:rPr lang="en-US" sz="2000" dirty="0">
                <a:cs typeface="Courier New" panose="02070309020205020404" pitchFamily="49" charset="0"/>
              </a:rPr>
              <a:t>Use the 32-bit ARM instructions, There is an alternative 16-bit instruction set called thumb that we will not be using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2000" b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fpu</a:t>
            </a:r>
            <a:r>
              <a:rPr lang="en-US" sz="20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b="1" dirty="0">
                <a:solidFill>
                  <a:srgbClr val="F3744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&lt;version&gt;</a:t>
            </a:r>
          </a:p>
          <a:p>
            <a:pPr lvl="1"/>
            <a:r>
              <a:rPr lang="en-US" sz="2000" dirty="0">
                <a:cs typeface="Courier New" panose="02070309020205020404" pitchFamily="49" charset="0"/>
              </a:rPr>
              <a:t>Specify which floating point co-processor instructions to use (OPTIONAL we will not be using floating point)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872B4DFE-4742-C94B-98CC-E24EDD2357EC}"/>
              </a:ext>
            </a:extLst>
          </p:cNvPr>
          <p:cNvSpPr/>
          <p:nvPr/>
        </p:nvSpPr>
        <p:spPr bwMode="auto">
          <a:xfrm>
            <a:off x="3497612" y="1216365"/>
            <a:ext cx="8218989" cy="110847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.arch  </a:t>
            </a:r>
            <a:r>
              <a:rPr lang="en-US" sz="1600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armv6        </a:t>
            </a:r>
            <a:r>
              <a:rPr lang="en-US" sz="1600" b="1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armv6 architecture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        </a:t>
            </a:r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.arm	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	      </a:t>
            </a:r>
            <a:r>
              <a:rPr lang="en-US" sz="1600" b="1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arm 32-bit instruction set</a:t>
            </a:r>
          </a:p>
          <a:p>
            <a:r>
              <a:rPr lang="en-US" sz="1600" b="1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600" b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fpu</a:t>
            </a:r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600" b="1" dirty="0" err="1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vfp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	      </a:t>
            </a:r>
            <a:r>
              <a:rPr lang="en-US" sz="1600" b="1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floating point co-processor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        </a:t>
            </a:r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.syntax </a:t>
            </a:r>
            <a:r>
              <a:rPr lang="en-US" sz="1600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unified</a:t>
            </a:r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    </a:t>
            </a:r>
            <a:r>
              <a:rPr lang="en-US" sz="1600" b="1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modern syntax</a:t>
            </a:r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D4C7C688-910C-DF40-9EA1-385C14BDCAF5}"/>
              </a:ext>
            </a:extLst>
          </p:cNvPr>
          <p:cNvSpPr/>
          <p:nvPr/>
        </p:nvSpPr>
        <p:spPr>
          <a:xfrm>
            <a:off x="2732456" y="1564066"/>
            <a:ext cx="745787" cy="2983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D045405-18A3-C84E-BCB9-C3DC047DFB4C}"/>
              </a:ext>
            </a:extLst>
          </p:cNvPr>
          <p:cNvSpPr txBox="1"/>
          <p:nvPr/>
        </p:nvSpPr>
        <p:spPr>
          <a:xfrm>
            <a:off x="588230" y="1280469"/>
            <a:ext cx="2148575" cy="923330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File Header</a:t>
            </a:r>
            <a:r>
              <a:rPr lang="en-US" dirty="0"/>
              <a:t> </a:t>
            </a:r>
          </a:p>
          <a:p>
            <a:pPr algn="ctr"/>
            <a:r>
              <a:rPr lang="en-US" dirty="0"/>
              <a:t>At the top of every ARM source file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1A5A4D2F-48B9-6D4A-975B-A9DF36853C3E}"/>
              </a:ext>
            </a:extLst>
          </p:cNvPr>
          <p:cNvSpPr/>
          <p:nvPr/>
        </p:nvSpPr>
        <p:spPr bwMode="auto">
          <a:xfrm>
            <a:off x="3497612" y="2471128"/>
            <a:ext cx="8242233" cy="348377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6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Contents of the other memory segment include .text (your code)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FE662F3-A3F8-334E-BF2A-E41213CC461D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521480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11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heme/theme1.xml><?xml version="1.0" encoding="utf-8"?>
<a:theme xmlns:a="http://schemas.openxmlformats.org/drawingml/2006/main" name="Theme1">
  <a:themeElements>
    <a:clrScheme name="Custom 3">
      <a:dk1>
        <a:srgbClr val="6B767D"/>
      </a:dk1>
      <a:lt1>
        <a:srgbClr val="FFFFFF"/>
      </a:lt1>
      <a:dk2>
        <a:srgbClr val="384851"/>
      </a:dk2>
      <a:lt2>
        <a:srgbClr val="E7E6E6"/>
      </a:lt2>
      <a:accent1>
        <a:srgbClr val="007CD5"/>
      </a:accent1>
      <a:accent2>
        <a:srgbClr val="384851"/>
      </a:accent2>
      <a:accent3>
        <a:srgbClr val="00B2B1"/>
      </a:accent3>
      <a:accent4>
        <a:srgbClr val="FEC64D"/>
      </a:accent4>
      <a:accent5>
        <a:srgbClr val="0098C9"/>
      </a:accent5>
      <a:accent6>
        <a:srgbClr val="000000"/>
      </a:accent6>
      <a:hlink>
        <a:srgbClr val="000000"/>
      </a:hlink>
      <a:folHlink>
        <a:srgbClr val="6B767D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radata PPT Template 1018" id="{EE612F73-3E02-9F48-B8B0-975331B1AC45}" vid="{3E1481C8-D4F0-9A4A-AD9B-9994492B8A5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66767</TotalTime>
  <Words>14910</Words>
  <Application>Microsoft Macintosh PowerPoint</Application>
  <PresentationFormat>Widescreen</PresentationFormat>
  <Paragraphs>3852</Paragraphs>
  <Slides>101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101</vt:i4>
      </vt:variant>
    </vt:vector>
  </HeadingPairs>
  <TitlesOfParts>
    <vt:vector size="110" baseType="lpstr">
      <vt:lpstr>Arial</vt:lpstr>
      <vt:lpstr>Arial Regular</vt:lpstr>
      <vt:lpstr>Calibri</vt:lpstr>
      <vt:lpstr>Consolas</vt:lpstr>
      <vt:lpstr>Courier</vt:lpstr>
      <vt:lpstr>Courier New</vt:lpstr>
      <vt:lpstr>Roboto Regular</vt:lpstr>
      <vt:lpstr>Times New Roman</vt:lpstr>
      <vt:lpstr>Theme1</vt:lpstr>
      <vt:lpstr>PowerPoint Presentation</vt:lpstr>
      <vt:lpstr>Conditional Branch: Changing the Next Instruction to Execute</vt:lpstr>
      <vt:lpstr>Examples: Guards (Conditional Tests) and their Inverse</vt:lpstr>
      <vt:lpstr>Conditional Branch: Changing the Next Instruction to Execute</vt:lpstr>
      <vt:lpstr>Eliminate unnecessary branches and labels: use Fall Throughs</vt:lpstr>
      <vt:lpstr>Branching, What not to do: Spaghetti Code</vt:lpstr>
      <vt:lpstr>Program Flow:  Simple If statement, No Else</vt:lpstr>
      <vt:lpstr>Branch Guard "Adjustment" Table Preserving Block Order In Code</vt:lpstr>
      <vt:lpstr>When do you use a Signed or Unsigned Conditional Branch?</vt:lpstr>
      <vt:lpstr>If statement examples – Branch Around the True block!</vt:lpstr>
      <vt:lpstr>Branching: Using Fall through!</vt:lpstr>
      <vt:lpstr>Anatomy of a Conditional Branch: If - Else statement</vt:lpstr>
      <vt:lpstr>Program Flow: If with an Else</vt:lpstr>
      <vt:lpstr>If with an Else Examples</vt:lpstr>
      <vt:lpstr>If with an Else Block order: All These Are Equivalent</vt:lpstr>
      <vt:lpstr>Switch Statement </vt:lpstr>
      <vt:lpstr>Bad Style: Branching Upwards (When Not a loop)</vt:lpstr>
      <vt:lpstr>Program Flow – Short Circuit or Minimal Evaluation</vt:lpstr>
      <vt:lpstr>Program Flow – If statements &amp;&amp; compound tests - 1</vt:lpstr>
      <vt:lpstr>Program Flow – If statements &amp;&amp; compound tests - 2</vt:lpstr>
      <vt:lpstr>Program Flow – If statements || compound tests - 1</vt:lpstr>
      <vt:lpstr>Program Flow – If statements || compound tests - 2</vt:lpstr>
      <vt:lpstr>Program Flow – Pre-test and Post-test Loop Guards</vt:lpstr>
      <vt:lpstr>Pre-Test Guards - While Loop</vt:lpstr>
      <vt:lpstr>Post-Test Guards – Do While Loop</vt:lpstr>
      <vt:lpstr>Program Flow – Counting (For) Loop</vt:lpstr>
      <vt:lpstr>Nested loops</vt:lpstr>
      <vt:lpstr>Keep loops Properly Nested:   Do not branch into the middle of a loop</vt:lpstr>
      <vt:lpstr>PowerPoint Presentation</vt:lpstr>
      <vt:lpstr>What is a Bitwise Operation?</vt:lpstr>
      <vt:lpstr>Bitwise (Bit to Bit) Operators in C</vt:lpstr>
      <vt:lpstr>Bitwise Not (vs Boolean Not)</vt:lpstr>
      <vt:lpstr>First Look: Copying Values To Registers – MVN (not)</vt:lpstr>
      <vt:lpstr>mvn – Copies NOT (~) (1's Compliment Copy)</vt:lpstr>
      <vt:lpstr>Bitwise versus C Boolean Operators</vt:lpstr>
      <vt:lpstr>Bitwise Instructions</vt:lpstr>
      <vt:lpstr>The act (operation) of Masking</vt:lpstr>
      <vt:lpstr>Mask on and Mask off</vt:lpstr>
      <vt:lpstr>Mask off versus Bit Clear</vt:lpstr>
      <vt:lpstr>Extracting (Isolate) a Field of Bits with a mask</vt:lpstr>
      <vt:lpstr>Finding if a bit is set</vt:lpstr>
      <vt:lpstr>Even/Odd : MOD %&lt;power of 2&gt;</vt:lpstr>
      <vt:lpstr>Flipping bits: bit toggle Used in PA8</vt:lpstr>
      <vt:lpstr>Shift and Rotate Instructions</vt:lpstr>
      <vt:lpstr>Arithmetic Shift Right (there is no arithmetic shift left)</vt:lpstr>
      <vt:lpstr>Logical Shift &amp; Rotate Operations</vt:lpstr>
      <vt:lpstr>Extracting/Isolating  Unsigned Bitfields</vt:lpstr>
      <vt:lpstr>Extracting Signed Bitfields</vt:lpstr>
      <vt:lpstr>Inserting Bitfields – Inserting Source Field into Destination Field</vt:lpstr>
      <vt:lpstr>Inserting Bitfields – Isolating the Source Field</vt:lpstr>
      <vt:lpstr>Inserting Bitfields – Clearing the Destination Field</vt:lpstr>
      <vt:lpstr>Inserting Bitfields –   Combining Isolated Source and Cleared Destination</vt:lpstr>
      <vt:lpstr>Masking Summary</vt:lpstr>
      <vt:lpstr>Creating Segments, Definitions In Assembly Source</vt:lpstr>
      <vt:lpstr>Assembly Source File Template</vt:lpstr>
      <vt:lpstr>Memory Segment Data Alignment</vt:lpstr>
      <vt:lpstr>Byte Ordering of Numbers In Memory: Endianness</vt:lpstr>
      <vt:lpstr>Byte Ordering Example</vt:lpstr>
      <vt:lpstr>Byte Addressable Memory Shown as 32-bit words</vt:lpstr>
      <vt:lpstr>Defining Static Variables: Allocation and Initialization</vt:lpstr>
      <vt:lpstr>Defining Static Array Variables</vt:lpstr>
      <vt:lpstr>Static Variable Alignment: Using  .align</vt:lpstr>
      <vt:lpstr>Data Segment Variable Alignment </vt:lpstr>
      <vt:lpstr>Load/Store: Register Base Addressing</vt:lpstr>
      <vt:lpstr>LDR/STR – Base Register + Immediate Offset Addressing</vt:lpstr>
      <vt:lpstr>ldr/str Register Base and Register + Immediate Offset Addressing </vt:lpstr>
      <vt:lpstr>Example Base Register Addressing Load – Modify – Store</vt:lpstr>
      <vt:lpstr>How to get a memory pointer into a register?</vt:lpstr>
      <vt:lpstr>Loading and using pointers in registers</vt:lpstr>
      <vt:lpstr>How to use the literal table to get a big constant into a register</vt:lpstr>
      <vt:lpstr>Loading and Storing: Variations List</vt:lpstr>
      <vt:lpstr>Loading 32-bit Registers From Memory Variables &lt; 32-Bits Wide</vt:lpstr>
      <vt:lpstr>Load a Byte, Half-word, Word</vt:lpstr>
      <vt:lpstr>Signed Load a Byte, Half-word, Word</vt:lpstr>
      <vt:lpstr>Signed Load a Byte, Half-word, Word</vt:lpstr>
      <vt:lpstr>Storing 32-bit Registers To Memory 8-bit, 16-bit, 32-bit</vt:lpstr>
      <vt:lpstr>Store a Byte, Half-word, Word</vt:lpstr>
      <vt:lpstr>ldr/str Base Register + Register Offset Addressing </vt:lpstr>
      <vt:lpstr>Reference: Addressing Mode Summary for use in CSE30</vt:lpstr>
      <vt:lpstr>Array addressing with ldr/str</vt:lpstr>
      <vt:lpstr>ldr/str practice - 1</vt:lpstr>
      <vt:lpstr>ldr/str practice - 2</vt:lpstr>
      <vt:lpstr>ldr/str practice - 3</vt:lpstr>
      <vt:lpstr>ldr/str practice - 4</vt:lpstr>
      <vt:lpstr>Label (Address) Math</vt:lpstr>
      <vt:lpstr>Example: Base Register Addressing  with Arrays</vt:lpstr>
      <vt:lpstr>Example: Base Register Addressing  with Arrays</vt:lpstr>
      <vt:lpstr>Example: Base Register + Offset Register</vt:lpstr>
      <vt:lpstr>Example: Base Register + Register Offset Two Buffers</vt:lpstr>
      <vt:lpstr>Extra Slides</vt:lpstr>
      <vt:lpstr>Reference: LDR/STR – Register To/From Memory Copy</vt:lpstr>
      <vt:lpstr>How are I – Type Constants Encoded in the instruction?</vt:lpstr>
      <vt:lpstr>Rot4 - Imm8 Values</vt:lpstr>
      <vt:lpstr>Branch Target Address (BTA): What Is imm24?</vt:lpstr>
      <vt:lpstr>Basic Arm Machine Code Instructions</vt:lpstr>
      <vt:lpstr>Program Flow – multiple branches, one cmp </vt:lpstr>
      <vt:lpstr>Literal Table (Array) each entry is a pointer to a different Label</vt:lpstr>
      <vt:lpstr>Literal Table (Array) each entry is a pointer to a different Label</vt:lpstr>
      <vt:lpstr>ARM Assembly Source File: Header</vt:lpstr>
      <vt:lpstr>ARM Assembly Source File: Header and Footer</vt:lpstr>
      <vt:lpstr>Function Header and Footer Assembler Directives</vt:lpstr>
    </vt:vector>
  </TitlesOfParts>
  <Manager/>
  <Company>Teradata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Keith Muller</dc:creator>
  <cp:keywords/>
  <dc:description/>
  <cp:lastModifiedBy>Keith Muller</cp:lastModifiedBy>
  <cp:revision>2891</cp:revision>
  <cp:lastPrinted>2022-11-10T18:36:43Z</cp:lastPrinted>
  <dcterms:created xsi:type="dcterms:W3CDTF">2018-10-05T16:35:28Z</dcterms:created>
  <dcterms:modified xsi:type="dcterms:W3CDTF">2022-11-11T06:12:48Z</dcterms:modified>
  <cp:category/>
</cp:coreProperties>
</file>